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bar Khatri" initials="NK" lastIdx="1" clrIdx="0">
    <p:extLst>
      <p:ext uri="{19B8F6BF-5375-455C-9EA6-DF929625EA0E}">
        <p15:presenceInfo xmlns:p15="http://schemas.microsoft.com/office/powerpoint/2012/main" userId="e95e786e96651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1" autoAdjust="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BC495-FDB0-4471-B1FB-59116C3B654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7AC08-7009-48DE-B720-1275489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remains relevant for high-certainty, regulated, or safety-critical projects where upfront planning is essential. However, its inflexibility makes it unsuitable for modern, fast-paced environments where requirements evolve.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66A4-4ED3-D6B2-65F6-136EFAC8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A44DE-88CE-C05C-D7A6-C8DCA0AAF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2B2A2-791E-E668-81C9-D4549DAD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AF81-A0A9-8394-BA2C-0D6E4411C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444B9-A1CB-382B-A5D0-CBEC4D492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83EF6-BBD6-19E8-B1E9-43594E6B2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2F271-1E37-6C77-E21C-F8C31B685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DCD8-929F-7089-7B5A-3BEE5F105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F008-BDCE-8A00-59E6-B188E2BA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35472-C698-D96A-1D05-598DBE3E2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5A659-833C-F199-77BF-DE1ADDDFD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3A18-CDF8-A558-8A32-A76E0D4F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3C5A5-0E61-D775-FC0D-0924FBA5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BAF53-24DC-C711-EEFB-4CFB68976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BE726-9AAC-7D6E-1FB8-6BFCB8A45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7B2A-E7CB-A234-BED5-4DFCD2303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059A-A829-158E-8780-38340919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5C525-2DD5-C3AC-A55F-4E3CE0D46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9B2A1-50A7-D927-5348-1A22B7CF6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B5323-943E-B922-53E5-B7DC9476A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12274-EF7D-8CA3-4DFB-821650DD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7A4C9-3D06-9E3D-1010-9DE3BBE03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52C20-2DB4-82AF-58B7-63F8B56E0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F0F-17A3-DB08-3D8A-0A8F5536C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B44D-68CD-B7B9-B159-E5830F29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65E90-45DF-595C-F435-3034BD586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3C6D4-2AE9-3573-C64D-6C967829F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A30D4-B442-F1F9-ECA4-4158F4BA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A3D0A-5C0E-B75A-7A0E-9E25B244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83F051-B8CC-9524-F270-ECC2CCAE0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6B0C5-8CF5-5DE7-3F4E-E4FAEAE3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1855B-AEB0-FBD8-78B2-D5F919CCD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155EF-BD09-D080-D922-0732219E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9A97C-CD40-D304-EDD8-7659F3520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3D244-FD23-317D-191E-183C49E92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A29B4-C717-221D-1B28-CC835D1B7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5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DE0B3-7D16-9486-688D-B681E4CA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133B5-281B-6F95-2CB0-BB15BAB46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3B886-FD62-013D-DC9B-DA1014B93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8AB1C-19AB-E7C4-4B7C-4E9D270CE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7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E817-7023-3A74-FECA-E23B21A7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C2820-8DE4-A238-F63E-FAE914AF1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BCDF3-BEAD-9346-2198-4D2578D06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increment or version of the system incorporates some of the functionality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needed by the customer. Generally, the early increments of the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most important or most urgently required functionality.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4ED0-F3AD-81E8-FDAE-AACC9E033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075D-0CB3-128F-F191-F8105820F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394F2B-44EE-EF48-09ED-AAFFE3705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EAC7D-CB47-EB89-54F9-28EAF54D3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F33D5-CC5A-CA49-E1DD-322D4E17F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E5E5-7F3F-C9F2-1AFF-BC3AA901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305B7-F469-4B6C-55B3-11B9C2B0D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3B08F-D3FE-BB7D-65FD-8931E162A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3907-DC98-309C-9190-71BBD0DD0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6D432-3D83-7953-CE29-CBFCA307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0B5BC-6347-F6EB-3BBF-EB90CE1B8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CC441-8405-8B5A-2D04-94FC2996C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5517-757B-0970-0DA0-E6A4B134B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D41C1-1105-50B9-194A-9F834D4FA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9568E-365E-CEE6-0E51-A68654975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1A267-F6BE-8831-8FCF-F2F05E079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1827-6E98-D2A7-ACCA-A1B79C65A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F656-2078-E6C3-E468-CA848BC3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5539B-E673-44BB-EC01-CA7D1FEAE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A34D7-A6B7-64E2-7EDA-79EE89064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65F1-F5D0-A3AD-9693-DA556EE69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9A305-3E32-51D9-0562-9B7172FF7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1D7F7-AFC9-BA1B-C176-BF96226C3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235FE-9588-7727-C667-6A81C36B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B111E-3884-0505-66C2-5F5FCD5AE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1C48-B5BA-4F2B-B38A-3967FEDF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F3D87-AEB3-AB9B-F195-856F60474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A86D3-0CBA-99A0-B882-CF2A0CE70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15680-3835-BFA5-7480-C73674A0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AC08-7009-48DE-B720-1275489B9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1E6915-1F66-4DC7-A63A-557DF10C587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11E4-6085-6205-A156-1987675AA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DFF9D-1BD1-C854-0FA0-0F2CC1D1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Natabar Khatri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Summit College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DF19F-9D06-74AC-94F5-5216E57C9DDD}"/>
              </a:ext>
            </a:extLst>
          </p:cNvPr>
          <p:cNvSpPr/>
          <p:nvPr/>
        </p:nvSpPr>
        <p:spPr>
          <a:xfrm>
            <a:off x="8218459" y="4195246"/>
            <a:ext cx="2182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 2</a:t>
            </a:r>
          </a:p>
        </p:txBody>
      </p:sp>
    </p:spTree>
    <p:extLst>
      <p:ext uri="{BB962C8B-B14F-4D97-AF65-F5344CB8AC3E}">
        <p14:creationId xmlns:p14="http://schemas.microsoft.com/office/powerpoint/2010/main" val="157974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7ACD-9444-7AF3-626A-E0384850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F691-0BF2-3A2B-4538-E44FBA46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8213-2E26-B5F5-55AA-45525C07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unit testing: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and test individual software components.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following design specs.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JUnit for Java).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Functional program units.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Combine modules and validate the full system.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units into a complete system.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performance, and acceptance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Tested, deployable software.</a:t>
            </a:r>
          </a:p>
        </p:txBody>
      </p:sp>
    </p:spTree>
    <p:extLst>
      <p:ext uri="{BB962C8B-B14F-4D97-AF65-F5344CB8AC3E}">
        <p14:creationId xmlns:p14="http://schemas.microsoft.com/office/powerpoint/2010/main" val="256627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1131-B5C8-3FAE-DCFC-8C270755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BE6E-465A-3F44-BF6F-536DA22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C8C2-9C5B-3BF2-E87F-0F613ECC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&amp; Maintenance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Deploy, monitor, and improve the system.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bugs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corrective 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new environments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features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perfective 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Updated software versions.</a:t>
            </a:r>
          </a:p>
        </p:txBody>
      </p:sp>
    </p:spTree>
    <p:extLst>
      <p:ext uri="{BB962C8B-B14F-4D97-AF65-F5344CB8AC3E}">
        <p14:creationId xmlns:p14="http://schemas.microsoft.com/office/powerpoint/2010/main" val="289677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9D154-51E0-CD59-7314-69772C52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6032-2A30-1382-54EE-F5641B94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Waterfall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4505-B8E4-B437-F382-D667B8F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with stable and well-defined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uncertainty (minimal expected changes during development).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Regulated industries (where documentation is mandatory)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Safety-critical systems (e.g., medical devices, avionics) and Large-scale engineering projects (e.g., hardware-software integration).</a:t>
            </a:r>
          </a:p>
        </p:txBody>
      </p:sp>
    </p:spTree>
    <p:extLst>
      <p:ext uri="{BB962C8B-B14F-4D97-AF65-F5344CB8AC3E}">
        <p14:creationId xmlns:p14="http://schemas.microsoft.com/office/powerpoint/2010/main" val="347258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6341-BE78-7389-DF08-0508473B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792-B554-8A8B-C561-4244883B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3694-4C54-D8AF-9CA6-A62EE125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iterative approach</a:t>
            </a:r>
          </a:p>
          <a:p>
            <a:pPr marL="27432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built in small, functional increments.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 model is based on the idea of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initial implementation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feedback from users and others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evolving the software through several versions until the required system has been developed</a:t>
            </a:r>
          </a:p>
          <a:p>
            <a:r>
              <a:rPr lang="en-US" dirty="0"/>
              <a:t>Unlike the rigid </a:t>
            </a:r>
            <a:r>
              <a:rPr lang="en-US" b="1" dirty="0"/>
              <a:t>Waterfall Model</a:t>
            </a:r>
            <a:r>
              <a:rPr lang="en-US" dirty="0"/>
              <a:t>, incremental development </a:t>
            </a:r>
            <a:r>
              <a:rPr lang="en-US" b="1" dirty="0"/>
              <a:t>interleaves</a:t>
            </a:r>
            <a:r>
              <a:rPr lang="en-US" dirty="0"/>
              <a:t> specification, development, and validation in cycles:</a:t>
            </a:r>
          </a:p>
          <a:p>
            <a:pPr lvl="0"/>
            <a:r>
              <a:rPr lang="en-US" b="1" dirty="0"/>
              <a:t>Initial Planning</a:t>
            </a:r>
            <a:endParaRPr lang="en-US" dirty="0"/>
          </a:p>
          <a:p>
            <a:pPr lvl="0"/>
            <a:r>
              <a:rPr lang="en-US" b="1" dirty="0"/>
              <a:t>Iterative Development</a:t>
            </a:r>
            <a:endParaRPr lang="en-US" dirty="0"/>
          </a:p>
          <a:p>
            <a:pPr lvl="1"/>
            <a:r>
              <a:rPr lang="en-US" b="1" dirty="0"/>
              <a:t>Develop:  Validate: Refine</a:t>
            </a:r>
            <a:endParaRPr lang="en-US" dirty="0"/>
          </a:p>
          <a:p>
            <a:pPr lvl="0"/>
            <a:r>
              <a:rPr lang="en-US" b="1" dirty="0"/>
              <a:t>Final Deployment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B9B5-7F95-6498-FC98-B68FD031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EC71-F2F5-1DD6-C53D-87636ED6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2E054-852E-2467-AC60-47A2FF18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062" y="1416702"/>
            <a:ext cx="8878460" cy="4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61D93-D0B9-74F9-E628-838016F4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DD7-5FD7-9378-7A8F-D29F74CF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 Incremental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0AC5EA-2EAE-1588-5741-A6373D523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35739"/>
              </p:ext>
            </p:extLst>
          </p:nvPr>
        </p:nvGraphicFramePr>
        <p:xfrm>
          <a:off x="748937" y="1585030"/>
          <a:ext cx="10126209" cy="3938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1424">
                  <a:extLst>
                    <a:ext uri="{9D8B030D-6E8A-4147-A177-3AD203B41FA5}">
                      <a16:colId xmlns:a16="http://schemas.microsoft.com/office/drawing/2014/main" val="3159408229"/>
                    </a:ext>
                  </a:extLst>
                </a:gridCol>
                <a:gridCol w="6764785">
                  <a:extLst>
                    <a:ext uri="{9D8B030D-6E8A-4147-A177-3AD203B41FA5}">
                      <a16:colId xmlns:a16="http://schemas.microsoft.com/office/drawing/2014/main" val="2165249821"/>
                    </a:ext>
                  </a:extLst>
                </a:gridCol>
              </a:tblGrid>
              <a:tr h="4550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Benefit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8632" marT="38632" marB="38632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32" marR="38632" marT="38632" marB="38632" anchor="ctr"/>
                </a:tc>
                <a:extLst>
                  <a:ext uri="{0D108BD9-81ED-4DB2-BD59-A6C34878D82A}">
                    <a16:rowId xmlns:a16="http://schemas.microsoft.com/office/drawing/2014/main" val="956133193"/>
                  </a:ext>
                </a:extLst>
              </a:tr>
              <a:tr h="6664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Lower change costs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8632" marT="38632" marB="38632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the current increment needs modification.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32" marR="38632" marT="38632" marB="38632" anchor="ctr"/>
                </a:tc>
                <a:extLst>
                  <a:ext uri="{0D108BD9-81ED-4DB2-BD59-A6C34878D82A}">
                    <a16:rowId xmlns:a16="http://schemas.microsoft.com/office/drawing/2014/main" val="3997077993"/>
                  </a:ext>
                </a:extLst>
              </a:tr>
              <a:tr h="10521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Early customer feedback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8632" marT="38632" marB="38632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validate working features.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32" marR="38632" marT="38632" marB="38632" anchor="ctr"/>
                </a:tc>
                <a:extLst>
                  <a:ext uri="{0D108BD9-81ED-4DB2-BD59-A6C34878D82A}">
                    <a16:rowId xmlns:a16="http://schemas.microsoft.com/office/drawing/2014/main" val="2858978228"/>
                  </a:ext>
                </a:extLst>
              </a:tr>
              <a:tr h="8420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Faster ROI (Return of Inv)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8632" marT="38632" marB="38632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 functionality can be deployed early.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32" marR="38632" marT="38632" marB="38632" anchor="ctr"/>
                </a:tc>
                <a:extLst>
                  <a:ext uri="{0D108BD9-81ED-4DB2-BD59-A6C34878D82A}">
                    <a16:rowId xmlns:a16="http://schemas.microsoft.com/office/drawing/2014/main" val="986850803"/>
                  </a:ext>
                </a:extLst>
              </a:tr>
              <a:tr h="8981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Risk mitigation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8632" marT="38632" marB="38632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surface sooner, reducing late-stage failures.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32" marR="38632" marT="38632" marB="38632" anchor="ctr"/>
                </a:tc>
                <a:extLst>
                  <a:ext uri="{0D108BD9-81ED-4DB2-BD59-A6C34878D82A}">
                    <a16:rowId xmlns:a16="http://schemas.microsoft.com/office/drawing/2014/main" val="335561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8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7A0D-88D9-F60C-944E-F260792C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E226-F833-0FC9-DB68-4803B831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7CBB-ED41-2234-490C-888E0DC3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5564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 is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reuse-driven software development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 software, libraries, APIs, and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accelerate development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Reuse-Centric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and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Integration-Focused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Reusable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ERP systems, CMS platforms.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Collections &amp;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&amp; APIs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gateways (Stripe, PayPal), Cloud services (AWS S3, Google Maps API)</a:t>
            </a:r>
          </a:p>
        </p:txBody>
      </p:sp>
    </p:spTree>
    <p:extLst>
      <p:ext uri="{BB962C8B-B14F-4D97-AF65-F5344CB8AC3E}">
        <p14:creationId xmlns:p14="http://schemas.microsoft.com/office/powerpoint/2010/main" val="426778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383BE-7E5C-B652-6D39-60C850613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3691-5F48-1793-9871-6D3CE088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4BE0F4-331C-54D9-7807-03173D73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5564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Reuse-oriented software engineering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CA823-EFD6-60D8-B539-8FC197096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7" y="2074471"/>
            <a:ext cx="10464114" cy="3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326A-60B0-A391-8373-D005E621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9794-78A7-62AA-448E-2569B3CB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EC4DF-8C05-67B3-A73C-B59A1C30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313894"/>
            <a:ext cx="10379311" cy="5149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Requirements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needs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(no deep detail required).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"The system must process payments and manage user profiles."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Software Discovery &amp;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reusable components (e.g., GitHub, vendor marketplaces).</a:t>
            </a:r>
          </a:p>
          <a:p>
            <a:pPr marL="27432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based 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requirements.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Licensing (open-source vs. proprietary).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and scalability.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Requirements Refinement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requirements to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with available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If no pre-built fraud detection module exists, modify the system to use a third-party API.</a:t>
            </a:r>
          </a:p>
        </p:txBody>
      </p:sp>
    </p:spTree>
    <p:extLst>
      <p:ext uri="{BB962C8B-B14F-4D97-AF65-F5344CB8AC3E}">
        <p14:creationId xmlns:p14="http://schemas.microsoft.com/office/powerpoint/2010/main" val="356328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5C629-C0B5-214E-4939-FE04D8FF4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4625-E8F7-67FF-4E67-364237F1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99EE3-9511-A7DB-23B8-53EF2E2D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55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System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 (OTS) 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Shopify for e-commerce).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Configuring WordPress with WooCommerce for an online store.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Component Adaptation &amp;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(if needed) and integrate them.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an open-source dashboard library (e.g., Grafana) for custom analytics.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Auth0 for login with a custom backend.</a:t>
            </a:r>
          </a:p>
        </p:txBody>
      </p:sp>
    </p:spTree>
    <p:extLst>
      <p:ext uri="{BB962C8B-B14F-4D97-AF65-F5344CB8AC3E}">
        <p14:creationId xmlns:p14="http://schemas.microsoft.com/office/powerpoint/2010/main" val="112942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D913-BEB1-906F-9B8F-13691D5B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9924-0E88-D898-5D1A-CCC97594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process is a set of related activities required to develop high-quality software systems.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tailor their approaches based on factors such as: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(small app vs. enterprise system)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needs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(fixed requirements vs. evolving demands)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expertise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(experienced engineers vs. distributed teams)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constraints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(safety-critical systems vs. consumer apps)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this variability, all effective software processes incorporate the following four core engineering activities: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 (Requirements Engineering)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(Design &amp; Implementation)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Validation (Testing &amp; Quality Assurance)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Evolution (Maintenance &amp; Updates)</a:t>
            </a:r>
          </a:p>
        </p:txBody>
      </p:sp>
    </p:spTree>
    <p:extLst>
      <p:ext uri="{BB962C8B-B14F-4D97-AF65-F5344CB8AC3E}">
        <p14:creationId xmlns:p14="http://schemas.microsoft.com/office/powerpoint/2010/main" val="280233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47CF-28FB-BC98-4203-3AB29FE3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E239-5EBB-F98E-866C-919EACD5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A7D18-6A72-5C46-1172-C343D0A3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55646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This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(ERP, CRM)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 needing rapid MVPs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Cloud-native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specialized systems (e.g., spacecraft firmware).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requiring full control over codebase.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Configuration is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pragmatic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modern software engineering, particularly suited for: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SaaS platforms).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with reusable ecosystems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web/mobile apps).</a:t>
            </a:r>
          </a:p>
        </p:txBody>
      </p:sp>
    </p:spTree>
    <p:extLst>
      <p:ext uri="{BB962C8B-B14F-4D97-AF65-F5344CB8AC3E}">
        <p14:creationId xmlns:p14="http://schemas.microsoft.com/office/powerpoint/2010/main" val="79648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70C4-C7BB-E0D6-10D8-7887E4BA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942C-2F9A-571F-968D-556048EB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674817-DC3F-92C3-3826-FB8F398C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5564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 is a systematic approach to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software development practices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achieve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times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Key Approaches to Process Improvement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Maturity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process predictability and product quality through structured management practices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responsiveness and minimizing overhead</a:t>
            </a:r>
          </a:p>
        </p:txBody>
      </p:sp>
    </p:spTree>
    <p:extLst>
      <p:ext uri="{BB962C8B-B14F-4D97-AF65-F5344CB8AC3E}">
        <p14:creationId xmlns:p14="http://schemas.microsoft.com/office/powerpoint/2010/main" val="291830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142FC-D348-803D-6A8F-23AA2BD3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2B6D-659F-CE1F-F1ED-CB5FA497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C2345-5F6C-E580-58C9-DB4B1F1C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66965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Maturity Approach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standardization and measurement (e.g., ISO 9001)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proven engineering practices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capability maturity models for assessment (CMMI)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large organizations and complex projects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Predictability and quality in outcomes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regulated industries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aerospace, healthcare).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overhead (documentation, compliance).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flexible for dynamic projects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057C-ED63-EFCE-C3BA-3FCC9F27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5856-98DF-516A-CD8F-437D9A8E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23E-AC65-AB01-1516-41D61903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669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working software over documentation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iterative development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quickly to changing requirements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effective for dynamic environments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quickly to changing requirements.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Lowers overhead (focus on working software).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scale for large, complex systems.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emphasis on long-term process metrics.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BEBD-38DC-2913-3096-E7E1FAC6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FD34-F539-463B-A1A1-92D495C0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03448-A019-390B-97A4-76051C71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66965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systematic and structured approach to enhancing software development practices.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maturity approach is rooted in plan-driven development and usually requires increased “overhead”.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approaches focus on the code being developed and deliberately minimize formality and documentation.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8729A-CFD2-99D0-E670-D66BC3CE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53" y="3591630"/>
            <a:ext cx="4376692" cy="27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5D67-0822-D364-ABB3-EE28C0D30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6CB4-BE41-AD28-9C73-335F5282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9401D-56EC-2B4B-259B-3E423EA4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669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Measurement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improvement journey begins with quantitative assessment. Organizations must: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metrics that reflect process effectiveness (e.g., defect rates, cycle time, productivity)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measurement systems to capture these metrics consistently and establish baseline values that represent current performance levels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measurement data in hand, teams conduct thorough evaluations to: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existing workflows through process modeling techniques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bottlenecks that slow development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 quality issues and their root causes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process characteristics like speed, reliability, and adaptability</a:t>
            </a:r>
          </a:p>
        </p:txBody>
      </p:sp>
    </p:spTree>
    <p:extLst>
      <p:ext uri="{BB962C8B-B14F-4D97-AF65-F5344CB8AC3E}">
        <p14:creationId xmlns:p14="http://schemas.microsoft.com/office/powerpoint/2010/main" val="4149323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C59B4-4A0C-8C58-EE42-E99768BD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2BA3-E782-F8E3-DA4C-5CB6B424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7D279-BFB1-B641-5B15-1005D16B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46696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from analysis drive targeted modifications: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Redesigning inefficient workflows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new quality assurance practices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redundant process steps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better tools or methodologies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ensure continuous enhancement.</a:t>
            </a:r>
          </a:p>
        </p:txBody>
      </p:sp>
    </p:spTree>
    <p:extLst>
      <p:ext uri="{BB962C8B-B14F-4D97-AF65-F5344CB8AC3E}">
        <p14:creationId xmlns:p14="http://schemas.microsoft.com/office/powerpoint/2010/main" val="230595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C0FB-9E95-631D-07D6-8CA6E5A23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153B2-3822-200B-4F54-C24DFE45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37" y="3776983"/>
            <a:ext cx="4991735" cy="3081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01199-57B7-4A80-3D6E-BCE451AB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Maturity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7C2ED-B968-4DDB-6F0E-9F7CA8C2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52422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developed by the Software Engineering Institute (SEI) in the 1980s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structured framework to assess and improve an organization's software development capabilities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created for the U.S. Department of Defense to evaluate contractors, it has become a global standard for measuring process quality and efficiency.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levels of Process Maturity</a:t>
            </a:r>
          </a:p>
        </p:txBody>
      </p:sp>
    </p:spTree>
    <p:extLst>
      <p:ext uri="{BB962C8B-B14F-4D97-AF65-F5344CB8AC3E}">
        <p14:creationId xmlns:p14="http://schemas.microsoft.com/office/powerpoint/2010/main" val="1680735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AE8D-4D26-EC85-610C-7B01E152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F736-2D6E-819D-8759-79C2162E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Maturity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626E7A-B148-5BF5-B52B-7CF43F12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524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(Level 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and reactive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depends on individual heroics.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formal documentation or consistency.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startup coding without requirements or testing protocols.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(Level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established (schedules, budgets).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similar projects.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immediate goals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mid-sized company using documented plans but lacking 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1809513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17DB-0AF7-A90B-9A19-3A871C1D5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DACC-FD8B-FA9B-35C0-3BB39FE9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Maturity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3D4AC-EFF4-7C1D-B26F-D0B03E04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524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(Level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Organization-wide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processes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coding standards, QA checklists).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 project needs.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via process assets (templates, guidelines).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firm with a centralized DevOps pipeline used by all teams.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Managed (Level 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(metrics like defect rates, cycle time).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process control (SPC) to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Subprocesses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and optimized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enterprise using AI to predict deployment failures based on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414498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939A1-B07F-680A-1E6B-C95D3B92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A65A-E9F6-2190-F8F2-F54976DC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0A8-699B-E59A-12A8-194E9262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 (Requirements Engineering)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what the software should do and its operational constraints.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involved: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and analyzing stakeholder needs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functional &amp; non-functional requirements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features based on business goals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 (SRS)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7543A-C20B-01B7-1DC9-DCA8B02F0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653C-F954-6A65-3E16-9B6E04FF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Maturity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3D897-3458-E90F-6D5C-FF781F59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615736"/>
            <a:ext cx="10379311" cy="524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(Level 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via innovation and feedback loops.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adaptation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market/technology changes.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defects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(vs. fixing them).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Google’s refined CI/CD pipeline with automated A/B testing.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levels, companies can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 their current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targeted improvements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adopting full CMMI or integrating maturity principles into agile workflows.</a:t>
            </a:r>
          </a:p>
        </p:txBody>
      </p:sp>
    </p:spTree>
    <p:extLst>
      <p:ext uri="{BB962C8B-B14F-4D97-AF65-F5344CB8AC3E}">
        <p14:creationId xmlns:p14="http://schemas.microsoft.com/office/powerpoint/2010/main" val="11184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3BEC-974C-4DCD-34D3-83E9E81D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C5EF-79B7-D323-028A-D40FC036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7E5A-0574-D936-727E-9969071F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(Design &amp; Implementation)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requirements into a working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involved: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(system structure, components)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(algorithms, database schemas)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(following best practices like clean code, SOLID principles)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 (UML diagrams, ER models)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and microservices (if applicable)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9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2348-1962-982E-CBD5-BE2DB218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633-AF59-8605-B98F-299C5C06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9FDE-319B-A944-43CD-78DF2BC7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Validation (Testing &amp; Quality Assurance)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Ensure the software meets specifications and is defect-free.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(individual components)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(interactions between modules)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acceptance testing (end-to-end validation)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and reports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Bug-fix logs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3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7F58B-2C1C-B3D4-A053-EC4481C0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30CA-35C8-8808-DAE7-D04DB94F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8886-3741-8799-F42F-35250196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Evolution (Maintenance &amp; Updates)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Adapt the software to changing needs over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Corrective maintenance (fixing defects)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maintenance (updating for new environments)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Perfective maintenance (enhancing features)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 Patches and updates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Versioned releases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240803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287C-C605-A8FD-797E-1F5179ECC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1D8A-4B81-10C3-B955-2C75BC1E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95C9-85B3-EA14-4C53-9F75915C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models (or SDLC model) provide structured approaches to developing software systems. It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guide teams through the stages of SDLC models.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process models that we are going to study: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Configuration (Reuse-Oriented Model)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7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9570-F6F9-FF56-2810-A97CC748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655-DA2D-0819-E8A0-DC03F1F6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8431-25A0-1910-3F07-036983AB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linear, sequential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approach where each phase must be completed before moving to the next. It aligns closely with the fundamental software engineering activities: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Definition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Software Design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Unit Testing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System Testing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&amp;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9F7A8-4B02-0B05-EE2F-AF69CAA3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6" y="2104117"/>
            <a:ext cx="6951617" cy="40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24AD-B683-A49F-B740-AA52FD741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23C-B76E-FD16-19FC-7450D1CC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DBAA-7387-6715-DEC3-23CFAB01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definition: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Establish system functionalities, constraints, and goals.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stakeholder needs through consultations.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detailed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 (SRS)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Approved requirements document.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design: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Translate requirements into architecture and design.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functions to hardware/software.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UML).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structures, algorithms, and interfaces.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Design specification documents.</a:t>
            </a:r>
          </a:p>
        </p:txBody>
      </p:sp>
    </p:spTree>
    <p:extLst>
      <p:ext uri="{BB962C8B-B14F-4D97-AF65-F5344CB8AC3E}">
        <p14:creationId xmlns:p14="http://schemas.microsoft.com/office/powerpoint/2010/main" val="427061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407</TotalTime>
  <Words>2004</Words>
  <Application>Microsoft Office PowerPoint</Application>
  <PresentationFormat>Widescreen</PresentationFormat>
  <Paragraphs>302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Rockwell</vt:lpstr>
      <vt:lpstr>Rockwell Condensed</vt:lpstr>
      <vt:lpstr>Times New Roman</vt:lpstr>
      <vt:lpstr>Wingdings</vt:lpstr>
      <vt:lpstr>Wood Type</vt:lpstr>
      <vt:lpstr>Software processes</vt:lpstr>
      <vt:lpstr>Software process</vt:lpstr>
      <vt:lpstr>Software process</vt:lpstr>
      <vt:lpstr>Software process</vt:lpstr>
      <vt:lpstr>Software process</vt:lpstr>
      <vt:lpstr>Software process</vt:lpstr>
      <vt:lpstr>Software process Models</vt:lpstr>
      <vt:lpstr>The waterfall model</vt:lpstr>
      <vt:lpstr>phases of waterfall model</vt:lpstr>
      <vt:lpstr>phases of waterfall model</vt:lpstr>
      <vt:lpstr>phases of waterfall model</vt:lpstr>
      <vt:lpstr>When to Use Waterfall Model</vt:lpstr>
      <vt:lpstr>Incremental Development Model</vt:lpstr>
      <vt:lpstr>Incremental Development Model</vt:lpstr>
      <vt:lpstr>Advantage of  Incremental Model</vt:lpstr>
      <vt:lpstr>Integration and Configuration</vt:lpstr>
      <vt:lpstr>Integration and Configuration</vt:lpstr>
      <vt:lpstr>Integration and Configuration</vt:lpstr>
      <vt:lpstr>Integration and Configuration</vt:lpstr>
      <vt:lpstr>Integration and Configuration</vt:lpstr>
      <vt:lpstr>Process Improvement</vt:lpstr>
      <vt:lpstr>Process Improvement</vt:lpstr>
      <vt:lpstr>Process Improvement</vt:lpstr>
      <vt:lpstr>Process Improvement CYCLE</vt:lpstr>
      <vt:lpstr>Process Improvement CYCLE</vt:lpstr>
      <vt:lpstr>Process Improvement CYCLE</vt:lpstr>
      <vt:lpstr>Process Maturity Levels</vt:lpstr>
      <vt:lpstr>Process Maturity Levels</vt:lpstr>
      <vt:lpstr>Process Maturity Levels</vt:lpstr>
      <vt:lpstr>Process Maturity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Natabar Khatri</dc:creator>
  <cp:lastModifiedBy>Natabar Khatri</cp:lastModifiedBy>
  <cp:revision>5</cp:revision>
  <dcterms:created xsi:type="dcterms:W3CDTF">2025-06-25T00:58:40Z</dcterms:created>
  <dcterms:modified xsi:type="dcterms:W3CDTF">2025-07-02T03:54:05Z</dcterms:modified>
</cp:coreProperties>
</file>