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87" r:id="rId3"/>
    <p:sldId id="292" r:id="rId4"/>
    <p:sldId id="288" r:id="rId5"/>
    <p:sldId id="293" r:id="rId6"/>
    <p:sldId id="294" r:id="rId7"/>
    <p:sldId id="289" r:id="rId8"/>
    <p:sldId id="295" r:id="rId9"/>
    <p:sldId id="296" r:id="rId10"/>
    <p:sldId id="297" r:id="rId11"/>
    <p:sldId id="290" r:id="rId12"/>
    <p:sldId id="299" r:id="rId13"/>
    <p:sldId id="300" r:id="rId14"/>
    <p:sldId id="301" r:id="rId15"/>
    <p:sldId id="298" r:id="rId16"/>
    <p:sldId id="302" r:id="rId17"/>
    <p:sldId id="303" r:id="rId18"/>
    <p:sldId id="304" r:id="rId19"/>
    <p:sldId id="305" r:id="rId20"/>
    <p:sldId id="306" r:id="rId21"/>
    <p:sldId id="30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tabar Khatri" initials="NK" lastIdx="1" clrIdx="0">
    <p:extLst>
      <p:ext uri="{19B8F6BF-5375-455C-9EA6-DF929625EA0E}">
        <p15:presenceInfo xmlns:p15="http://schemas.microsoft.com/office/powerpoint/2012/main" userId="e95e786e96651a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01" autoAdjust="0"/>
  </p:normalViewPr>
  <p:slideViewPr>
    <p:cSldViewPr snapToGrid="0">
      <p:cViewPr varScale="1">
        <p:scale>
          <a:sx n="69" d="100"/>
          <a:sy n="69" d="100"/>
        </p:scale>
        <p:origin x="4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BC495-FDB0-4471-B1FB-59116C3B654F}" type="datetimeFigureOut">
              <a:rPr lang="en-US" smtClean="0"/>
              <a:t>7/9/2025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7AC08-7009-48DE-B720-1275489B98BF}" type="slidenum">
              <a:rPr lang="en-US" smtClean="0"/>
              <a:t>‹#›</a:t>
            </a:fld>
            <a:endParaRPr lang="en-US"/>
          </a:p>
        </p:txBody>
      </p:sp>
    </p:spTree>
    <p:extLst>
      <p:ext uri="{BB962C8B-B14F-4D97-AF65-F5344CB8AC3E}">
        <p14:creationId xmlns:p14="http://schemas.microsoft.com/office/powerpoint/2010/main" val="837056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DE0B3-7D16-9486-688D-B681E4CA31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E133B5-281B-6F95-2CB0-BB15BAB469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D3B886-FD62-013D-DC9B-DA1014B934AA}"/>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18AB1C-19AB-E7C4-4B7C-4E9D270CEFB2}"/>
              </a:ext>
            </a:extLst>
          </p:cNvPr>
          <p:cNvSpPr>
            <a:spLocks noGrp="1"/>
          </p:cNvSpPr>
          <p:nvPr>
            <p:ph type="sldNum" sz="quarter" idx="5"/>
          </p:nvPr>
        </p:nvSpPr>
        <p:spPr/>
        <p:txBody>
          <a:bodyPr/>
          <a:lstStyle/>
          <a:p>
            <a:fld id="{B3E7AC08-7009-48DE-B720-1275489B98BF}" type="slidenum">
              <a:rPr lang="en-US" smtClean="0"/>
              <a:t>2</a:t>
            </a:fld>
            <a:endParaRPr lang="en-US"/>
          </a:p>
        </p:txBody>
      </p:sp>
    </p:spTree>
    <p:extLst>
      <p:ext uri="{BB962C8B-B14F-4D97-AF65-F5344CB8AC3E}">
        <p14:creationId xmlns:p14="http://schemas.microsoft.com/office/powerpoint/2010/main" val="118667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49EDD-B762-112A-A0B1-01073FC76E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491BC5-13DE-2686-502D-6A3E758920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937AA-6670-DC19-B520-2426B2B9073D}"/>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91165E4-47B1-6199-83D1-5570D88884A2}"/>
              </a:ext>
            </a:extLst>
          </p:cNvPr>
          <p:cNvSpPr>
            <a:spLocks noGrp="1"/>
          </p:cNvSpPr>
          <p:nvPr>
            <p:ph type="sldNum" sz="quarter" idx="5"/>
          </p:nvPr>
        </p:nvSpPr>
        <p:spPr/>
        <p:txBody>
          <a:bodyPr/>
          <a:lstStyle/>
          <a:p>
            <a:fld id="{B3E7AC08-7009-48DE-B720-1275489B98BF}" type="slidenum">
              <a:rPr lang="en-US" smtClean="0"/>
              <a:t>11</a:t>
            </a:fld>
            <a:endParaRPr lang="en-US"/>
          </a:p>
        </p:txBody>
      </p:sp>
    </p:spTree>
    <p:extLst>
      <p:ext uri="{BB962C8B-B14F-4D97-AF65-F5344CB8AC3E}">
        <p14:creationId xmlns:p14="http://schemas.microsoft.com/office/powerpoint/2010/main" val="323063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DA075-DAF6-9097-59EF-D91F19E362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2121F-9FBE-1915-E372-AC449CFABE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5CDCF9-EF4A-5EC0-4D7A-348703FC3D05}"/>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3493E6-60BB-724B-B406-44ECAF594A18}"/>
              </a:ext>
            </a:extLst>
          </p:cNvPr>
          <p:cNvSpPr>
            <a:spLocks noGrp="1"/>
          </p:cNvSpPr>
          <p:nvPr>
            <p:ph type="sldNum" sz="quarter" idx="5"/>
          </p:nvPr>
        </p:nvSpPr>
        <p:spPr/>
        <p:txBody>
          <a:bodyPr/>
          <a:lstStyle/>
          <a:p>
            <a:fld id="{B3E7AC08-7009-48DE-B720-1275489B98BF}" type="slidenum">
              <a:rPr lang="en-US" smtClean="0"/>
              <a:t>12</a:t>
            </a:fld>
            <a:endParaRPr lang="en-US"/>
          </a:p>
        </p:txBody>
      </p:sp>
    </p:spTree>
    <p:extLst>
      <p:ext uri="{BB962C8B-B14F-4D97-AF65-F5344CB8AC3E}">
        <p14:creationId xmlns:p14="http://schemas.microsoft.com/office/powerpoint/2010/main" val="3876147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DC4AB-C50E-8B86-0CC1-D9FB124440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A12342-F9BC-108A-5731-CF15F59B2D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9463B-9841-8703-296B-1CAB5751023E}"/>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C3EC0A-267A-D82B-F87E-2485C8DA1BB3}"/>
              </a:ext>
            </a:extLst>
          </p:cNvPr>
          <p:cNvSpPr>
            <a:spLocks noGrp="1"/>
          </p:cNvSpPr>
          <p:nvPr>
            <p:ph type="sldNum" sz="quarter" idx="5"/>
          </p:nvPr>
        </p:nvSpPr>
        <p:spPr/>
        <p:txBody>
          <a:bodyPr/>
          <a:lstStyle/>
          <a:p>
            <a:fld id="{B3E7AC08-7009-48DE-B720-1275489B98BF}" type="slidenum">
              <a:rPr lang="en-US" smtClean="0"/>
              <a:t>13</a:t>
            </a:fld>
            <a:endParaRPr lang="en-US"/>
          </a:p>
        </p:txBody>
      </p:sp>
    </p:spTree>
    <p:extLst>
      <p:ext uri="{BB962C8B-B14F-4D97-AF65-F5344CB8AC3E}">
        <p14:creationId xmlns:p14="http://schemas.microsoft.com/office/powerpoint/2010/main" val="1101418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9B027-AE8A-75AD-25AB-1CA3BF87E5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FBD9C0-9303-3EE0-3C11-4731421FD9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741DD1-6295-8827-4496-EFFD99B13195}"/>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186945-D5C7-8819-0DFD-32DB7D5AFF79}"/>
              </a:ext>
            </a:extLst>
          </p:cNvPr>
          <p:cNvSpPr>
            <a:spLocks noGrp="1"/>
          </p:cNvSpPr>
          <p:nvPr>
            <p:ph type="sldNum" sz="quarter" idx="5"/>
          </p:nvPr>
        </p:nvSpPr>
        <p:spPr/>
        <p:txBody>
          <a:bodyPr/>
          <a:lstStyle/>
          <a:p>
            <a:fld id="{B3E7AC08-7009-48DE-B720-1275489B98BF}" type="slidenum">
              <a:rPr lang="en-US" smtClean="0"/>
              <a:t>14</a:t>
            </a:fld>
            <a:endParaRPr lang="en-US"/>
          </a:p>
        </p:txBody>
      </p:sp>
    </p:spTree>
    <p:extLst>
      <p:ext uri="{BB962C8B-B14F-4D97-AF65-F5344CB8AC3E}">
        <p14:creationId xmlns:p14="http://schemas.microsoft.com/office/powerpoint/2010/main" val="2905273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1E3C9-FFD0-3FEB-32ED-8F668DC95F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D7B721-318E-4B19-FC51-B254526AE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50DF3E-88C9-68B1-412D-F07E6A40A8E5}"/>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5BD34BE-4052-F01E-FCEC-632C3ED43424}"/>
              </a:ext>
            </a:extLst>
          </p:cNvPr>
          <p:cNvSpPr>
            <a:spLocks noGrp="1"/>
          </p:cNvSpPr>
          <p:nvPr>
            <p:ph type="sldNum" sz="quarter" idx="5"/>
          </p:nvPr>
        </p:nvSpPr>
        <p:spPr/>
        <p:txBody>
          <a:bodyPr/>
          <a:lstStyle/>
          <a:p>
            <a:fld id="{B3E7AC08-7009-48DE-B720-1275489B98BF}" type="slidenum">
              <a:rPr lang="en-US" smtClean="0"/>
              <a:t>15</a:t>
            </a:fld>
            <a:endParaRPr lang="en-US"/>
          </a:p>
        </p:txBody>
      </p:sp>
    </p:spTree>
    <p:extLst>
      <p:ext uri="{BB962C8B-B14F-4D97-AF65-F5344CB8AC3E}">
        <p14:creationId xmlns:p14="http://schemas.microsoft.com/office/powerpoint/2010/main" val="1785390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18693-4F90-D7A7-1113-5008AE65F5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167CF1-DB88-ED73-8D59-CD47CF8B83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7955A8-95EA-B39B-5969-DFEBD7B4DAC1}"/>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8E7C607-D835-38DD-ABB0-966B9AAF1C4B}"/>
              </a:ext>
            </a:extLst>
          </p:cNvPr>
          <p:cNvSpPr>
            <a:spLocks noGrp="1"/>
          </p:cNvSpPr>
          <p:nvPr>
            <p:ph type="sldNum" sz="quarter" idx="5"/>
          </p:nvPr>
        </p:nvSpPr>
        <p:spPr/>
        <p:txBody>
          <a:bodyPr/>
          <a:lstStyle/>
          <a:p>
            <a:fld id="{B3E7AC08-7009-48DE-B720-1275489B98BF}" type="slidenum">
              <a:rPr lang="en-US" smtClean="0"/>
              <a:t>16</a:t>
            </a:fld>
            <a:endParaRPr lang="en-US"/>
          </a:p>
        </p:txBody>
      </p:sp>
    </p:spTree>
    <p:extLst>
      <p:ext uri="{BB962C8B-B14F-4D97-AF65-F5344CB8AC3E}">
        <p14:creationId xmlns:p14="http://schemas.microsoft.com/office/powerpoint/2010/main" val="3846719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28155-A14F-9899-D47B-ABFF7C41E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4800AD-F01A-75F7-8F9B-121437189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E3D3A6-329C-32A0-3516-2643C2A36E7F}"/>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6A0E45A-652E-0A4B-3768-BEDFC3328F92}"/>
              </a:ext>
            </a:extLst>
          </p:cNvPr>
          <p:cNvSpPr>
            <a:spLocks noGrp="1"/>
          </p:cNvSpPr>
          <p:nvPr>
            <p:ph type="sldNum" sz="quarter" idx="5"/>
          </p:nvPr>
        </p:nvSpPr>
        <p:spPr/>
        <p:txBody>
          <a:bodyPr/>
          <a:lstStyle/>
          <a:p>
            <a:fld id="{B3E7AC08-7009-48DE-B720-1275489B98BF}" type="slidenum">
              <a:rPr lang="en-US" smtClean="0"/>
              <a:t>17</a:t>
            </a:fld>
            <a:endParaRPr lang="en-US"/>
          </a:p>
        </p:txBody>
      </p:sp>
    </p:spTree>
    <p:extLst>
      <p:ext uri="{BB962C8B-B14F-4D97-AF65-F5344CB8AC3E}">
        <p14:creationId xmlns:p14="http://schemas.microsoft.com/office/powerpoint/2010/main" val="3919914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B6FF9-F570-850E-715D-4D061B06D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EF091F-474D-20E8-119E-44C1B4AB6D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C25DC6-A19E-6075-BFF0-62E490D464A3}"/>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7612B3-2705-034C-05FF-FE393521DD65}"/>
              </a:ext>
            </a:extLst>
          </p:cNvPr>
          <p:cNvSpPr>
            <a:spLocks noGrp="1"/>
          </p:cNvSpPr>
          <p:nvPr>
            <p:ph type="sldNum" sz="quarter" idx="5"/>
          </p:nvPr>
        </p:nvSpPr>
        <p:spPr/>
        <p:txBody>
          <a:bodyPr/>
          <a:lstStyle/>
          <a:p>
            <a:fld id="{B3E7AC08-7009-48DE-B720-1275489B98BF}" type="slidenum">
              <a:rPr lang="en-US" smtClean="0"/>
              <a:t>18</a:t>
            </a:fld>
            <a:endParaRPr lang="en-US"/>
          </a:p>
        </p:txBody>
      </p:sp>
    </p:spTree>
    <p:extLst>
      <p:ext uri="{BB962C8B-B14F-4D97-AF65-F5344CB8AC3E}">
        <p14:creationId xmlns:p14="http://schemas.microsoft.com/office/powerpoint/2010/main" val="1216630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3591C-4DEA-E502-5B1A-7362EB028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91227D-26CD-171B-9220-CCB0BB40A4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8BB5F6-F0A6-2813-6A1F-103FA24C97FB}"/>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12FAD4F-2931-31AE-AB97-CB1DF40583D3}"/>
              </a:ext>
            </a:extLst>
          </p:cNvPr>
          <p:cNvSpPr>
            <a:spLocks noGrp="1"/>
          </p:cNvSpPr>
          <p:nvPr>
            <p:ph type="sldNum" sz="quarter" idx="5"/>
          </p:nvPr>
        </p:nvSpPr>
        <p:spPr/>
        <p:txBody>
          <a:bodyPr/>
          <a:lstStyle/>
          <a:p>
            <a:fld id="{B3E7AC08-7009-48DE-B720-1275489B98BF}" type="slidenum">
              <a:rPr lang="en-US" smtClean="0"/>
              <a:t>19</a:t>
            </a:fld>
            <a:endParaRPr lang="en-US"/>
          </a:p>
        </p:txBody>
      </p:sp>
    </p:spTree>
    <p:extLst>
      <p:ext uri="{BB962C8B-B14F-4D97-AF65-F5344CB8AC3E}">
        <p14:creationId xmlns:p14="http://schemas.microsoft.com/office/powerpoint/2010/main" val="2737116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3271B-4AF9-A9AE-3F32-35E06F9D6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784533-604A-F2E4-08A1-9D2D254107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2DD087-DC9C-AA8C-C3F8-8CED7D4780EE}"/>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AB10E4-614A-7501-E618-EC0FA9839A0A}"/>
              </a:ext>
            </a:extLst>
          </p:cNvPr>
          <p:cNvSpPr>
            <a:spLocks noGrp="1"/>
          </p:cNvSpPr>
          <p:nvPr>
            <p:ph type="sldNum" sz="quarter" idx="5"/>
          </p:nvPr>
        </p:nvSpPr>
        <p:spPr/>
        <p:txBody>
          <a:bodyPr/>
          <a:lstStyle/>
          <a:p>
            <a:fld id="{B3E7AC08-7009-48DE-B720-1275489B98BF}" type="slidenum">
              <a:rPr lang="en-US" smtClean="0"/>
              <a:t>20</a:t>
            </a:fld>
            <a:endParaRPr lang="en-US"/>
          </a:p>
        </p:txBody>
      </p:sp>
    </p:spTree>
    <p:extLst>
      <p:ext uri="{BB962C8B-B14F-4D97-AF65-F5344CB8AC3E}">
        <p14:creationId xmlns:p14="http://schemas.microsoft.com/office/powerpoint/2010/main" val="488823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FB5D3-EE57-A572-CE2B-B53B167BD8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B1DD3-1A77-D55F-C76F-77EFC482C1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8FDB1C-1C6B-BD91-4E3A-2936B5D3B18E}"/>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F66E8F2-C1C2-1694-0281-40976987E130}"/>
              </a:ext>
            </a:extLst>
          </p:cNvPr>
          <p:cNvSpPr>
            <a:spLocks noGrp="1"/>
          </p:cNvSpPr>
          <p:nvPr>
            <p:ph type="sldNum" sz="quarter" idx="5"/>
          </p:nvPr>
        </p:nvSpPr>
        <p:spPr/>
        <p:txBody>
          <a:bodyPr/>
          <a:lstStyle/>
          <a:p>
            <a:fld id="{B3E7AC08-7009-48DE-B720-1275489B98BF}" type="slidenum">
              <a:rPr lang="en-US" smtClean="0"/>
              <a:t>3</a:t>
            </a:fld>
            <a:endParaRPr lang="en-US"/>
          </a:p>
        </p:txBody>
      </p:sp>
    </p:spTree>
    <p:extLst>
      <p:ext uri="{BB962C8B-B14F-4D97-AF65-F5344CB8AC3E}">
        <p14:creationId xmlns:p14="http://schemas.microsoft.com/office/powerpoint/2010/main" val="1073375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97B3D-CFF0-9713-2E41-B800FA71F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F94362-7ADE-9511-51ED-7BFEAC2381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2A2D50-F75C-0608-FA50-76FFD37F05A0}"/>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8E122F-0FBD-07D6-AFA2-AE1729259999}"/>
              </a:ext>
            </a:extLst>
          </p:cNvPr>
          <p:cNvSpPr>
            <a:spLocks noGrp="1"/>
          </p:cNvSpPr>
          <p:nvPr>
            <p:ph type="sldNum" sz="quarter" idx="5"/>
          </p:nvPr>
        </p:nvSpPr>
        <p:spPr/>
        <p:txBody>
          <a:bodyPr/>
          <a:lstStyle/>
          <a:p>
            <a:fld id="{B3E7AC08-7009-48DE-B720-1275489B98BF}" type="slidenum">
              <a:rPr lang="en-US" smtClean="0"/>
              <a:t>21</a:t>
            </a:fld>
            <a:endParaRPr lang="en-US"/>
          </a:p>
        </p:txBody>
      </p:sp>
    </p:spTree>
    <p:extLst>
      <p:ext uri="{BB962C8B-B14F-4D97-AF65-F5344CB8AC3E}">
        <p14:creationId xmlns:p14="http://schemas.microsoft.com/office/powerpoint/2010/main" val="174970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43586-081A-688A-BA7F-C77A86E920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20F330-F063-F27C-6853-B11B6CA11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395FFF-5294-2707-26DC-603420D1B96F}"/>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FA0849-BB4C-C711-5F8C-C4B320FEF5E0}"/>
              </a:ext>
            </a:extLst>
          </p:cNvPr>
          <p:cNvSpPr>
            <a:spLocks noGrp="1"/>
          </p:cNvSpPr>
          <p:nvPr>
            <p:ph type="sldNum" sz="quarter" idx="5"/>
          </p:nvPr>
        </p:nvSpPr>
        <p:spPr/>
        <p:txBody>
          <a:bodyPr/>
          <a:lstStyle/>
          <a:p>
            <a:fld id="{B3E7AC08-7009-48DE-B720-1275489B98BF}" type="slidenum">
              <a:rPr lang="en-US" smtClean="0"/>
              <a:t>4</a:t>
            </a:fld>
            <a:endParaRPr lang="en-US"/>
          </a:p>
        </p:txBody>
      </p:sp>
    </p:spTree>
    <p:extLst>
      <p:ext uri="{BB962C8B-B14F-4D97-AF65-F5344CB8AC3E}">
        <p14:creationId xmlns:p14="http://schemas.microsoft.com/office/powerpoint/2010/main" val="3854043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55719-B9A7-C353-64AB-664387BED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10CA18-160E-305A-97B2-D8EADC9404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63EFB7-90D2-2590-8A08-6BAC1E7BEA05}"/>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0D37CA-F298-1D56-48A7-161E5CA6967F}"/>
              </a:ext>
            </a:extLst>
          </p:cNvPr>
          <p:cNvSpPr>
            <a:spLocks noGrp="1"/>
          </p:cNvSpPr>
          <p:nvPr>
            <p:ph type="sldNum" sz="quarter" idx="5"/>
          </p:nvPr>
        </p:nvSpPr>
        <p:spPr/>
        <p:txBody>
          <a:bodyPr/>
          <a:lstStyle/>
          <a:p>
            <a:fld id="{B3E7AC08-7009-48DE-B720-1275489B98BF}" type="slidenum">
              <a:rPr lang="en-US" smtClean="0"/>
              <a:t>5</a:t>
            </a:fld>
            <a:endParaRPr lang="en-US"/>
          </a:p>
        </p:txBody>
      </p:sp>
    </p:spTree>
    <p:extLst>
      <p:ext uri="{BB962C8B-B14F-4D97-AF65-F5344CB8AC3E}">
        <p14:creationId xmlns:p14="http://schemas.microsoft.com/office/powerpoint/2010/main" val="2083011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A885F-DAB3-C200-40BB-3AE42F9847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1053C9-1B3F-953E-099D-B913A18CBA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E314E9-B0F7-015B-492D-F7FC6FA55D8E}"/>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B23DE4-4CED-3BAB-7039-BCCFE05F8AFA}"/>
              </a:ext>
            </a:extLst>
          </p:cNvPr>
          <p:cNvSpPr>
            <a:spLocks noGrp="1"/>
          </p:cNvSpPr>
          <p:nvPr>
            <p:ph type="sldNum" sz="quarter" idx="5"/>
          </p:nvPr>
        </p:nvSpPr>
        <p:spPr/>
        <p:txBody>
          <a:bodyPr/>
          <a:lstStyle/>
          <a:p>
            <a:fld id="{B3E7AC08-7009-48DE-B720-1275489B98BF}" type="slidenum">
              <a:rPr lang="en-US" smtClean="0"/>
              <a:t>6</a:t>
            </a:fld>
            <a:endParaRPr lang="en-US"/>
          </a:p>
        </p:txBody>
      </p:sp>
    </p:spTree>
    <p:extLst>
      <p:ext uri="{BB962C8B-B14F-4D97-AF65-F5344CB8AC3E}">
        <p14:creationId xmlns:p14="http://schemas.microsoft.com/office/powerpoint/2010/main" val="2930092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5A668-6556-4503-232F-4EAB61894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D1A238-8F6E-5866-CD0C-B7F8CAF3CD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71C42A-55F0-4E73-E54E-E3C42E1E9681}"/>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A30B63F-7F1E-3FCA-B3A5-4D65C5C5C165}"/>
              </a:ext>
            </a:extLst>
          </p:cNvPr>
          <p:cNvSpPr>
            <a:spLocks noGrp="1"/>
          </p:cNvSpPr>
          <p:nvPr>
            <p:ph type="sldNum" sz="quarter" idx="5"/>
          </p:nvPr>
        </p:nvSpPr>
        <p:spPr/>
        <p:txBody>
          <a:bodyPr/>
          <a:lstStyle/>
          <a:p>
            <a:fld id="{B3E7AC08-7009-48DE-B720-1275489B98BF}" type="slidenum">
              <a:rPr lang="en-US" smtClean="0"/>
              <a:t>7</a:t>
            </a:fld>
            <a:endParaRPr lang="en-US"/>
          </a:p>
        </p:txBody>
      </p:sp>
    </p:spTree>
    <p:extLst>
      <p:ext uri="{BB962C8B-B14F-4D97-AF65-F5344CB8AC3E}">
        <p14:creationId xmlns:p14="http://schemas.microsoft.com/office/powerpoint/2010/main" val="780197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F6A4E-0113-820E-5893-4F5AFF1D61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14814-9AD0-1FB7-1706-1D8CA23E59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B5D003-15E7-2EC2-2108-FBCE76748DB8}"/>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1EB239-E676-7367-C711-42AAB254C266}"/>
              </a:ext>
            </a:extLst>
          </p:cNvPr>
          <p:cNvSpPr>
            <a:spLocks noGrp="1"/>
          </p:cNvSpPr>
          <p:nvPr>
            <p:ph type="sldNum" sz="quarter" idx="5"/>
          </p:nvPr>
        </p:nvSpPr>
        <p:spPr/>
        <p:txBody>
          <a:bodyPr/>
          <a:lstStyle/>
          <a:p>
            <a:fld id="{B3E7AC08-7009-48DE-B720-1275489B98BF}" type="slidenum">
              <a:rPr lang="en-US" smtClean="0"/>
              <a:t>8</a:t>
            </a:fld>
            <a:endParaRPr lang="en-US"/>
          </a:p>
        </p:txBody>
      </p:sp>
    </p:spTree>
    <p:extLst>
      <p:ext uri="{BB962C8B-B14F-4D97-AF65-F5344CB8AC3E}">
        <p14:creationId xmlns:p14="http://schemas.microsoft.com/office/powerpoint/2010/main" val="3569639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5E61E-E4CC-AD46-BF5B-30106B6F1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625F6-3BE3-8577-0280-2B6522B560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78E7FF-BE94-E6BB-E2A8-9F4C3EF27337}"/>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D38BCA-393D-5595-232F-4799F2CE02B2}"/>
              </a:ext>
            </a:extLst>
          </p:cNvPr>
          <p:cNvSpPr>
            <a:spLocks noGrp="1"/>
          </p:cNvSpPr>
          <p:nvPr>
            <p:ph type="sldNum" sz="quarter" idx="5"/>
          </p:nvPr>
        </p:nvSpPr>
        <p:spPr/>
        <p:txBody>
          <a:bodyPr/>
          <a:lstStyle/>
          <a:p>
            <a:fld id="{B3E7AC08-7009-48DE-B720-1275489B98BF}" type="slidenum">
              <a:rPr lang="en-US" smtClean="0"/>
              <a:t>9</a:t>
            </a:fld>
            <a:endParaRPr lang="en-US"/>
          </a:p>
        </p:txBody>
      </p:sp>
    </p:spTree>
    <p:extLst>
      <p:ext uri="{BB962C8B-B14F-4D97-AF65-F5344CB8AC3E}">
        <p14:creationId xmlns:p14="http://schemas.microsoft.com/office/powerpoint/2010/main" val="398279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1B9CD-4D10-FA97-2551-39A1CDD1F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E2C536-C7D8-54BB-063C-A744614D5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ACC849-1AFF-91A8-BFC3-0069E684F2EF}"/>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885F768-CF9D-0821-8870-54B8FCEDB484}"/>
              </a:ext>
            </a:extLst>
          </p:cNvPr>
          <p:cNvSpPr>
            <a:spLocks noGrp="1"/>
          </p:cNvSpPr>
          <p:nvPr>
            <p:ph type="sldNum" sz="quarter" idx="5"/>
          </p:nvPr>
        </p:nvSpPr>
        <p:spPr/>
        <p:txBody>
          <a:bodyPr/>
          <a:lstStyle/>
          <a:p>
            <a:fld id="{B3E7AC08-7009-48DE-B720-1275489B98BF}" type="slidenum">
              <a:rPr lang="en-US" smtClean="0"/>
              <a:t>10</a:t>
            </a:fld>
            <a:endParaRPr lang="en-US"/>
          </a:p>
        </p:txBody>
      </p:sp>
    </p:spTree>
    <p:extLst>
      <p:ext uri="{BB962C8B-B14F-4D97-AF65-F5344CB8AC3E}">
        <p14:creationId xmlns:p14="http://schemas.microsoft.com/office/powerpoint/2010/main" val="46724523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1E6915-1F66-4DC7-A63A-557DF10C5878}"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45761AE-4584-426F-8DA2-40CA2744F494}" type="slidenum">
              <a:rPr lang="en-US" smtClean="0"/>
              <a:t>‹#›</a:t>
            </a:fld>
            <a:endParaRPr lang="en-US"/>
          </a:p>
        </p:txBody>
      </p:sp>
    </p:spTree>
    <p:extLst>
      <p:ext uri="{BB962C8B-B14F-4D97-AF65-F5344CB8AC3E}">
        <p14:creationId xmlns:p14="http://schemas.microsoft.com/office/powerpoint/2010/main" val="620370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E6915-1F66-4DC7-A63A-557DF10C5878}"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242827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E6915-1F66-4DC7-A63A-557DF10C5878}"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230167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1E6915-1F66-4DC7-A63A-557DF10C5878}"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904368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81E6915-1F66-4DC7-A63A-557DF10C5878}" type="datetimeFigureOut">
              <a:rPr lang="en-US" smtClean="0"/>
              <a:t>7/9/2025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45761AE-4584-426F-8DA2-40CA2744F494}" type="slidenum">
              <a:rPr lang="en-US" smtClean="0"/>
              <a:t>‹#›</a:t>
            </a:fld>
            <a:endParaRPr lang="en-US"/>
          </a:p>
        </p:txBody>
      </p:sp>
    </p:spTree>
    <p:extLst>
      <p:ext uri="{BB962C8B-B14F-4D97-AF65-F5344CB8AC3E}">
        <p14:creationId xmlns:p14="http://schemas.microsoft.com/office/powerpoint/2010/main" val="357045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1E6915-1F66-4DC7-A63A-557DF10C5878}"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258797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1E6915-1F66-4DC7-A63A-557DF10C5878}"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326743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1E6915-1F66-4DC7-A63A-557DF10C5878}"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172594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1E6915-1F66-4DC7-A63A-557DF10C5878}"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562106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E6915-1F66-4DC7-A63A-557DF10C5878}"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293956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1E6915-1F66-4DC7-A63A-557DF10C5878}" type="datetimeFigureOut">
              <a:rPr lang="en-US" smtClean="0"/>
              <a:t>7/9/2025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45761AE-4584-426F-8DA2-40CA2744F494}" type="slidenum">
              <a:rPr lang="en-US" smtClean="0"/>
              <a:t>‹#›</a:t>
            </a:fld>
            <a:endParaRPr lang="en-US"/>
          </a:p>
        </p:txBody>
      </p:sp>
    </p:spTree>
    <p:extLst>
      <p:ext uri="{BB962C8B-B14F-4D97-AF65-F5344CB8AC3E}">
        <p14:creationId xmlns:p14="http://schemas.microsoft.com/office/powerpoint/2010/main" val="162015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81E6915-1F66-4DC7-A63A-557DF10C5878}" type="datetimeFigureOut">
              <a:rPr lang="en-US" smtClean="0"/>
              <a:t>7/9/2025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45761AE-4584-426F-8DA2-40CA2744F494}" type="slidenum">
              <a:rPr lang="en-US" smtClean="0"/>
              <a:t>‹#›</a:t>
            </a:fld>
            <a:endParaRPr lang="en-US"/>
          </a:p>
        </p:txBody>
      </p:sp>
    </p:spTree>
    <p:extLst>
      <p:ext uri="{BB962C8B-B14F-4D97-AF65-F5344CB8AC3E}">
        <p14:creationId xmlns:p14="http://schemas.microsoft.com/office/powerpoint/2010/main" val="3044495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11E4-6085-6205-A156-1987675AAAED}"/>
              </a:ext>
            </a:extLst>
          </p:cNvPr>
          <p:cNvSpPr>
            <a:spLocks noGrp="1"/>
          </p:cNvSpPr>
          <p:nvPr>
            <p:ph type="ctrTitle"/>
          </p:nvPr>
        </p:nvSpPr>
        <p:spPr/>
        <p:txBody>
          <a:bodyPr/>
          <a:lstStyle/>
          <a:p>
            <a:r>
              <a:rPr lang="en-US" sz="6000" b="1" dirty="0">
                <a:latin typeface="Times New Roman" panose="02020603050405020304" pitchFamily="18" charset="0"/>
                <a:cs typeface="Times New Roman" panose="02020603050405020304" pitchFamily="18" charset="0"/>
              </a:rPr>
              <a:t>Agile software development (3 Hrs.)</a:t>
            </a:r>
          </a:p>
        </p:txBody>
      </p:sp>
      <p:sp>
        <p:nvSpPr>
          <p:cNvPr id="3" name="Subtitle 2">
            <a:extLst>
              <a:ext uri="{FF2B5EF4-FFF2-40B4-BE49-F238E27FC236}">
                <a16:creationId xmlns:a16="http://schemas.microsoft.com/office/drawing/2014/main" id="{098DFF9D-1BD1-C854-0FA0-0F2CC1D18C9A}"/>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Prepared by: Natabar Khatri</a:t>
            </a:r>
          </a:p>
          <a:p>
            <a:r>
              <a:rPr lang="en-US" b="1" dirty="0">
                <a:latin typeface="Times New Roman" panose="02020603050405020304" pitchFamily="18" charset="0"/>
                <a:cs typeface="Times New Roman" panose="02020603050405020304" pitchFamily="18" charset="0"/>
              </a:rPr>
              <a:t>New Summit College</a:t>
            </a:r>
          </a:p>
        </p:txBody>
      </p:sp>
      <p:sp>
        <p:nvSpPr>
          <p:cNvPr id="4" name="Rectangle 3">
            <a:extLst>
              <a:ext uri="{FF2B5EF4-FFF2-40B4-BE49-F238E27FC236}">
                <a16:creationId xmlns:a16="http://schemas.microsoft.com/office/drawing/2014/main" id="{F9EDF19F-9D06-74AC-94F5-5216E57C9DDD}"/>
              </a:ext>
            </a:extLst>
          </p:cNvPr>
          <p:cNvSpPr/>
          <p:nvPr/>
        </p:nvSpPr>
        <p:spPr>
          <a:xfrm>
            <a:off x="8216856" y="4195246"/>
            <a:ext cx="2185214"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3</a:t>
            </a:r>
          </a:p>
        </p:txBody>
      </p:sp>
    </p:spTree>
    <p:extLst>
      <p:ext uri="{BB962C8B-B14F-4D97-AF65-F5344CB8AC3E}">
        <p14:creationId xmlns:p14="http://schemas.microsoft.com/office/powerpoint/2010/main" val="157974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EF45E-E54A-F999-1E2F-5E4D43F6C4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3282E-E29A-C5EB-975A-90AB223419B5}"/>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Methods</a:t>
            </a:r>
          </a:p>
        </p:txBody>
      </p:sp>
      <p:sp>
        <p:nvSpPr>
          <p:cNvPr id="5" name="Content Placeholder 4">
            <a:extLst>
              <a:ext uri="{FF2B5EF4-FFF2-40B4-BE49-F238E27FC236}">
                <a16:creationId xmlns:a16="http://schemas.microsoft.com/office/drawing/2014/main" id="{9D5C6540-2876-BCA9-D0CB-76FE012F9CC4}"/>
              </a:ext>
            </a:extLst>
          </p:cNvPr>
          <p:cNvSpPr>
            <a:spLocks noGrp="1"/>
          </p:cNvSpPr>
          <p:nvPr>
            <p:ph idx="1"/>
          </p:nvPr>
        </p:nvSpPr>
        <p:spPr>
          <a:xfrm>
            <a:off x="669038" y="1349472"/>
            <a:ext cx="10401416" cy="4971429"/>
          </a:xfrm>
        </p:spPr>
        <p:txBody>
          <a:bodyPr>
            <a:normAutofit/>
          </a:bodyPr>
          <a:lstStyle/>
          <a:p>
            <a:r>
              <a:rPr lang="en-US" b="1" dirty="0">
                <a:latin typeface="Times New Roman" panose="02020603050405020304" pitchFamily="18" charset="0"/>
                <a:cs typeface="Times New Roman" panose="02020603050405020304" pitchFamily="18" charset="0"/>
              </a:rPr>
              <a:t>The Agile Process in Practice</a:t>
            </a:r>
          </a:p>
          <a:p>
            <a:pPr lvl="0"/>
            <a:r>
              <a:rPr lang="en-US" b="1" dirty="0">
                <a:latin typeface="Times New Roman" panose="02020603050405020304" pitchFamily="18" charset="0"/>
                <a:cs typeface="Times New Roman" panose="02020603050405020304" pitchFamily="18" charset="0"/>
              </a:rPr>
              <a:t>Select User Stories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Prioritize features for the next release (e.g., "As a user, I want to reset my password").</a:t>
            </a:r>
          </a:p>
          <a:p>
            <a:pPr lvl="0"/>
            <a:r>
              <a:rPr lang="en-US" b="1" dirty="0">
                <a:latin typeface="Times New Roman" panose="02020603050405020304" pitchFamily="18" charset="0"/>
                <a:cs typeface="Times New Roman" panose="02020603050405020304" pitchFamily="18" charset="0"/>
              </a:rPr>
              <a:t>Break Down Tasks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Divide stories into actionable items (e.g., design UI, implement backend logic).</a:t>
            </a:r>
          </a:p>
          <a:p>
            <a:pPr lvl="0"/>
            <a:r>
              <a:rPr lang="en-US" b="1" dirty="0">
                <a:latin typeface="Times New Roman" panose="02020603050405020304" pitchFamily="18" charset="0"/>
                <a:cs typeface="Times New Roman" panose="02020603050405020304" pitchFamily="18" charset="0"/>
              </a:rPr>
              <a:t>Plan the Release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Define sprint goals and timelines.</a:t>
            </a:r>
          </a:p>
          <a:p>
            <a:pPr lvl="0"/>
            <a:r>
              <a:rPr lang="en-US" b="1" dirty="0">
                <a:latin typeface="Times New Roman" panose="02020603050405020304" pitchFamily="18" charset="0"/>
                <a:cs typeface="Times New Roman" panose="02020603050405020304" pitchFamily="18" charset="0"/>
              </a:rPr>
              <a:t>Develop, Integrate &amp; Test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Code, merge changes, and run automated tests daily.</a:t>
            </a:r>
          </a:p>
          <a:p>
            <a:pPr lvl="0"/>
            <a:r>
              <a:rPr lang="en-US" b="1" dirty="0">
                <a:latin typeface="Times New Roman" panose="02020603050405020304" pitchFamily="18" charset="0"/>
                <a:cs typeface="Times New Roman" panose="02020603050405020304" pitchFamily="18" charset="0"/>
              </a:rPr>
              <a:t>Evaluate &amp; Release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Demo to stakeholders, gather feedback, and deploy.</a:t>
            </a:r>
          </a:p>
        </p:txBody>
      </p:sp>
      <p:pic>
        <p:nvPicPr>
          <p:cNvPr id="6" name="Picture 5">
            <a:extLst>
              <a:ext uri="{FF2B5EF4-FFF2-40B4-BE49-F238E27FC236}">
                <a16:creationId xmlns:a16="http://schemas.microsoft.com/office/drawing/2014/main" id="{2BA2B353-8882-DA8B-D22F-86B7A30145DB}"/>
              </a:ext>
            </a:extLst>
          </p:cNvPr>
          <p:cNvPicPr>
            <a:picLocks noChangeAspect="1"/>
          </p:cNvPicPr>
          <p:nvPr/>
        </p:nvPicPr>
        <p:blipFill>
          <a:blip r:embed="rId3"/>
          <a:stretch>
            <a:fillRect/>
          </a:stretch>
        </p:blipFill>
        <p:spPr>
          <a:xfrm>
            <a:off x="6633001" y="3710866"/>
            <a:ext cx="5330808" cy="1908700"/>
          </a:xfrm>
          <a:prstGeom prst="rect">
            <a:avLst/>
          </a:prstGeom>
          <a:effectLst>
            <a:softEdge rad="0"/>
          </a:effectLst>
        </p:spPr>
      </p:pic>
    </p:spTree>
    <p:extLst>
      <p:ext uri="{BB962C8B-B14F-4D97-AF65-F5344CB8AC3E}">
        <p14:creationId xmlns:p14="http://schemas.microsoft.com/office/powerpoint/2010/main" val="374292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A49DC-44B0-4133-9806-0EC9EA2CF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8498DC-6F9B-BEFB-FF60-70118C5E9BBB}"/>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development techniques</a:t>
            </a:r>
          </a:p>
        </p:txBody>
      </p:sp>
      <p:sp>
        <p:nvSpPr>
          <p:cNvPr id="5" name="Content Placeholder 4">
            <a:extLst>
              <a:ext uri="{FF2B5EF4-FFF2-40B4-BE49-F238E27FC236}">
                <a16:creationId xmlns:a16="http://schemas.microsoft.com/office/drawing/2014/main" id="{F79A31D7-D7DE-1D04-4216-94FB6B837B26}"/>
              </a:ext>
            </a:extLst>
          </p:cNvPr>
          <p:cNvSpPr>
            <a:spLocks noGrp="1"/>
          </p:cNvSpPr>
          <p:nvPr>
            <p:ph idx="1"/>
          </p:nvPr>
        </p:nvSpPr>
        <p:spPr>
          <a:xfrm>
            <a:off x="748937" y="1349472"/>
            <a:ext cx="10379311" cy="5242264"/>
          </a:xfrm>
        </p:spPr>
        <p:txBody>
          <a:bodyPr>
            <a:normAutofit/>
          </a:bodyPr>
          <a:lstStyle/>
          <a:p>
            <a:r>
              <a:rPr lang="en-US" dirty="0">
                <a:latin typeface="Times New Roman" panose="02020603050405020304" pitchFamily="18" charset="0"/>
                <a:cs typeface="Times New Roman" panose="02020603050405020304" pitchFamily="18" charset="0"/>
              </a:rPr>
              <a:t>Agile development revolutionized software engineering by shifting focus from rigid, documentation-heavy processes to flexible, iterative, and collaborative methods.</a:t>
            </a:r>
          </a:p>
          <a:p>
            <a:r>
              <a:rPr lang="en-US" dirty="0">
                <a:latin typeface="Times New Roman" panose="02020603050405020304" pitchFamily="18" charset="0"/>
                <a:cs typeface="Times New Roman" panose="02020603050405020304" pitchFamily="18" charset="0"/>
              </a:rPr>
              <a:t>Among these, </a:t>
            </a:r>
            <a:r>
              <a:rPr lang="en-US" b="1" dirty="0">
                <a:latin typeface="Times New Roman" panose="02020603050405020304" pitchFamily="18" charset="0"/>
                <a:cs typeface="Times New Roman" panose="02020603050405020304" pitchFamily="18" charset="0"/>
              </a:rPr>
              <a:t>Extreme Programming (XP)</a:t>
            </a:r>
            <a:r>
              <a:rPr lang="en-US" dirty="0">
                <a:latin typeface="Times New Roman" panose="02020603050405020304" pitchFamily="18" charset="0"/>
                <a:cs typeface="Times New Roman" panose="02020603050405020304" pitchFamily="18" charset="0"/>
              </a:rPr>
              <a:t> emerged as one of the most influential frameworks, pushing agile principles to their limits to maximize efficiency and adaptability. </a:t>
            </a:r>
          </a:p>
          <a:p>
            <a:pPr marL="0" indent="0">
              <a:buNone/>
            </a:pPr>
            <a:endParaRPr lang="en-US" dirty="0">
              <a:latin typeface="Times New Roman" panose="02020603050405020304" pitchFamily="18" charset="0"/>
              <a:cs typeface="Times New Roman" panose="02020603050405020304" pitchFamily="18" charset="0"/>
            </a:endParaRPr>
          </a:p>
          <a:p>
            <a:pPr marL="274320" lvl="1" indent="0">
              <a:buNone/>
            </a:pPr>
            <a:r>
              <a:rPr lang="en-US" sz="2000" b="1" dirty="0">
                <a:latin typeface="Times New Roman" panose="02020603050405020304" pitchFamily="18" charset="0"/>
                <a:cs typeface="Times New Roman" panose="02020603050405020304" pitchFamily="18" charset="0"/>
              </a:rPr>
              <a:t>Core Principles of Extreme Programming (XP)</a:t>
            </a:r>
            <a:endParaRPr lang="en-US" sz="2000" dirty="0">
              <a:latin typeface="Times New Roman" panose="02020603050405020304" pitchFamily="18" charset="0"/>
              <a:cs typeface="Times New Roman" panose="02020603050405020304" pitchFamily="18" charset="0"/>
            </a:endParaRPr>
          </a:p>
          <a:p>
            <a:pPr marL="274320" lvl="1" indent="0">
              <a:buNone/>
            </a:pPr>
            <a:r>
              <a:rPr lang="en-US" sz="2000" dirty="0">
                <a:latin typeface="Times New Roman" panose="02020603050405020304" pitchFamily="18" charset="0"/>
                <a:cs typeface="Times New Roman" panose="02020603050405020304" pitchFamily="18" charset="0"/>
              </a:rPr>
              <a:t>XP is built on practices that emphasize </a:t>
            </a:r>
            <a:r>
              <a:rPr lang="en-US" sz="2000" b="1" dirty="0">
                <a:latin typeface="Times New Roman" panose="02020603050405020304" pitchFamily="18" charset="0"/>
                <a:cs typeface="Times New Roman" panose="02020603050405020304" pitchFamily="18" charset="0"/>
              </a:rPr>
              <a:t>rapid delivery, continuous feedback, and high code quality</a:t>
            </a:r>
            <a:r>
              <a:rPr lang="en-US" sz="2000" dirty="0">
                <a:latin typeface="Times New Roman" panose="02020603050405020304" pitchFamily="18" charset="0"/>
                <a:cs typeface="Times New Roman" panose="02020603050405020304" pitchFamily="18" charset="0"/>
              </a:rPr>
              <a:t>. Extreme programming embraces the idea of pair programming and test-driven development.</a:t>
            </a:r>
          </a:p>
          <a:p>
            <a:pPr marL="615633" lvl="1" indent="-341313">
              <a:buFont typeface="+mj-lt"/>
              <a:buAutoNum type="arabicPeriod"/>
            </a:pPr>
            <a:r>
              <a:rPr lang="en-US" sz="2000" b="1" dirty="0">
                <a:latin typeface="Times New Roman" panose="02020603050405020304" pitchFamily="18" charset="0"/>
                <a:cs typeface="Times New Roman" panose="02020603050405020304" pitchFamily="18" charset="0"/>
              </a:rPr>
              <a:t>Incremental Development via Small Releases</a:t>
            </a:r>
          </a:p>
          <a:p>
            <a:pPr marL="615633" lvl="1" indent="-341313">
              <a:buFont typeface="+mj-lt"/>
              <a:buAutoNum type="arabicPeriod"/>
            </a:pPr>
            <a:r>
              <a:rPr lang="en-US" sz="2000" b="1" dirty="0">
                <a:latin typeface="Times New Roman" panose="02020603050405020304" pitchFamily="18" charset="0"/>
                <a:cs typeface="Times New Roman" panose="02020603050405020304" pitchFamily="18" charset="0"/>
              </a:rPr>
              <a:t>Continuous Customer Involvement</a:t>
            </a:r>
            <a:endParaRPr lang="en-US" sz="2000" dirty="0">
              <a:latin typeface="Times New Roman" panose="02020603050405020304" pitchFamily="18" charset="0"/>
              <a:cs typeface="Times New Roman" panose="02020603050405020304" pitchFamily="18" charset="0"/>
            </a:endParaRPr>
          </a:p>
          <a:p>
            <a:pPr marL="615633" lvl="1" indent="-341313">
              <a:buFont typeface="+mj-lt"/>
              <a:buAutoNum type="arabicPeriod"/>
            </a:pPr>
            <a:r>
              <a:rPr lang="en-US" sz="2000" b="1" dirty="0">
                <a:latin typeface="Times New Roman" panose="02020603050405020304" pitchFamily="18" charset="0"/>
                <a:cs typeface="Times New Roman" panose="02020603050405020304" pitchFamily="18" charset="0"/>
              </a:rPr>
              <a:t>People-Centric Development</a:t>
            </a:r>
            <a:endParaRPr lang="en-US" sz="2000" dirty="0">
              <a:latin typeface="Times New Roman" panose="02020603050405020304" pitchFamily="18" charset="0"/>
              <a:cs typeface="Times New Roman" panose="02020603050405020304" pitchFamily="18" charset="0"/>
            </a:endParaRPr>
          </a:p>
          <a:p>
            <a:pPr marL="615633" lvl="1" indent="-341313">
              <a:buFont typeface="+mj-lt"/>
              <a:buAutoNum type="arabicPeriod"/>
            </a:pPr>
            <a:r>
              <a:rPr lang="en-US" sz="2000" b="1" dirty="0">
                <a:latin typeface="Times New Roman" panose="02020603050405020304" pitchFamily="18" charset="0"/>
                <a:cs typeface="Times New Roman" panose="02020603050405020304" pitchFamily="18" charset="0"/>
              </a:rPr>
              <a:t>Embracing Change</a:t>
            </a:r>
            <a:endParaRPr lang="en-US" sz="2000" dirty="0">
              <a:latin typeface="Times New Roman" panose="02020603050405020304" pitchFamily="18" charset="0"/>
              <a:cs typeface="Times New Roman" panose="02020603050405020304" pitchFamily="18" charset="0"/>
            </a:endParaRPr>
          </a:p>
          <a:p>
            <a:pPr marL="615633" lvl="1" indent="-341313">
              <a:buFont typeface="+mj-lt"/>
              <a:buAutoNum type="arabicPeriod"/>
            </a:pPr>
            <a:r>
              <a:rPr lang="en-US" sz="2000" b="1" dirty="0">
                <a:latin typeface="Times New Roman" panose="02020603050405020304" pitchFamily="18" charset="0"/>
                <a:cs typeface="Times New Roman" panose="02020603050405020304" pitchFamily="18" charset="0"/>
              </a:rPr>
              <a:t>Simplicity in Design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91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5F453-5E4F-456A-1DCC-68D6A0532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DEA7C9-3704-C0F5-C391-66F9D85B862D}"/>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development techniques</a:t>
            </a:r>
          </a:p>
        </p:txBody>
      </p:sp>
      <p:sp>
        <p:nvSpPr>
          <p:cNvPr id="5" name="Content Placeholder 4">
            <a:extLst>
              <a:ext uri="{FF2B5EF4-FFF2-40B4-BE49-F238E27FC236}">
                <a16:creationId xmlns:a16="http://schemas.microsoft.com/office/drawing/2014/main" id="{725F9894-6940-2054-59E6-97A438847BBE}"/>
              </a:ext>
            </a:extLst>
          </p:cNvPr>
          <p:cNvSpPr>
            <a:spLocks noGrp="1"/>
          </p:cNvSpPr>
          <p:nvPr>
            <p:ph idx="1"/>
          </p:nvPr>
        </p:nvSpPr>
        <p:spPr>
          <a:xfrm>
            <a:off x="748937" y="1349472"/>
            <a:ext cx="10379311" cy="524226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Incremental Development via Small Releases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User Stories:</a:t>
            </a:r>
            <a:r>
              <a:rPr lang="en-US" dirty="0">
                <a:latin typeface="Times New Roman" panose="02020603050405020304" pitchFamily="18" charset="0"/>
                <a:cs typeface="Times New Roman" panose="02020603050405020304" pitchFamily="18" charset="0"/>
              </a:rPr>
              <a:t> Requirements are captured as simple, customer-centric scenarios (e.g., "As a user, I want to reset my password").</a:t>
            </a:r>
          </a:p>
          <a:p>
            <a:r>
              <a:rPr lang="en-US" b="1" dirty="0">
                <a:latin typeface="Times New Roman" panose="02020603050405020304" pitchFamily="18" charset="0"/>
                <a:cs typeface="Times New Roman" panose="02020603050405020304" pitchFamily="18" charset="0"/>
              </a:rPr>
              <a:t>Frequent Releases:</a:t>
            </a:r>
            <a:r>
              <a:rPr lang="en-US" dirty="0">
                <a:latin typeface="Times New Roman" panose="02020603050405020304" pitchFamily="18" charset="0"/>
                <a:cs typeface="Times New Roman" panose="02020603050405020304" pitchFamily="18" charset="0"/>
              </a:rPr>
              <a:t> Instead of waiting months for a final product, XP teams deliver </a:t>
            </a:r>
            <a:r>
              <a:rPr lang="en-US" b="1" dirty="0">
                <a:latin typeface="Times New Roman" panose="02020603050405020304" pitchFamily="18" charset="0"/>
                <a:cs typeface="Times New Roman" panose="02020603050405020304" pitchFamily="18" charset="0"/>
              </a:rPr>
              <a:t>working increments in days or weeks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Prioritization:</a:t>
            </a:r>
            <a:r>
              <a:rPr lang="en-US" dirty="0">
                <a:latin typeface="Times New Roman" panose="02020603050405020304" pitchFamily="18" charset="0"/>
                <a:cs typeface="Times New Roman" panose="02020603050405020304" pitchFamily="18" charset="0"/>
              </a:rPr>
              <a:t> Features are selected based on business value and feasibility, ensuring the most critical functions are developed first.</a:t>
            </a:r>
          </a:p>
          <a:p>
            <a:pPr marL="0" indent="0">
              <a:buNone/>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 team building an e-commerce site releases a basic product listing first, then iteratively adds a shopping cart, checkout, and payment processing.</a:t>
            </a:r>
          </a:p>
        </p:txBody>
      </p:sp>
    </p:spTree>
    <p:extLst>
      <p:ext uri="{BB962C8B-B14F-4D97-AF65-F5344CB8AC3E}">
        <p14:creationId xmlns:p14="http://schemas.microsoft.com/office/powerpoint/2010/main" val="423312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3C8C1-FE84-9ABB-B23D-FED5E147B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85A455-1F00-19EF-4CC2-FFFFCAE69963}"/>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development techniques</a:t>
            </a:r>
          </a:p>
        </p:txBody>
      </p:sp>
      <p:sp>
        <p:nvSpPr>
          <p:cNvPr id="5" name="Content Placeholder 4">
            <a:extLst>
              <a:ext uri="{FF2B5EF4-FFF2-40B4-BE49-F238E27FC236}">
                <a16:creationId xmlns:a16="http://schemas.microsoft.com/office/drawing/2014/main" id="{28CFA866-6B9B-656B-0DC4-067049E6DCBA}"/>
              </a:ext>
            </a:extLst>
          </p:cNvPr>
          <p:cNvSpPr>
            <a:spLocks noGrp="1"/>
          </p:cNvSpPr>
          <p:nvPr>
            <p:ph idx="1"/>
          </p:nvPr>
        </p:nvSpPr>
        <p:spPr>
          <a:xfrm>
            <a:off x="748937" y="1349472"/>
            <a:ext cx="10379311" cy="524226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2. Continuous Customer Involvement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On-Site Customer:</a:t>
            </a:r>
            <a:r>
              <a:rPr lang="en-US" dirty="0">
                <a:latin typeface="Times New Roman" panose="02020603050405020304" pitchFamily="18" charset="0"/>
                <a:cs typeface="Times New Roman" panose="02020603050405020304" pitchFamily="18" charset="0"/>
              </a:rPr>
              <a:t> A dedicated customer representative works </a:t>
            </a:r>
            <a:r>
              <a:rPr lang="en-US" b="1" dirty="0">
                <a:latin typeface="Times New Roman" panose="02020603050405020304" pitchFamily="18" charset="0"/>
                <a:cs typeface="Times New Roman" panose="02020603050405020304" pitchFamily="18" charset="0"/>
              </a:rPr>
              <a:t>full-time</a:t>
            </a:r>
            <a:r>
              <a:rPr lang="en-US" dirty="0">
                <a:latin typeface="Times New Roman" panose="02020603050405020304" pitchFamily="18" charset="0"/>
                <a:cs typeface="Times New Roman" panose="02020603050405020304" pitchFamily="18" charset="0"/>
              </a:rPr>
              <a:t> with the development team to clarify requirements and validate features.</a:t>
            </a:r>
          </a:p>
          <a:p>
            <a:r>
              <a:rPr lang="en-US" b="1" dirty="0">
                <a:latin typeface="Times New Roman" panose="02020603050405020304" pitchFamily="18" charset="0"/>
                <a:cs typeface="Times New Roman" panose="02020603050405020304" pitchFamily="18" charset="0"/>
              </a:rPr>
              <a:t>Acceptance Testing:</a:t>
            </a:r>
            <a:r>
              <a:rPr lang="en-US" dirty="0">
                <a:latin typeface="Times New Roman" panose="02020603050405020304" pitchFamily="18" charset="0"/>
                <a:cs typeface="Times New Roman" panose="02020603050405020304" pitchFamily="18" charset="0"/>
              </a:rPr>
              <a:t> The customer defines test cases to ensure the software meets real-world needs.</a:t>
            </a:r>
          </a:p>
          <a:p>
            <a:pPr marL="0" indent="0">
              <a:lnSpc>
                <a:spcPct val="200000"/>
              </a:lnSpc>
              <a:buNone/>
            </a:pPr>
            <a:r>
              <a:rPr lang="en-US" b="1" dirty="0">
                <a:latin typeface="Times New Roman" panose="02020603050405020304" pitchFamily="18" charset="0"/>
                <a:cs typeface="Times New Roman" panose="02020603050405020304" pitchFamily="18" charset="0"/>
              </a:rPr>
              <a:t>3. People-Centric Development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Pair Programming:</a:t>
            </a:r>
            <a:r>
              <a:rPr lang="en-US" dirty="0">
                <a:latin typeface="Times New Roman" panose="02020603050405020304" pitchFamily="18" charset="0"/>
                <a:cs typeface="Times New Roman" panose="02020603050405020304" pitchFamily="18" charset="0"/>
              </a:rPr>
              <a:t> Two developers work together on one machine—one writes code while the other reviews in real-time.</a:t>
            </a:r>
          </a:p>
          <a:p>
            <a:r>
              <a:rPr lang="en-US" b="1" dirty="0">
                <a:latin typeface="Times New Roman" panose="02020603050405020304" pitchFamily="18" charset="0"/>
                <a:cs typeface="Times New Roman" panose="02020603050405020304" pitchFamily="18" charset="0"/>
              </a:rPr>
              <a:t>Collective Ownership:</a:t>
            </a:r>
            <a:r>
              <a:rPr lang="en-US" dirty="0">
                <a:latin typeface="Times New Roman" panose="02020603050405020304" pitchFamily="18" charset="0"/>
                <a:cs typeface="Times New Roman" panose="02020603050405020304" pitchFamily="18" charset="0"/>
              </a:rPr>
              <a:t> No single developer "owns" a module; anyone can modify any part of the codebase.</a:t>
            </a:r>
          </a:p>
          <a:p>
            <a:r>
              <a:rPr lang="en-US" b="1" dirty="0">
                <a:latin typeface="Times New Roman" panose="02020603050405020304" pitchFamily="18" charset="0"/>
                <a:cs typeface="Times New Roman" panose="02020603050405020304" pitchFamily="18" charset="0"/>
              </a:rPr>
              <a:t>Sustainable development Process:</a:t>
            </a:r>
            <a:r>
              <a:rPr lang="en-US" dirty="0">
                <a:latin typeface="Times New Roman" panose="02020603050405020304" pitchFamily="18" charset="0"/>
                <a:cs typeface="Times New Roman" panose="02020603050405020304" pitchFamily="18" charset="0"/>
              </a:rPr>
              <a:t> Avoids burnout by discouraging excessive overtime, ensuring long-term productivity.</a:t>
            </a:r>
          </a:p>
        </p:txBody>
      </p:sp>
    </p:spTree>
    <p:extLst>
      <p:ext uri="{BB962C8B-B14F-4D97-AF65-F5344CB8AC3E}">
        <p14:creationId xmlns:p14="http://schemas.microsoft.com/office/powerpoint/2010/main" val="3595912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6E031-F074-DCE6-9A35-59FEE9BC48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763F9E-2E90-AEAC-3662-E4A1B81CBB9E}"/>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development techniques</a:t>
            </a:r>
          </a:p>
        </p:txBody>
      </p:sp>
      <p:sp>
        <p:nvSpPr>
          <p:cNvPr id="5" name="Content Placeholder 4">
            <a:extLst>
              <a:ext uri="{FF2B5EF4-FFF2-40B4-BE49-F238E27FC236}">
                <a16:creationId xmlns:a16="http://schemas.microsoft.com/office/drawing/2014/main" id="{5559E9ED-6427-C6A3-1CC2-CFF87C977A40}"/>
              </a:ext>
            </a:extLst>
          </p:cNvPr>
          <p:cNvSpPr>
            <a:spLocks noGrp="1"/>
          </p:cNvSpPr>
          <p:nvPr>
            <p:ph idx="1"/>
          </p:nvPr>
        </p:nvSpPr>
        <p:spPr>
          <a:xfrm>
            <a:off x="748937" y="1349472"/>
            <a:ext cx="10379311" cy="524226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 Embracing Change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Test-First Development (TDD):</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Write automated tests </a:t>
            </a:r>
            <a:r>
              <a:rPr lang="en-US" sz="2000" b="1" dirty="0">
                <a:latin typeface="Times New Roman" panose="02020603050405020304" pitchFamily="18" charset="0"/>
                <a:cs typeface="Times New Roman" panose="02020603050405020304" pitchFamily="18" charset="0"/>
              </a:rPr>
              <a:t>before</a:t>
            </a:r>
            <a:r>
              <a:rPr lang="en-US" sz="2000" dirty="0">
                <a:latin typeface="Times New Roman" panose="02020603050405020304" pitchFamily="18" charset="0"/>
                <a:cs typeface="Times New Roman" panose="02020603050405020304" pitchFamily="18" charset="0"/>
              </a:rPr>
              <a:t> coding.</a:t>
            </a:r>
          </a:p>
          <a:p>
            <a:pPr lvl="1"/>
            <a:r>
              <a:rPr lang="en-US" sz="2000" dirty="0">
                <a:latin typeface="Times New Roman" panose="02020603050405020304" pitchFamily="18" charset="0"/>
                <a:cs typeface="Times New Roman" panose="02020603050405020304" pitchFamily="18" charset="0"/>
              </a:rPr>
              <a:t>Ensures code meets requirements from the start.</a:t>
            </a:r>
          </a:p>
          <a:p>
            <a:r>
              <a:rPr lang="en-US" b="1" dirty="0">
                <a:latin typeface="Times New Roman" panose="02020603050405020304" pitchFamily="18" charset="0"/>
                <a:cs typeface="Times New Roman" panose="02020603050405020304" pitchFamily="18" charset="0"/>
              </a:rPr>
              <a:t>Refactoring:</a:t>
            </a:r>
            <a:r>
              <a:rPr lang="en-US" dirty="0">
                <a:latin typeface="Times New Roman" panose="02020603050405020304" pitchFamily="18" charset="0"/>
                <a:cs typeface="Times New Roman" panose="02020603050405020304" pitchFamily="18" charset="0"/>
              </a:rPr>
              <a:t> Continuously improve code structure </a:t>
            </a:r>
            <a:r>
              <a:rPr lang="en-US" b="1" dirty="0">
                <a:latin typeface="Times New Roman" panose="02020603050405020304" pitchFamily="18" charset="0"/>
                <a:cs typeface="Times New Roman" panose="02020603050405020304" pitchFamily="18" charset="0"/>
              </a:rPr>
              <a:t>without changing functionality</a:t>
            </a:r>
            <a:r>
              <a:rPr lang="en-US" dirty="0">
                <a:latin typeface="Times New Roman" panose="02020603050405020304" pitchFamily="18" charset="0"/>
                <a:cs typeface="Times New Roman" panose="02020603050405020304" pitchFamily="18" charset="0"/>
              </a:rPr>
              <a:t> to maintain simplicity.</a:t>
            </a:r>
          </a:p>
          <a:p>
            <a:r>
              <a:rPr lang="en-US" b="1" dirty="0">
                <a:latin typeface="Times New Roman" panose="02020603050405020304" pitchFamily="18" charset="0"/>
                <a:cs typeface="Times New Roman" panose="02020603050405020304" pitchFamily="18" charset="0"/>
              </a:rPr>
              <a:t>Continuous Integration (CI):</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New code is integrated and tested </a:t>
            </a:r>
            <a:r>
              <a:rPr lang="en-US" sz="2000" b="1" dirty="0">
                <a:latin typeface="Times New Roman" panose="02020603050405020304" pitchFamily="18" charset="0"/>
                <a:cs typeface="Times New Roman" panose="02020603050405020304" pitchFamily="18" charset="0"/>
              </a:rPr>
              <a:t>multiple times a day</a:t>
            </a:r>
            <a:r>
              <a:rPr lang="en-US" sz="2000" dirty="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Catches integration issues early.</a:t>
            </a:r>
          </a:p>
          <a:p>
            <a:pPr marL="0" indent="0">
              <a:lnSpc>
                <a:spcPct val="150000"/>
              </a:lnSpc>
              <a:buNone/>
            </a:pPr>
            <a:r>
              <a:rPr lang="en-US" b="1" dirty="0">
                <a:latin typeface="Times New Roman" panose="02020603050405020304" pitchFamily="18" charset="0"/>
                <a:cs typeface="Times New Roman" panose="02020603050405020304" pitchFamily="18" charset="0"/>
              </a:rPr>
              <a:t>5. Simplicity in Design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YAGNI ("You Aren’t </a:t>
            </a:r>
            <a:r>
              <a:rPr lang="en-US" b="1" dirty="0" err="1">
                <a:latin typeface="Times New Roman" panose="02020603050405020304" pitchFamily="18" charset="0"/>
                <a:cs typeface="Times New Roman" panose="02020603050405020304" pitchFamily="18" charset="0"/>
              </a:rPr>
              <a:t>Gonna</a:t>
            </a:r>
            <a:r>
              <a:rPr lang="en-US" b="1" dirty="0">
                <a:latin typeface="Times New Roman" panose="02020603050405020304" pitchFamily="18" charset="0"/>
                <a:cs typeface="Times New Roman" panose="02020603050405020304" pitchFamily="18" charset="0"/>
              </a:rPr>
              <a:t> Need It"):</a:t>
            </a:r>
            <a:r>
              <a:rPr lang="en-US" dirty="0">
                <a:latin typeface="Times New Roman" panose="02020603050405020304" pitchFamily="18" charset="0"/>
                <a:cs typeface="Times New Roman" panose="02020603050405020304" pitchFamily="18" charset="0"/>
              </a:rPr>
              <a:t> Avoid over-engineering by only coding for </a:t>
            </a:r>
            <a:r>
              <a:rPr lang="en-US" b="1" dirty="0">
                <a:latin typeface="Times New Roman" panose="02020603050405020304" pitchFamily="18" charset="0"/>
                <a:cs typeface="Times New Roman" panose="02020603050405020304" pitchFamily="18" charset="0"/>
              </a:rPr>
              <a:t>current requirements</a:t>
            </a:r>
            <a:r>
              <a:rPr lang="en-US" dirty="0">
                <a:latin typeface="Times New Roman" panose="02020603050405020304" pitchFamily="18" charset="0"/>
                <a:cs typeface="Times New Roman" panose="02020603050405020304" pitchFamily="18" charset="0"/>
              </a:rPr>
              <a:t>, not hypothetical future needs.</a:t>
            </a:r>
          </a:p>
          <a:p>
            <a:r>
              <a:rPr lang="en-US" b="1" dirty="0">
                <a:latin typeface="Times New Roman" panose="02020603050405020304" pitchFamily="18" charset="0"/>
                <a:cs typeface="Times New Roman" panose="02020603050405020304" pitchFamily="18" charset="0"/>
              </a:rPr>
              <a:t>Minimal Documentation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23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718D-FCD5-BE1F-98E4-FB2212AA3E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34C8A-8CDA-9091-E89D-483B73505349}"/>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Project management</a:t>
            </a:r>
          </a:p>
        </p:txBody>
      </p:sp>
      <p:sp>
        <p:nvSpPr>
          <p:cNvPr id="5" name="Content Placeholder 4">
            <a:extLst>
              <a:ext uri="{FF2B5EF4-FFF2-40B4-BE49-F238E27FC236}">
                <a16:creationId xmlns:a16="http://schemas.microsoft.com/office/drawing/2014/main" id="{C2330EA1-E4D7-B9AE-CA2A-3C3FAE15BDED}"/>
              </a:ext>
            </a:extLst>
          </p:cNvPr>
          <p:cNvSpPr>
            <a:spLocks noGrp="1"/>
          </p:cNvSpPr>
          <p:nvPr>
            <p:ph idx="1"/>
          </p:nvPr>
        </p:nvSpPr>
        <p:spPr>
          <a:xfrm>
            <a:off x="748937" y="1615736"/>
            <a:ext cx="10379311" cy="5242264"/>
          </a:xfrm>
        </p:spPr>
        <p:txBody>
          <a:bodyPr>
            <a:normAutofit/>
          </a:bodyPr>
          <a:lstStyle/>
          <a:p>
            <a:r>
              <a:rPr lang="en-US" dirty="0">
                <a:latin typeface="Times New Roman" panose="02020603050405020304" pitchFamily="18" charset="0"/>
                <a:cs typeface="Times New Roman" panose="02020603050405020304" pitchFamily="18" charset="0"/>
              </a:rPr>
              <a:t>An approach to project and team management based on Agile Manifesto.</a:t>
            </a:r>
          </a:p>
          <a:p>
            <a:r>
              <a:rPr lang="en-US" dirty="0">
                <a:latin typeface="Times New Roman" panose="02020603050405020304" pitchFamily="18" charset="0"/>
                <a:cs typeface="Times New Roman" panose="02020603050405020304" pitchFamily="18" charset="0"/>
              </a:rPr>
              <a:t>The Manifesto is a collection of four values that define the mindset that all Agile teams should </a:t>
            </a:r>
            <a:r>
              <a:rPr lang="en-US">
                <a:latin typeface="Times New Roman" panose="02020603050405020304" pitchFamily="18" charset="0"/>
                <a:cs typeface="Times New Roman" panose="02020603050405020304" pitchFamily="18" charset="0"/>
              </a:rPr>
              <a:t>strive for.</a:t>
            </a:r>
          </a:p>
          <a:p>
            <a:r>
              <a:rPr lang="en-US" dirty="0">
                <a:latin typeface="Times New Roman" panose="02020603050405020304" pitchFamily="18" charset="0"/>
                <a:cs typeface="Times New Roman" panose="02020603050405020304" pitchFamily="18" charset="0"/>
              </a:rPr>
              <a:t>provides a structured yet flexible approach to software development that aligns with Agile principles while addressing the need for project visibility and control.</a:t>
            </a:r>
          </a:p>
          <a:p>
            <a:r>
              <a:rPr lang="en-US" b="1" dirty="0">
                <a:latin typeface="Times New Roman" panose="02020603050405020304" pitchFamily="18" charset="0"/>
                <a:cs typeface="Times New Roman" panose="02020603050405020304" pitchFamily="18" charset="0"/>
              </a:rPr>
              <a:t>Core Principles of Agile Project Management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Agile project management emphasize:</a:t>
            </a:r>
          </a:p>
          <a:p>
            <a:pPr lvl="1"/>
            <a:r>
              <a:rPr lang="en-US" sz="2000" b="1" dirty="0">
                <a:latin typeface="Times New Roman" panose="02020603050405020304" pitchFamily="18" charset="0"/>
                <a:cs typeface="Times New Roman" panose="02020603050405020304" pitchFamily="18" charset="0"/>
              </a:rPr>
              <a:t>Iterative progress</a:t>
            </a:r>
            <a:r>
              <a:rPr lang="en-US" sz="2000" dirty="0">
                <a:latin typeface="Times New Roman" panose="02020603050405020304" pitchFamily="18" charset="0"/>
                <a:cs typeface="Times New Roman" panose="02020603050405020304" pitchFamily="18" charset="0"/>
              </a:rPr>
              <a:t> through short development cycles (sprints).</a:t>
            </a:r>
          </a:p>
          <a:p>
            <a:pPr lvl="1"/>
            <a:r>
              <a:rPr lang="en-US" sz="2000" b="1" dirty="0">
                <a:latin typeface="Times New Roman" panose="02020603050405020304" pitchFamily="18" charset="0"/>
                <a:cs typeface="Times New Roman" panose="02020603050405020304" pitchFamily="18" charset="0"/>
              </a:rPr>
              <a:t>Self-organizing teams</a:t>
            </a:r>
            <a:r>
              <a:rPr lang="en-US" sz="2000" dirty="0">
                <a:latin typeface="Times New Roman" panose="02020603050405020304" pitchFamily="18" charset="0"/>
                <a:cs typeface="Times New Roman" panose="02020603050405020304" pitchFamily="18" charset="0"/>
              </a:rPr>
              <a:t> with collective ownership.</a:t>
            </a:r>
          </a:p>
          <a:p>
            <a:pPr lvl="1"/>
            <a:r>
              <a:rPr lang="en-US" sz="2000" b="1" dirty="0">
                <a:latin typeface="Times New Roman" panose="02020603050405020304" pitchFamily="18" charset="0"/>
                <a:cs typeface="Times New Roman" panose="02020603050405020304" pitchFamily="18" charset="0"/>
              </a:rPr>
              <a:t>Continuous stakeholder collaboration</a:t>
            </a:r>
            <a:r>
              <a:rPr lang="en-US" sz="2000" dirty="0">
                <a:latin typeface="Times New Roman" panose="02020603050405020304" pitchFamily="18" charset="0"/>
                <a:cs typeface="Times New Roman" panose="02020603050405020304" pitchFamily="18" charset="0"/>
              </a:rPr>
              <a:t> (e.g., Product Owner involvement).</a:t>
            </a:r>
          </a:p>
          <a:p>
            <a:pPr lvl="1"/>
            <a:r>
              <a:rPr lang="en-US" sz="2000" b="1" dirty="0">
                <a:latin typeface="Times New Roman" panose="02020603050405020304" pitchFamily="18" charset="0"/>
                <a:cs typeface="Times New Roman" panose="02020603050405020304" pitchFamily="18" charset="0"/>
              </a:rPr>
              <a:t>Adaptability to change</a:t>
            </a:r>
            <a:r>
              <a:rPr lang="en-US" sz="2000" dirty="0">
                <a:latin typeface="Times New Roman" panose="02020603050405020304" pitchFamily="18" charset="0"/>
                <a:cs typeface="Times New Roman" panose="02020603050405020304" pitchFamily="18" charset="0"/>
              </a:rPr>
              <a:t> over rigid long-term planning.</a:t>
            </a:r>
          </a:p>
        </p:txBody>
      </p:sp>
    </p:spTree>
    <p:extLst>
      <p:ext uri="{BB962C8B-B14F-4D97-AF65-F5344CB8AC3E}">
        <p14:creationId xmlns:p14="http://schemas.microsoft.com/office/powerpoint/2010/main" val="120045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E1FDF-738F-D2F7-EA40-293D41A60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B67A49-D64C-C20D-4E65-6A2997F41497}"/>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Project management</a:t>
            </a:r>
          </a:p>
        </p:txBody>
      </p:sp>
      <p:sp>
        <p:nvSpPr>
          <p:cNvPr id="5" name="Content Placeholder 4">
            <a:extLst>
              <a:ext uri="{FF2B5EF4-FFF2-40B4-BE49-F238E27FC236}">
                <a16:creationId xmlns:a16="http://schemas.microsoft.com/office/drawing/2014/main" id="{5DA4463B-D415-A863-C78F-32E98FDE8851}"/>
              </a:ext>
            </a:extLst>
          </p:cNvPr>
          <p:cNvSpPr>
            <a:spLocks noGrp="1"/>
          </p:cNvSpPr>
          <p:nvPr>
            <p:ph idx="1"/>
          </p:nvPr>
        </p:nvSpPr>
        <p:spPr>
          <a:xfrm>
            <a:off x="748937" y="1349472"/>
            <a:ext cx="10379311" cy="524226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The Scrum Framework</a:t>
            </a: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Scrum is the most widely adopted Agile project management method.</a:t>
            </a:r>
          </a:p>
          <a:p>
            <a:r>
              <a:rPr lang="en-US" dirty="0">
                <a:latin typeface="Times New Roman" panose="02020603050405020304" pitchFamily="18" charset="0"/>
                <a:cs typeface="Times New Roman" panose="02020603050405020304" pitchFamily="18" charset="0"/>
              </a:rPr>
              <a:t>It structures work into fixed-length iterations (sprints) and defines clear roles, artifacts, and ceremonies.</a:t>
            </a:r>
          </a:p>
          <a:p>
            <a:pPr marL="0" indent="0">
              <a:buNone/>
            </a:pPr>
            <a:r>
              <a:rPr lang="en-US" b="1" dirty="0">
                <a:latin typeface="Times New Roman" panose="02020603050405020304" pitchFamily="18" charset="0"/>
                <a:cs typeface="Times New Roman" panose="02020603050405020304" pitchFamily="18" charset="0"/>
              </a:rPr>
              <a:t>1. Key Roles</a:t>
            </a:r>
            <a:endParaRPr lang="en-US"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37C399E-63A7-25D7-53A9-BA63B220F778}"/>
              </a:ext>
            </a:extLst>
          </p:cNvPr>
          <p:cNvGraphicFramePr>
            <a:graphicFrameLocks noGrp="1"/>
          </p:cNvGraphicFramePr>
          <p:nvPr>
            <p:extLst>
              <p:ext uri="{D42A27DB-BD31-4B8C-83A1-F6EECF244321}">
                <p14:modId xmlns:p14="http://schemas.microsoft.com/office/powerpoint/2010/main" val="4247194716"/>
              </p:ext>
            </p:extLst>
          </p:nvPr>
        </p:nvGraphicFramePr>
        <p:xfrm>
          <a:off x="820593" y="3429000"/>
          <a:ext cx="10058400" cy="3091732"/>
        </p:xfrm>
        <a:graphic>
          <a:graphicData uri="http://schemas.openxmlformats.org/drawingml/2006/table">
            <a:tbl>
              <a:tblPr/>
              <a:tblGrid>
                <a:gridCol w="2790825">
                  <a:extLst>
                    <a:ext uri="{9D8B030D-6E8A-4147-A177-3AD203B41FA5}">
                      <a16:colId xmlns:a16="http://schemas.microsoft.com/office/drawing/2014/main" val="2521306606"/>
                    </a:ext>
                  </a:extLst>
                </a:gridCol>
                <a:gridCol w="7267575">
                  <a:extLst>
                    <a:ext uri="{9D8B030D-6E8A-4147-A177-3AD203B41FA5}">
                      <a16:colId xmlns:a16="http://schemas.microsoft.com/office/drawing/2014/main" val="3970248619"/>
                    </a:ext>
                  </a:extLst>
                </a:gridCol>
              </a:tblGrid>
              <a:tr h="416803">
                <a:tc>
                  <a:txBody>
                    <a:bodyPr/>
                    <a:lstStyle/>
                    <a:p>
                      <a:pPr algn="l">
                        <a:buNone/>
                      </a:pPr>
                      <a:r>
                        <a:rPr lang="en-US" dirty="0"/>
                        <a:t>Role</a:t>
                      </a:r>
                    </a:p>
                  </a:txBody>
                  <a:tcPr marR="63500" marT="63500" marB="63500" anchor="ctr">
                    <a:lnL>
                      <a:noFill/>
                    </a:lnL>
                    <a:lnR>
                      <a:noFill/>
                    </a:lnR>
                    <a:lnT>
                      <a:noFill/>
                    </a:lnT>
                    <a:lnB w="4699" cap="flat" cmpd="sng" algn="ctr">
                      <a:solidFill>
                        <a:srgbClr val="8B8B8B"/>
                      </a:solidFill>
                      <a:prstDash val="solid"/>
                      <a:round/>
                      <a:headEnd type="none" w="med" len="med"/>
                      <a:tailEnd type="none" w="med" len="med"/>
                    </a:lnB>
                    <a:solidFill>
                      <a:schemeClr val="bg1"/>
                    </a:solidFill>
                  </a:tcPr>
                </a:tc>
                <a:tc>
                  <a:txBody>
                    <a:bodyPr/>
                    <a:lstStyle/>
                    <a:p>
                      <a:pPr algn="l">
                        <a:buNone/>
                      </a:pPr>
                      <a:r>
                        <a:rPr lang="en-US"/>
                        <a:t>Responsibilities</a:t>
                      </a:r>
                    </a:p>
                  </a:txBody>
                  <a:tcPr marL="63500" marR="63500" marT="63500" marB="63500" anchor="ctr">
                    <a:lnL>
                      <a:noFill/>
                    </a:lnL>
                    <a:lnR>
                      <a:noFill/>
                    </a:lnR>
                    <a:lnT>
                      <a:noFill/>
                    </a:lnT>
                    <a:lnB w="4699" cap="flat" cmpd="sng" algn="ctr">
                      <a:solidFill>
                        <a:srgbClr val="8B8B8B"/>
                      </a:solidFill>
                      <a:prstDash val="solid"/>
                      <a:round/>
                      <a:headEnd type="none" w="med" len="med"/>
                      <a:tailEnd type="none" w="med" len="med"/>
                    </a:lnB>
                    <a:solidFill>
                      <a:schemeClr val="bg1"/>
                    </a:solidFill>
                  </a:tcPr>
                </a:tc>
                <a:extLst>
                  <a:ext uri="{0D108BD9-81ED-4DB2-BD59-A6C34878D82A}">
                    <a16:rowId xmlns:a16="http://schemas.microsoft.com/office/drawing/2014/main" val="2747825848"/>
                  </a:ext>
                </a:extLst>
              </a:tr>
              <a:tr h="986611">
                <a:tc>
                  <a:txBody>
                    <a:bodyPr/>
                    <a:lstStyle/>
                    <a:p>
                      <a:pPr>
                        <a:buNone/>
                      </a:pPr>
                      <a:r>
                        <a:rPr lang="en-US"/>
                        <a:t>Product Owner</a:t>
                      </a:r>
                    </a:p>
                  </a:txBody>
                  <a:tcPr marR="63500" marT="63500" marB="63500" anchor="ctr">
                    <a:lnL>
                      <a:noFill/>
                    </a:lnL>
                    <a:lnR>
                      <a:noFill/>
                    </a:lnR>
                    <a:lnT w="4699" cap="flat" cmpd="sng" algn="ctr">
                      <a:solidFill>
                        <a:srgbClr val="8B8B8B"/>
                      </a:solidFill>
                      <a:prstDash val="solid"/>
                      <a:round/>
                      <a:headEnd type="none" w="med" len="med"/>
                      <a:tailEnd type="none" w="med" len="med"/>
                    </a:lnT>
                    <a:lnB w="4699" cap="flat" cmpd="sng" algn="ctr">
                      <a:solidFill>
                        <a:srgbClr val="525252"/>
                      </a:solidFill>
                      <a:prstDash val="solid"/>
                      <a:round/>
                      <a:headEnd type="none" w="med" len="med"/>
                      <a:tailEnd type="none" w="med" len="med"/>
                    </a:lnB>
                    <a:solidFill>
                      <a:schemeClr val="bg1"/>
                    </a:solidFill>
                  </a:tcPr>
                </a:tc>
                <a:tc>
                  <a:txBody>
                    <a:bodyPr/>
                    <a:lstStyle/>
                    <a:p>
                      <a:pPr>
                        <a:buNone/>
                      </a:pPr>
                      <a:r>
                        <a:rPr lang="en-US"/>
                        <a:t>- Represents stakeholders/customers.</a:t>
                      </a:r>
                      <a:br>
                        <a:rPr lang="en-US"/>
                      </a:br>
                      <a:r>
                        <a:rPr lang="en-US"/>
                        <a:t>- Prioritizes the Product Backlog.</a:t>
                      </a:r>
                      <a:br>
                        <a:rPr lang="en-US"/>
                      </a:br>
                      <a:r>
                        <a:rPr lang="en-US"/>
                        <a:t>- Defines acceptance criteria.</a:t>
                      </a:r>
                    </a:p>
                  </a:txBody>
                  <a:tcPr marL="63500" marR="63500" marT="63500" marB="63500" anchor="ctr">
                    <a:lnL>
                      <a:noFill/>
                    </a:lnL>
                    <a:lnR>
                      <a:noFill/>
                    </a:lnR>
                    <a:lnT w="4699" cap="flat" cmpd="sng" algn="ctr">
                      <a:solidFill>
                        <a:srgbClr val="8B8B8B"/>
                      </a:solidFill>
                      <a:prstDash val="solid"/>
                      <a:round/>
                      <a:headEnd type="none" w="med" len="med"/>
                      <a:tailEnd type="none" w="med" len="med"/>
                    </a:lnT>
                    <a:lnB w="4699" cap="flat" cmpd="sng" algn="ctr">
                      <a:solidFill>
                        <a:srgbClr val="525252"/>
                      </a:solidFill>
                      <a:prstDash val="solid"/>
                      <a:round/>
                      <a:headEnd type="none" w="med" len="med"/>
                      <a:tailEnd type="none" w="med" len="med"/>
                    </a:lnB>
                    <a:solidFill>
                      <a:schemeClr val="bg1"/>
                    </a:solidFill>
                  </a:tcPr>
                </a:tc>
                <a:extLst>
                  <a:ext uri="{0D108BD9-81ED-4DB2-BD59-A6C34878D82A}">
                    <a16:rowId xmlns:a16="http://schemas.microsoft.com/office/drawing/2014/main" val="2299987854"/>
                  </a:ext>
                </a:extLst>
              </a:tr>
              <a:tr h="986611">
                <a:tc>
                  <a:txBody>
                    <a:bodyPr/>
                    <a:lstStyle/>
                    <a:p>
                      <a:pPr>
                        <a:buNone/>
                      </a:pPr>
                      <a:r>
                        <a:rPr lang="en-US"/>
                        <a:t>Scrum Master</a:t>
                      </a:r>
                    </a:p>
                  </a:txBody>
                  <a:tcPr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solidFill>
                      <a:schemeClr val="bg1"/>
                    </a:solidFill>
                  </a:tcPr>
                </a:tc>
                <a:tc>
                  <a:txBody>
                    <a:bodyPr/>
                    <a:lstStyle/>
                    <a:p>
                      <a:pPr>
                        <a:buNone/>
                      </a:pPr>
                      <a:r>
                        <a:rPr lang="en-US"/>
                        <a:t>- Ensures Scrum practices are followed.</a:t>
                      </a:r>
                      <a:br>
                        <a:rPr lang="en-US"/>
                      </a:br>
                      <a:r>
                        <a:rPr lang="en-US"/>
                        <a:t>- Removes obstacles for the team.</a:t>
                      </a:r>
                      <a:br>
                        <a:rPr lang="en-US"/>
                      </a:br>
                      <a:r>
                        <a:rPr lang="en-US"/>
                        <a:t>- Facilitates daily stand-ups.</a:t>
                      </a:r>
                    </a:p>
                  </a:txBody>
                  <a:tcPr marL="63500"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solidFill>
                      <a:schemeClr val="bg1"/>
                    </a:solidFill>
                  </a:tcPr>
                </a:tc>
                <a:extLst>
                  <a:ext uri="{0D108BD9-81ED-4DB2-BD59-A6C34878D82A}">
                    <a16:rowId xmlns:a16="http://schemas.microsoft.com/office/drawing/2014/main" val="743254916"/>
                  </a:ext>
                </a:extLst>
              </a:tr>
              <a:tr h="701707">
                <a:tc>
                  <a:txBody>
                    <a:bodyPr/>
                    <a:lstStyle/>
                    <a:p>
                      <a:pPr>
                        <a:buNone/>
                      </a:pPr>
                      <a:r>
                        <a:rPr lang="en-US" dirty="0"/>
                        <a:t>Development Team</a:t>
                      </a:r>
                    </a:p>
                  </a:txBody>
                  <a:tcPr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solidFill>
                      <a:schemeClr val="bg1"/>
                    </a:solidFill>
                  </a:tcPr>
                </a:tc>
                <a:tc>
                  <a:txBody>
                    <a:bodyPr/>
                    <a:lstStyle/>
                    <a:p>
                      <a:pPr>
                        <a:buNone/>
                      </a:pPr>
                      <a:r>
                        <a:rPr lang="en-US" dirty="0"/>
                        <a:t>- Self-organizing group (5–9 members).</a:t>
                      </a:r>
                      <a:br>
                        <a:rPr lang="en-US" dirty="0"/>
                      </a:br>
                      <a:r>
                        <a:rPr lang="en-US" dirty="0"/>
                        <a:t>- Delivers a potentially shippable increment each sprint.</a:t>
                      </a:r>
                    </a:p>
                  </a:txBody>
                  <a:tcPr marL="63500"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solidFill>
                      <a:schemeClr val="bg1"/>
                    </a:solidFill>
                  </a:tcPr>
                </a:tc>
                <a:extLst>
                  <a:ext uri="{0D108BD9-81ED-4DB2-BD59-A6C34878D82A}">
                    <a16:rowId xmlns:a16="http://schemas.microsoft.com/office/drawing/2014/main" val="3611556081"/>
                  </a:ext>
                </a:extLst>
              </a:tr>
            </a:tbl>
          </a:graphicData>
        </a:graphic>
      </p:graphicFrame>
    </p:spTree>
    <p:extLst>
      <p:ext uri="{BB962C8B-B14F-4D97-AF65-F5344CB8AC3E}">
        <p14:creationId xmlns:p14="http://schemas.microsoft.com/office/powerpoint/2010/main" val="264291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68B3B-33C6-1641-9997-46B10D749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55780F-54D4-3DEA-C947-AEFD436CF7D7}"/>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Project management</a:t>
            </a:r>
          </a:p>
        </p:txBody>
      </p:sp>
      <p:sp>
        <p:nvSpPr>
          <p:cNvPr id="5" name="Content Placeholder 4">
            <a:extLst>
              <a:ext uri="{FF2B5EF4-FFF2-40B4-BE49-F238E27FC236}">
                <a16:creationId xmlns:a16="http://schemas.microsoft.com/office/drawing/2014/main" id="{C6F4A8AE-7C6B-4FF9-0531-3716B531FCE9}"/>
              </a:ext>
            </a:extLst>
          </p:cNvPr>
          <p:cNvSpPr>
            <a:spLocks noGrp="1"/>
          </p:cNvSpPr>
          <p:nvPr>
            <p:ph idx="1"/>
          </p:nvPr>
        </p:nvSpPr>
        <p:spPr>
          <a:xfrm>
            <a:off x="748937" y="1349472"/>
            <a:ext cx="10379311" cy="524226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2. Scrum Terminology</a:t>
            </a:r>
          </a:p>
          <a:p>
            <a:r>
              <a:rPr lang="en-US" b="1" dirty="0">
                <a:latin typeface="Times New Roman" panose="02020603050405020304" pitchFamily="18" charset="0"/>
                <a:cs typeface="Times New Roman" panose="02020603050405020304" pitchFamily="18" charset="0"/>
              </a:rPr>
              <a:t>Product Backlog </a:t>
            </a:r>
            <a:r>
              <a:rPr lang="en-US" dirty="0">
                <a:latin typeface="Times New Roman" panose="02020603050405020304" pitchFamily="18" charset="0"/>
                <a:cs typeface="Times New Roman" panose="02020603050405020304" pitchFamily="18" charset="0"/>
              </a:rPr>
              <a:t>: Prioritized list of features, user stories, and tasks.</a:t>
            </a:r>
          </a:p>
          <a:p>
            <a:r>
              <a:rPr lang="en-US" b="1" dirty="0">
                <a:latin typeface="Times New Roman" panose="02020603050405020304" pitchFamily="18" charset="0"/>
                <a:cs typeface="Times New Roman" panose="02020603050405020304" pitchFamily="18" charset="0"/>
              </a:rPr>
              <a:t>Sprint Backlog</a:t>
            </a:r>
            <a:r>
              <a:rPr lang="en-US" dirty="0">
                <a:latin typeface="Times New Roman" panose="02020603050405020304" pitchFamily="18" charset="0"/>
                <a:cs typeface="Times New Roman" panose="02020603050405020304" pitchFamily="18" charset="0"/>
              </a:rPr>
              <a:t>: Subset of Product Backlog items selected for a sprint. Broken into actionable tasks.</a:t>
            </a:r>
          </a:p>
          <a:p>
            <a:r>
              <a:rPr lang="en-US" b="1" dirty="0">
                <a:latin typeface="Times New Roman" panose="02020603050405020304" pitchFamily="18" charset="0"/>
                <a:cs typeface="Times New Roman" panose="02020603050405020304" pitchFamily="18" charset="0"/>
              </a:rPr>
              <a:t>Increment</a:t>
            </a:r>
            <a:r>
              <a:rPr lang="en-US" dirty="0">
                <a:latin typeface="Times New Roman" panose="02020603050405020304" pitchFamily="18" charset="0"/>
                <a:cs typeface="Times New Roman" panose="02020603050405020304" pitchFamily="18" charset="0"/>
              </a:rPr>
              <a:t>: Working software delivered at the end of each sprint (potentially shippable).</a:t>
            </a:r>
          </a:p>
          <a:p>
            <a:r>
              <a:rPr lang="en-US" b="1" dirty="0">
                <a:latin typeface="Times New Roman" panose="02020603050405020304" pitchFamily="18" charset="0"/>
                <a:cs typeface="Times New Roman" panose="02020603050405020304" pitchFamily="18" charset="0"/>
              </a:rPr>
              <a:t>Sprint: </a:t>
            </a:r>
            <a:r>
              <a:rPr lang="en-US" dirty="0">
                <a:latin typeface="Times New Roman" panose="02020603050405020304" pitchFamily="18" charset="0"/>
                <a:cs typeface="Times New Roman" panose="02020603050405020304" pitchFamily="18" charset="0"/>
              </a:rPr>
              <a:t>A development iteration. Sprints are usually 2 to 4 weeks long.</a:t>
            </a:r>
          </a:p>
        </p:txBody>
      </p:sp>
    </p:spTree>
    <p:extLst>
      <p:ext uri="{BB962C8B-B14F-4D97-AF65-F5344CB8AC3E}">
        <p14:creationId xmlns:p14="http://schemas.microsoft.com/office/powerpoint/2010/main" val="9140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94D97-AE7A-C555-6ACD-523C5C4AD4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1CB8F-66CA-8AB4-A077-8D7D80572FC0}"/>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Project management</a:t>
            </a:r>
          </a:p>
        </p:txBody>
      </p:sp>
      <p:sp>
        <p:nvSpPr>
          <p:cNvPr id="5" name="Content Placeholder 4">
            <a:extLst>
              <a:ext uri="{FF2B5EF4-FFF2-40B4-BE49-F238E27FC236}">
                <a16:creationId xmlns:a16="http://schemas.microsoft.com/office/drawing/2014/main" id="{C2B3CF13-7957-515C-C428-2865CC98406B}"/>
              </a:ext>
            </a:extLst>
          </p:cNvPr>
          <p:cNvSpPr>
            <a:spLocks noGrp="1"/>
          </p:cNvSpPr>
          <p:nvPr>
            <p:ph idx="1"/>
          </p:nvPr>
        </p:nvSpPr>
        <p:spPr>
          <a:xfrm>
            <a:off x="748937" y="1349472"/>
            <a:ext cx="10379311" cy="524226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Scrum Events</a:t>
            </a:r>
          </a:p>
        </p:txBody>
      </p:sp>
      <p:graphicFrame>
        <p:nvGraphicFramePr>
          <p:cNvPr id="4" name="Table 3">
            <a:extLst>
              <a:ext uri="{FF2B5EF4-FFF2-40B4-BE49-F238E27FC236}">
                <a16:creationId xmlns:a16="http://schemas.microsoft.com/office/drawing/2014/main" id="{915FE79A-0197-1FBE-8910-7E91E7256E90}"/>
              </a:ext>
            </a:extLst>
          </p:cNvPr>
          <p:cNvGraphicFramePr>
            <a:graphicFrameLocks noGrp="1"/>
          </p:cNvGraphicFramePr>
          <p:nvPr>
            <p:extLst>
              <p:ext uri="{D42A27DB-BD31-4B8C-83A1-F6EECF244321}">
                <p14:modId xmlns:p14="http://schemas.microsoft.com/office/powerpoint/2010/main" val="1346411056"/>
              </p:ext>
            </p:extLst>
          </p:nvPr>
        </p:nvGraphicFramePr>
        <p:xfrm>
          <a:off x="748937" y="2045456"/>
          <a:ext cx="10058400" cy="2767088"/>
        </p:xfrm>
        <a:graphic>
          <a:graphicData uri="http://schemas.openxmlformats.org/drawingml/2006/table">
            <a:tbl>
              <a:tblPr/>
              <a:tblGrid>
                <a:gridCol w="2606098">
                  <a:extLst>
                    <a:ext uri="{9D8B030D-6E8A-4147-A177-3AD203B41FA5}">
                      <a16:colId xmlns:a16="http://schemas.microsoft.com/office/drawing/2014/main" val="2472751844"/>
                    </a:ext>
                  </a:extLst>
                </a:gridCol>
                <a:gridCol w="7452302">
                  <a:extLst>
                    <a:ext uri="{9D8B030D-6E8A-4147-A177-3AD203B41FA5}">
                      <a16:colId xmlns:a16="http://schemas.microsoft.com/office/drawing/2014/main" val="3758867508"/>
                    </a:ext>
                  </a:extLst>
                </a:gridCol>
              </a:tblGrid>
              <a:tr h="486860">
                <a:tc>
                  <a:txBody>
                    <a:bodyPr/>
                    <a:lstStyle/>
                    <a:p>
                      <a:pPr algn="l">
                        <a:buNone/>
                      </a:pPr>
                      <a:r>
                        <a:rPr lang="en-US" sz="2000" b="1" dirty="0">
                          <a:solidFill>
                            <a:schemeClr val="tx1"/>
                          </a:solidFill>
                          <a:effectLst/>
                          <a:latin typeface="Times New Roman" panose="02020603050405020304" pitchFamily="18" charset="0"/>
                          <a:cs typeface="Times New Roman" panose="02020603050405020304" pitchFamily="18" charset="0"/>
                        </a:rPr>
                        <a:t>Event</a:t>
                      </a:r>
                    </a:p>
                  </a:txBody>
                  <a:tcPr marR="63500" marT="63500" marB="63500" anchor="ctr">
                    <a:lnL>
                      <a:noFill/>
                    </a:lnL>
                    <a:lnR>
                      <a:noFill/>
                    </a:lnR>
                    <a:lnT>
                      <a:noFill/>
                    </a:lnT>
                    <a:lnB w="4699" cap="flat" cmpd="sng" algn="ctr">
                      <a:solidFill>
                        <a:srgbClr val="8B8B8B"/>
                      </a:solidFill>
                      <a:prstDash val="solid"/>
                      <a:round/>
                      <a:headEnd type="none" w="med" len="med"/>
                      <a:tailEnd type="none" w="med" len="med"/>
                    </a:lnB>
                    <a:noFill/>
                  </a:tcPr>
                </a:tc>
                <a:tc>
                  <a:txBody>
                    <a:bodyPr/>
                    <a:lstStyle/>
                    <a:p>
                      <a:pPr algn="l">
                        <a:buNone/>
                      </a:pPr>
                      <a:r>
                        <a:rPr lang="en-US" sz="2000" b="1" dirty="0">
                          <a:solidFill>
                            <a:schemeClr val="tx1"/>
                          </a:solidFill>
                          <a:effectLst/>
                          <a:latin typeface="Times New Roman" panose="02020603050405020304" pitchFamily="18" charset="0"/>
                          <a:cs typeface="Times New Roman" panose="02020603050405020304" pitchFamily="18" charset="0"/>
                        </a:rPr>
                        <a:t>Purpose</a:t>
                      </a:r>
                    </a:p>
                  </a:txBody>
                  <a:tcPr marL="63500" marR="63500" marT="63500" marB="63500" anchor="ctr">
                    <a:lnL>
                      <a:noFill/>
                    </a:lnL>
                    <a:lnR>
                      <a:noFill/>
                    </a:lnR>
                    <a:lnT>
                      <a:noFill/>
                    </a:lnT>
                    <a:lnB w="4699" cap="flat" cmpd="sng" algn="ctr">
                      <a:solidFill>
                        <a:srgbClr val="8B8B8B"/>
                      </a:solidFill>
                      <a:prstDash val="solid"/>
                      <a:round/>
                      <a:headEnd type="none" w="med" len="med"/>
                      <a:tailEnd type="none" w="med" len="med"/>
                    </a:lnB>
                    <a:noFill/>
                  </a:tcPr>
                </a:tc>
                <a:extLst>
                  <a:ext uri="{0D108BD9-81ED-4DB2-BD59-A6C34878D82A}">
                    <a16:rowId xmlns:a16="http://schemas.microsoft.com/office/drawing/2014/main" val="2752629128"/>
                  </a:ext>
                </a:extLst>
              </a:tr>
              <a:tr h="486860">
                <a:tc>
                  <a:txBody>
                    <a:bodyPr/>
                    <a:lstStyle/>
                    <a:p>
                      <a:pPr>
                        <a:buNone/>
                      </a:pPr>
                      <a:r>
                        <a:rPr lang="en-US" sz="2000" b="1" dirty="0">
                          <a:effectLst/>
                          <a:latin typeface="Times New Roman" panose="02020603050405020304" pitchFamily="18" charset="0"/>
                          <a:cs typeface="Times New Roman" panose="02020603050405020304" pitchFamily="18" charset="0"/>
                        </a:rPr>
                        <a:t>Sprint Planning</a:t>
                      </a:r>
                      <a:endParaRPr lang="en-US" sz="2000" dirty="0">
                        <a:effectLst/>
                        <a:latin typeface="Times New Roman" panose="02020603050405020304" pitchFamily="18" charset="0"/>
                        <a:cs typeface="Times New Roman" panose="02020603050405020304" pitchFamily="18" charset="0"/>
                      </a:endParaRPr>
                    </a:p>
                  </a:txBody>
                  <a:tcPr marR="63500" marT="63500" marB="63500" anchor="ctr">
                    <a:lnL>
                      <a:noFill/>
                    </a:lnL>
                    <a:lnR>
                      <a:noFill/>
                    </a:lnR>
                    <a:lnT w="4699" cap="flat" cmpd="sng" algn="ctr">
                      <a:solidFill>
                        <a:srgbClr val="8B8B8B"/>
                      </a:solidFill>
                      <a:prstDash val="solid"/>
                      <a:round/>
                      <a:headEnd type="none" w="med" len="med"/>
                      <a:tailEnd type="none" w="med" len="med"/>
                    </a:lnT>
                    <a:lnB w="4699" cap="flat" cmpd="sng" algn="ctr">
                      <a:solidFill>
                        <a:srgbClr val="525252"/>
                      </a:solidFill>
                      <a:prstDash val="solid"/>
                      <a:round/>
                      <a:headEnd type="none" w="med" len="med"/>
                      <a:tailEnd type="none" w="med" len="med"/>
                    </a:lnB>
                    <a:noFill/>
                  </a:tcPr>
                </a:tc>
                <a:tc>
                  <a:txBody>
                    <a:bodyPr/>
                    <a:lstStyle/>
                    <a:p>
                      <a:pPr>
                        <a:buNone/>
                      </a:pPr>
                      <a:r>
                        <a:rPr lang="en-US" sz="2000">
                          <a:effectLst/>
                          <a:latin typeface="Times New Roman" panose="02020603050405020304" pitchFamily="18" charset="0"/>
                          <a:cs typeface="Times New Roman" panose="02020603050405020304" pitchFamily="18" charset="0"/>
                        </a:rPr>
                        <a:t>Team selects backlog items for the sprint and breaks them into tasks.</a:t>
                      </a:r>
                    </a:p>
                  </a:txBody>
                  <a:tcPr marL="63500" marR="63500" marT="63500" marB="63500" anchor="ctr">
                    <a:lnL>
                      <a:noFill/>
                    </a:lnL>
                    <a:lnR>
                      <a:noFill/>
                    </a:lnR>
                    <a:lnT w="4699" cap="flat" cmpd="sng" algn="ctr">
                      <a:solidFill>
                        <a:srgbClr val="8B8B8B"/>
                      </a:solidFill>
                      <a:prstDash val="solid"/>
                      <a:round/>
                      <a:headEnd type="none" w="med" len="med"/>
                      <a:tailEnd type="none" w="med" len="med"/>
                    </a:lnT>
                    <a:lnB w="4699"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2483192015"/>
                  </a:ext>
                </a:extLst>
              </a:tr>
              <a:tr h="819648">
                <a:tc>
                  <a:txBody>
                    <a:bodyPr/>
                    <a:lstStyle/>
                    <a:p>
                      <a:pPr>
                        <a:buNone/>
                      </a:pPr>
                      <a:r>
                        <a:rPr lang="en-US" sz="2000" b="1" dirty="0">
                          <a:effectLst/>
                          <a:latin typeface="Times New Roman" panose="02020603050405020304" pitchFamily="18" charset="0"/>
                          <a:cs typeface="Times New Roman" panose="02020603050405020304" pitchFamily="18" charset="0"/>
                        </a:rPr>
                        <a:t>Daily Scrum</a:t>
                      </a:r>
                      <a:endParaRPr lang="en-US" sz="2000" dirty="0">
                        <a:effectLst/>
                        <a:latin typeface="Times New Roman" panose="02020603050405020304" pitchFamily="18" charset="0"/>
                        <a:cs typeface="Times New Roman" panose="02020603050405020304" pitchFamily="18" charset="0"/>
                      </a:endParaRPr>
                    </a:p>
                  </a:txBody>
                  <a:tcPr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noFill/>
                  </a:tcPr>
                </a:tc>
                <a:tc>
                  <a:txBody>
                    <a:bodyPr/>
                    <a:lstStyle/>
                    <a:p>
                      <a:pPr>
                        <a:buNone/>
                      </a:pPr>
                      <a:r>
                        <a:rPr lang="en-US" sz="2000">
                          <a:effectLst/>
                          <a:latin typeface="Times New Roman" panose="02020603050405020304" pitchFamily="18" charset="0"/>
                          <a:cs typeface="Times New Roman" panose="02020603050405020304" pitchFamily="18" charset="0"/>
                        </a:rPr>
                        <a:t>15-minute stand-up to sync progress ("What I did, what I’ll do, blockers").</a:t>
                      </a:r>
                    </a:p>
                  </a:txBody>
                  <a:tcPr marL="63500"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53280556"/>
                  </a:ext>
                </a:extLst>
              </a:tr>
              <a:tr h="486860">
                <a:tc>
                  <a:txBody>
                    <a:bodyPr/>
                    <a:lstStyle/>
                    <a:p>
                      <a:pPr>
                        <a:buNone/>
                      </a:pPr>
                      <a:r>
                        <a:rPr lang="en-US" sz="2000" b="1" dirty="0">
                          <a:effectLst/>
                          <a:latin typeface="Times New Roman" panose="02020603050405020304" pitchFamily="18" charset="0"/>
                          <a:cs typeface="Times New Roman" panose="02020603050405020304" pitchFamily="18" charset="0"/>
                        </a:rPr>
                        <a:t>Sprint Review</a:t>
                      </a:r>
                      <a:endParaRPr lang="en-US" sz="2000" dirty="0">
                        <a:effectLst/>
                        <a:latin typeface="Times New Roman" panose="02020603050405020304" pitchFamily="18" charset="0"/>
                        <a:cs typeface="Times New Roman" panose="02020603050405020304" pitchFamily="18" charset="0"/>
                      </a:endParaRPr>
                    </a:p>
                  </a:txBody>
                  <a:tcPr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noFill/>
                  </a:tcPr>
                </a:tc>
                <a:tc>
                  <a:txBody>
                    <a:bodyPr/>
                    <a:lstStyle/>
                    <a:p>
                      <a:pPr>
                        <a:buNone/>
                      </a:pPr>
                      <a:r>
                        <a:rPr lang="en-US" sz="2000" dirty="0">
                          <a:effectLst/>
                          <a:latin typeface="Times New Roman" panose="02020603050405020304" pitchFamily="18" charset="0"/>
                          <a:cs typeface="Times New Roman" panose="02020603050405020304" pitchFamily="18" charset="0"/>
                        </a:rPr>
                        <a:t>Demo of the increment to stakeholders for feedback.</a:t>
                      </a:r>
                    </a:p>
                  </a:txBody>
                  <a:tcPr marL="63500"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3684074040"/>
                  </a:ext>
                </a:extLst>
              </a:tr>
              <a:tr h="486860">
                <a:tc>
                  <a:txBody>
                    <a:bodyPr/>
                    <a:lstStyle/>
                    <a:p>
                      <a:pPr>
                        <a:buNone/>
                      </a:pPr>
                      <a:r>
                        <a:rPr lang="en-US" sz="2000" b="1">
                          <a:effectLst/>
                          <a:latin typeface="Times New Roman" panose="02020603050405020304" pitchFamily="18" charset="0"/>
                          <a:cs typeface="Times New Roman" panose="02020603050405020304" pitchFamily="18" charset="0"/>
                        </a:rPr>
                        <a:t>Sprint Retrospective</a:t>
                      </a:r>
                      <a:endParaRPr lang="en-US" sz="2000">
                        <a:effectLst/>
                        <a:latin typeface="Times New Roman" panose="02020603050405020304" pitchFamily="18" charset="0"/>
                        <a:cs typeface="Times New Roman" panose="02020603050405020304" pitchFamily="18" charset="0"/>
                      </a:endParaRPr>
                    </a:p>
                  </a:txBody>
                  <a:tcPr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noFill/>
                  </a:tcPr>
                </a:tc>
                <a:tc>
                  <a:txBody>
                    <a:bodyPr/>
                    <a:lstStyle/>
                    <a:p>
                      <a:pPr>
                        <a:buNone/>
                      </a:pPr>
                      <a:r>
                        <a:rPr lang="en-US" sz="2000" dirty="0">
                          <a:effectLst/>
                          <a:latin typeface="Times New Roman" panose="02020603050405020304" pitchFamily="18" charset="0"/>
                          <a:cs typeface="Times New Roman" panose="02020603050405020304" pitchFamily="18" charset="0"/>
                        </a:rPr>
                        <a:t>Team reflects on improvements for the next sprint.</a:t>
                      </a:r>
                    </a:p>
                  </a:txBody>
                  <a:tcPr marL="63500" marR="63500" marT="63500" marB="63500" anchor="ctr">
                    <a:lnL>
                      <a:noFill/>
                    </a:lnL>
                    <a:lnR>
                      <a:noFill/>
                    </a:lnR>
                    <a:lnT w="4699" cap="flat" cmpd="sng" algn="ctr">
                      <a:solidFill>
                        <a:srgbClr val="525252"/>
                      </a:solidFill>
                      <a:prstDash val="solid"/>
                      <a:round/>
                      <a:headEnd type="none" w="med" len="med"/>
                      <a:tailEnd type="none" w="med" len="med"/>
                    </a:lnT>
                    <a:lnB w="4699"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809542892"/>
                  </a:ext>
                </a:extLst>
              </a:tr>
            </a:tbl>
          </a:graphicData>
        </a:graphic>
      </p:graphicFrame>
    </p:spTree>
    <p:extLst>
      <p:ext uri="{BB962C8B-B14F-4D97-AF65-F5344CB8AC3E}">
        <p14:creationId xmlns:p14="http://schemas.microsoft.com/office/powerpoint/2010/main" val="1092226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68675-00FA-CCD4-E95C-931D9E6FFC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DF9C00-3A8F-5211-3490-96593555D728}"/>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The Scrum Process (Sprint Cycle)</a:t>
            </a:r>
            <a:endParaRPr lang="en-US" sz="40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91A988E-5680-D41A-7DF9-5317519DD56B}"/>
              </a:ext>
            </a:extLst>
          </p:cNvPr>
          <p:cNvSpPr>
            <a:spLocks noGrp="1"/>
          </p:cNvSpPr>
          <p:nvPr>
            <p:ph idx="1"/>
          </p:nvPr>
        </p:nvSpPr>
        <p:spPr>
          <a:xfrm>
            <a:off x="748937" y="1140823"/>
            <a:ext cx="10379311" cy="5527832"/>
          </a:xfrm>
        </p:spPr>
        <p:txBody>
          <a:bodyPr>
            <a:noAutofit/>
          </a:bodyPr>
          <a:lstStyle/>
          <a:p>
            <a:r>
              <a:rPr lang="en-US" b="1" dirty="0">
                <a:latin typeface="Times New Roman" panose="02020603050405020304" pitchFamily="18" charset="0"/>
                <a:cs typeface="Times New Roman" panose="02020603050405020304" pitchFamily="18" charset="0"/>
              </a:rPr>
              <a:t>Product Backlog Refinement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Product Owner prioritizes features, user stories, and technical tasks.</a:t>
            </a:r>
          </a:p>
          <a:p>
            <a:pPr lvl="1"/>
            <a:r>
              <a:rPr lang="en-US" sz="2000" dirty="0">
                <a:latin typeface="Times New Roman" panose="02020603050405020304" pitchFamily="18" charset="0"/>
                <a:cs typeface="Times New Roman" panose="02020603050405020304" pitchFamily="18" charset="0"/>
              </a:rPr>
              <a:t>Items are refined for clarity (e.g., "As a doctor, I want dose-checking to prevent errors").</a:t>
            </a:r>
          </a:p>
          <a:p>
            <a:r>
              <a:rPr lang="en-US" b="1" dirty="0">
                <a:latin typeface="Times New Roman" panose="02020603050405020304" pitchFamily="18" charset="0"/>
                <a:cs typeface="Times New Roman" panose="02020603050405020304" pitchFamily="18" charset="0"/>
              </a:rPr>
              <a:t>Sprint Planning</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The team selects high-priority items from the backlog.</a:t>
            </a:r>
          </a:p>
          <a:p>
            <a:pPr lvl="1"/>
            <a:r>
              <a:rPr lang="en-US" sz="2000" dirty="0">
                <a:latin typeface="Times New Roman" panose="02020603050405020304" pitchFamily="18" charset="0"/>
                <a:cs typeface="Times New Roman" panose="02020603050405020304" pitchFamily="18" charset="0"/>
              </a:rPr>
              <a:t>Tasks are estimated (story points/hours) based on </a:t>
            </a:r>
            <a:r>
              <a:rPr lang="en-US" sz="2000" b="1" dirty="0">
                <a:latin typeface="Times New Roman" panose="02020603050405020304" pitchFamily="18" charset="0"/>
                <a:cs typeface="Times New Roman" panose="02020603050405020304" pitchFamily="18" charset="0"/>
              </a:rPr>
              <a:t>velocity</a:t>
            </a:r>
            <a:r>
              <a:rPr lang="en-US" sz="2000" dirty="0">
                <a:latin typeface="Times New Roman" panose="02020603050405020304" pitchFamily="18" charset="0"/>
                <a:cs typeface="Times New Roman" panose="02020603050405020304" pitchFamily="18" charset="0"/>
              </a:rPr>
              <a:t> (past sprint performance).</a:t>
            </a:r>
          </a:p>
          <a:p>
            <a:r>
              <a:rPr lang="en-US" b="1" dirty="0">
                <a:latin typeface="Times New Roman" panose="02020603050405020304" pitchFamily="18" charset="0"/>
                <a:cs typeface="Times New Roman" panose="02020603050405020304" pitchFamily="18" charset="0"/>
              </a:rPr>
              <a:t>Sprint Execution (2–4 weeks)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Developers work on tasks in a self-organized manner.</a:t>
            </a:r>
          </a:p>
          <a:p>
            <a:pPr lvl="1"/>
            <a:r>
              <a:rPr lang="en-US" sz="2000" b="1" dirty="0">
                <a:latin typeface="Times New Roman" panose="02020603050405020304" pitchFamily="18" charset="0"/>
                <a:cs typeface="Times New Roman" panose="02020603050405020304" pitchFamily="18" charset="0"/>
              </a:rPr>
              <a:t>Daily Scrums</a:t>
            </a:r>
            <a:r>
              <a:rPr lang="en-US" sz="2000" dirty="0">
                <a:latin typeface="Times New Roman" panose="02020603050405020304" pitchFamily="18" charset="0"/>
                <a:cs typeface="Times New Roman" panose="02020603050405020304" pitchFamily="18" charset="0"/>
              </a:rPr>
              <a:t> keep the team aligned.</a:t>
            </a:r>
          </a:p>
          <a:p>
            <a:r>
              <a:rPr lang="en-US" b="1" dirty="0">
                <a:latin typeface="Times New Roman" panose="02020603050405020304" pitchFamily="18" charset="0"/>
                <a:cs typeface="Times New Roman" panose="02020603050405020304" pitchFamily="18" charset="0"/>
              </a:rPr>
              <a:t>Sprint Review &amp; Retrospective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Stakeholders review the increment and provide feedback.</a:t>
            </a:r>
          </a:p>
          <a:p>
            <a:pPr lvl="1"/>
            <a:r>
              <a:rPr lang="en-US" sz="2000" dirty="0">
                <a:latin typeface="Times New Roman" panose="02020603050405020304" pitchFamily="18" charset="0"/>
                <a:cs typeface="Times New Roman" panose="02020603050405020304" pitchFamily="18" charset="0"/>
              </a:rPr>
              <a:t>The team identifies process improvements.</a:t>
            </a:r>
          </a:p>
          <a:p>
            <a:r>
              <a:rPr lang="en-US" b="1" dirty="0">
                <a:latin typeface="Times New Roman" panose="02020603050405020304" pitchFamily="18" charset="0"/>
                <a:cs typeface="Times New Roman" panose="02020603050405020304" pitchFamily="18" charset="0"/>
              </a:rPr>
              <a:t>Repeat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Unfinished work returns to the backlog.</a:t>
            </a:r>
          </a:p>
          <a:p>
            <a:pPr lvl="1"/>
            <a:r>
              <a:rPr lang="en-US" sz="2000" dirty="0">
                <a:latin typeface="Times New Roman" panose="02020603050405020304" pitchFamily="18" charset="0"/>
                <a:cs typeface="Times New Roman" panose="02020603050405020304" pitchFamily="18" charset="0"/>
              </a:rPr>
              <a:t>The next sprint begins with updated priorities.</a:t>
            </a:r>
          </a:p>
        </p:txBody>
      </p:sp>
    </p:spTree>
    <p:extLst>
      <p:ext uri="{BB962C8B-B14F-4D97-AF65-F5344CB8AC3E}">
        <p14:creationId xmlns:p14="http://schemas.microsoft.com/office/powerpoint/2010/main" val="38275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7543A-C20B-01B7-1DC9-DCA8B02F0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4653C-F954-6A65-3E16-9B6E04FF57F1}"/>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Development</a:t>
            </a:r>
          </a:p>
        </p:txBody>
      </p:sp>
      <p:sp>
        <p:nvSpPr>
          <p:cNvPr id="5" name="Content Placeholder 4">
            <a:extLst>
              <a:ext uri="{FF2B5EF4-FFF2-40B4-BE49-F238E27FC236}">
                <a16:creationId xmlns:a16="http://schemas.microsoft.com/office/drawing/2014/main" id="{5B83D897-3458-E90F-6D5C-FF781F591245}"/>
              </a:ext>
            </a:extLst>
          </p:cNvPr>
          <p:cNvSpPr>
            <a:spLocks noGrp="1"/>
          </p:cNvSpPr>
          <p:nvPr>
            <p:ph idx="1"/>
          </p:nvPr>
        </p:nvSpPr>
        <p:spPr>
          <a:xfrm>
            <a:off x="748937" y="1615736"/>
            <a:ext cx="10379311" cy="5242264"/>
          </a:xfrm>
        </p:spPr>
        <p:txBody>
          <a:bodyPr>
            <a:normAutofit/>
          </a:bodyPr>
          <a:lstStyle/>
          <a:p>
            <a:r>
              <a:rPr lang="en-US" dirty="0">
                <a:latin typeface="Times New Roman" panose="02020603050405020304" pitchFamily="18" charset="0"/>
                <a:cs typeface="Times New Roman" panose="02020603050405020304" pitchFamily="18" charset="0"/>
              </a:rPr>
              <a:t>Agile methods emerged in the late 1990s as a response to the limitations of traditional, plan-driven software development approaches.</a:t>
            </a:r>
          </a:p>
          <a:p>
            <a:r>
              <a:rPr lang="en-US" dirty="0">
                <a:latin typeface="Times New Roman" panose="02020603050405020304" pitchFamily="18" charset="0"/>
                <a:cs typeface="Times New Roman" panose="02020603050405020304" pitchFamily="18" charset="0"/>
              </a:rPr>
              <a:t>The term agile refers to </a:t>
            </a:r>
            <a:r>
              <a:rPr lang="en-US" b="1" dirty="0">
                <a:latin typeface="Times New Roman" panose="02020603050405020304" pitchFamily="18" charset="0"/>
                <a:cs typeface="Times New Roman" panose="02020603050405020304" pitchFamily="18" charset="0"/>
              </a:rPr>
              <a:t>being able to move quickly and easily</a:t>
            </a:r>
            <a:r>
              <a:rPr lang="en-US" dirty="0">
                <a:latin typeface="Times New Roman" panose="02020603050405020304" pitchFamily="18" charset="0"/>
                <a:cs typeface="Times New Roman" panose="02020603050405020304" pitchFamily="18" charset="0"/>
              </a:rPr>
              <a:t>. It also refers </a:t>
            </a:r>
            <a:r>
              <a:rPr lang="en-US" b="1" dirty="0">
                <a:latin typeface="Times New Roman" panose="02020603050405020304" pitchFamily="18" charset="0"/>
                <a:cs typeface="Times New Roman" panose="02020603050405020304" pitchFamily="18" charset="0"/>
              </a:rPr>
              <a:t>flexibility and the willingness and ability to change and adapt</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The Need for Agile Development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today's fast-paced business environment, organizations face:</a:t>
            </a:r>
          </a:p>
          <a:p>
            <a:pPr lvl="1"/>
            <a:r>
              <a:rPr lang="en-US" sz="2000" b="1" dirty="0">
                <a:latin typeface="Times New Roman" panose="02020603050405020304" pitchFamily="18" charset="0"/>
                <a:cs typeface="Times New Roman" panose="02020603050405020304" pitchFamily="18" charset="0"/>
              </a:rPr>
              <a:t>Global competition</a:t>
            </a:r>
            <a:r>
              <a:rPr lang="en-US" sz="2000" dirty="0">
                <a:latin typeface="Times New Roman" panose="02020603050405020304" pitchFamily="18" charset="0"/>
                <a:cs typeface="Times New Roman" panose="02020603050405020304" pitchFamily="18" charset="0"/>
              </a:rPr>
              <a:t> requiring rapid response to market changes</a:t>
            </a:r>
          </a:p>
          <a:p>
            <a:pPr lvl="1"/>
            <a:r>
              <a:rPr lang="en-US" sz="2000" b="1" dirty="0">
                <a:latin typeface="Times New Roman" panose="02020603050405020304" pitchFamily="18" charset="0"/>
                <a:cs typeface="Times New Roman" panose="02020603050405020304" pitchFamily="18" charset="0"/>
              </a:rPr>
              <a:t>Evolving customer needs</a:t>
            </a:r>
            <a:r>
              <a:rPr lang="en-US" sz="2000" dirty="0">
                <a:latin typeface="Times New Roman" panose="02020603050405020304" pitchFamily="18" charset="0"/>
                <a:cs typeface="Times New Roman" panose="02020603050405020304" pitchFamily="18" charset="0"/>
              </a:rPr>
              <a:t> that make fixed requirements impractical</a:t>
            </a:r>
          </a:p>
          <a:p>
            <a:pPr lvl="1"/>
            <a:r>
              <a:rPr lang="en-US" sz="2000" b="1" dirty="0">
                <a:latin typeface="Times New Roman" panose="02020603050405020304" pitchFamily="18" charset="0"/>
                <a:cs typeface="Times New Roman" panose="02020603050405020304" pitchFamily="18" charset="0"/>
              </a:rPr>
              <a:t>Pressure to deploy software quickly</a:t>
            </a:r>
            <a:r>
              <a:rPr lang="en-US" sz="2000" dirty="0">
                <a:latin typeface="Times New Roman" panose="02020603050405020304" pitchFamily="18" charset="0"/>
                <a:cs typeface="Times New Roman" panose="02020603050405020304" pitchFamily="18" charset="0"/>
              </a:rPr>
              <a:t>, often prioritizing speed over perfection</a:t>
            </a:r>
          </a:p>
          <a:p>
            <a:pPr marL="274320" lvl="1"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4A5AB2A-31C4-97B0-7752-DC6FD604F6D4}"/>
              </a:ext>
            </a:extLst>
          </p:cNvPr>
          <p:cNvPicPr>
            <a:picLocks noChangeAspect="1"/>
          </p:cNvPicPr>
          <p:nvPr/>
        </p:nvPicPr>
        <p:blipFill>
          <a:blip r:embed="rId3">
            <a:extLst>
              <a:ext uri="{28A0092B-C50C-407E-A947-70E740481C1C}">
                <a14:useLocalDpi xmlns:a14="http://schemas.microsoft.com/office/drawing/2010/main" val="0"/>
              </a:ext>
            </a:extLst>
          </a:blip>
          <a:srcRect t="27100"/>
          <a:stretch>
            <a:fillRect/>
          </a:stretch>
        </p:blipFill>
        <p:spPr>
          <a:xfrm>
            <a:off x="2319538" y="4909349"/>
            <a:ext cx="6673542" cy="1895920"/>
          </a:xfrm>
          <a:prstGeom prst="rect">
            <a:avLst/>
          </a:prstGeom>
        </p:spPr>
      </p:pic>
    </p:spTree>
    <p:extLst>
      <p:ext uri="{BB962C8B-B14F-4D97-AF65-F5344CB8AC3E}">
        <p14:creationId xmlns:p14="http://schemas.microsoft.com/office/powerpoint/2010/main" val="111842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10B67-2CB9-AB69-4F75-086BEF144E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00ECF-A9EB-34B7-BE29-006B0A8AF9BA}"/>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Project management</a:t>
            </a:r>
          </a:p>
        </p:txBody>
      </p:sp>
      <p:sp>
        <p:nvSpPr>
          <p:cNvPr id="5" name="Content Placeholder 4">
            <a:extLst>
              <a:ext uri="{FF2B5EF4-FFF2-40B4-BE49-F238E27FC236}">
                <a16:creationId xmlns:a16="http://schemas.microsoft.com/office/drawing/2014/main" id="{819D258C-B917-7732-D307-9753CC74359A}"/>
              </a:ext>
            </a:extLst>
          </p:cNvPr>
          <p:cNvSpPr>
            <a:spLocks noGrp="1"/>
          </p:cNvSpPr>
          <p:nvPr>
            <p:ph idx="1"/>
          </p:nvPr>
        </p:nvSpPr>
        <p:spPr>
          <a:xfrm>
            <a:off x="748937" y="1349472"/>
            <a:ext cx="10379311" cy="5242264"/>
          </a:xfrm>
        </p:spPr>
        <p:txBody>
          <a:bodyPr>
            <a:noAutofit/>
          </a:bodyPr>
          <a:lstStyle/>
          <a:p>
            <a:pPr>
              <a:lnSpc>
                <a:spcPct val="150000"/>
              </a:lnSpc>
            </a:pPr>
            <a:r>
              <a:rPr lang="en-US" b="1" dirty="0">
                <a:latin typeface="Times New Roman" panose="02020603050405020304" pitchFamily="18" charset="0"/>
                <a:cs typeface="Times New Roman" panose="02020603050405020304" pitchFamily="18" charset="0"/>
              </a:rPr>
              <a:t>Benefits of Scrum</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Transparency</a:t>
            </a:r>
            <a:r>
              <a:rPr lang="en-US" dirty="0">
                <a:latin typeface="Times New Roman" panose="02020603050405020304" pitchFamily="18" charset="0"/>
                <a:cs typeface="Times New Roman" panose="02020603050405020304" pitchFamily="18" charset="0"/>
              </a:rPr>
              <a:t> – Progress is visible through sprint reviews and daily stand-ups.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Flexibility</a:t>
            </a:r>
            <a:r>
              <a:rPr lang="en-US" dirty="0">
                <a:latin typeface="Times New Roman" panose="02020603050405020304" pitchFamily="18" charset="0"/>
                <a:cs typeface="Times New Roman" panose="02020603050405020304" pitchFamily="18" charset="0"/>
              </a:rPr>
              <a:t> – Requirements can be reprioritized between sprints.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Faster Feedback</a:t>
            </a:r>
            <a:r>
              <a:rPr lang="en-US" dirty="0">
                <a:latin typeface="Times New Roman" panose="02020603050405020304" pitchFamily="18" charset="0"/>
                <a:cs typeface="Times New Roman" panose="02020603050405020304" pitchFamily="18" charset="0"/>
              </a:rPr>
              <a:t> – Stakeholders see working software frequently.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Improved Team Morale</a:t>
            </a:r>
            <a:r>
              <a:rPr lang="en-US" dirty="0">
                <a:latin typeface="Times New Roman" panose="02020603050405020304" pitchFamily="18" charset="0"/>
                <a:cs typeface="Times New Roman" panose="02020603050405020304" pitchFamily="18" charset="0"/>
              </a:rPr>
              <a:t> – Self-organization fosters ownership and collaboration.</a:t>
            </a:r>
          </a:p>
        </p:txBody>
      </p:sp>
    </p:spTree>
    <p:extLst>
      <p:ext uri="{BB962C8B-B14F-4D97-AF65-F5344CB8AC3E}">
        <p14:creationId xmlns:p14="http://schemas.microsoft.com/office/powerpoint/2010/main" val="3166454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BA257-904D-A94E-B5F2-3F2BED011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445BB-4362-8AEA-C9FD-5427459C3DCF}"/>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Project management</a:t>
            </a:r>
          </a:p>
        </p:txBody>
      </p:sp>
      <p:sp>
        <p:nvSpPr>
          <p:cNvPr id="5" name="Content Placeholder 4">
            <a:extLst>
              <a:ext uri="{FF2B5EF4-FFF2-40B4-BE49-F238E27FC236}">
                <a16:creationId xmlns:a16="http://schemas.microsoft.com/office/drawing/2014/main" id="{6BEF79B6-5ED9-9D82-804E-DB2E6A2736D0}"/>
              </a:ext>
            </a:extLst>
          </p:cNvPr>
          <p:cNvSpPr>
            <a:spLocks noGrp="1"/>
          </p:cNvSpPr>
          <p:nvPr>
            <p:ph idx="1"/>
          </p:nvPr>
        </p:nvSpPr>
        <p:spPr>
          <a:xfrm>
            <a:off x="748937" y="1349472"/>
            <a:ext cx="10379311" cy="5242264"/>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Challenges &amp; Adaptations</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Distributed Scrum (Remote Teams)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Solutions:</a:t>
            </a:r>
            <a:endParaRPr lang="en-US"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Daily video stand-ups</a:t>
            </a:r>
            <a:r>
              <a:rPr lang="en-US" sz="2000" dirty="0">
                <a:latin typeface="Times New Roman" panose="02020603050405020304" pitchFamily="18" charset="0"/>
                <a:cs typeface="Times New Roman" panose="02020603050405020304" pitchFamily="18" charset="0"/>
              </a:rPr>
              <a:t> for alignment.</a:t>
            </a:r>
          </a:p>
          <a:p>
            <a:pPr lvl="1"/>
            <a:r>
              <a:rPr lang="en-US" sz="2000" b="1" dirty="0">
                <a:latin typeface="Times New Roman" panose="02020603050405020304" pitchFamily="18" charset="0"/>
                <a:cs typeface="Times New Roman" panose="02020603050405020304" pitchFamily="18" charset="0"/>
              </a:rPr>
              <a:t>Shared tools</a:t>
            </a:r>
            <a:r>
              <a:rPr lang="en-US" sz="2000" dirty="0">
                <a:latin typeface="Times New Roman" panose="02020603050405020304" pitchFamily="18" charset="0"/>
                <a:cs typeface="Times New Roman" panose="02020603050405020304" pitchFamily="18" charset="0"/>
              </a:rPr>
              <a:t> (Jira, Trello) for backlog tracking.</a:t>
            </a:r>
          </a:p>
          <a:p>
            <a:pPr lvl="1"/>
            <a:r>
              <a:rPr lang="en-US" sz="2000" b="1" dirty="0">
                <a:latin typeface="Times New Roman" panose="02020603050405020304" pitchFamily="18" charset="0"/>
                <a:cs typeface="Times New Roman" panose="02020603050405020304" pitchFamily="18" charset="0"/>
              </a:rPr>
              <a:t>Continuous Integration (CI)</a:t>
            </a:r>
            <a:r>
              <a:rPr lang="en-US" sz="2000" dirty="0">
                <a:latin typeface="Times New Roman" panose="02020603050405020304" pitchFamily="18" charset="0"/>
                <a:cs typeface="Times New Roman" panose="02020603050405020304" pitchFamily="18" charset="0"/>
              </a:rPr>
              <a:t> to sync code changes.</a:t>
            </a:r>
          </a:p>
          <a:p>
            <a:pPr marL="0" indent="0">
              <a:buNone/>
            </a:pPr>
            <a:r>
              <a:rPr lang="en-US" b="1" dirty="0">
                <a:latin typeface="Times New Roman" panose="02020603050405020304" pitchFamily="18" charset="0"/>
                <a:cs typeface="Times New Roman" panose="02020603050405020304" pitchFamily="18" charset="0"/>
              </a:rPr>
              <a:t>2. Scaling Scrum</a:t>
            </a:r>
            <a:endParaRPr lang="en-US"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Large Projects:</a:t>
            </a:r>
            <a:r>
              <a:rPr lang="en-US" sz="2000" dirty="0">
                <a:latin typeface="Times New Roman" panose="02020603050405020304" pitchFamily="18" charset="0"/>
                <a:cs typeface="Times New Roman" panose="02020603050405020304" pitchFamily="18" charset="0"/>
              </a:rPr>
              <a:t> Use frameworks like </a:t>
            </a:r>
            <a:r>
              <a:rPr lang="en-US" sz="2000" b="1" dirty="0" err="1">
                <a:latin typeface="Times New Roman" panose="02020603050405020304" pitchFamily="18" charset="0"/>
                <a:cs typeface="Times New Roman" panose="02020603050405020304" pitchFamily="18" charset="0"/>
              </a:rPr>
              <a:t>SAFe</a:t>
            </a:r>
            <a:r>
              <a:rPr lang="en-US" sz="2000" dirty="0">
                <a:latin typeface="Times New Roman" panose="02020603050405020304" pitchFamily="18" charset="0"/>
                <a:cs typeface="Times New Roman" panose="02020603050405020304" pitchFamily="18" charset="0"/>
              </a:rPr>
              <a:t> or </a:t>
            </a:r>
            <a:r>
              <a:rPr lang="en-US" sz="2000" b="1" dirty="0" err="1">
                <a:latin typeface="Times New Roman" panose="02020603050405020304" pitchFamily="18" charset="0"/>
                <a:cs typeface="Times New Roman" panose="02020603050405020304" pitchFamily="18" charset="0"/>
              </a:rPr>
              <a:t>LeSS</a:t>
            </a:r>
            <a:r>
              <a:rPr lang="en-US" sz="2000" dirty="0">
                <a:latin typeface="Times New Roman" panose="02020603050405020304" pitchFamily="18" charset="0"/>
                <a:cs typeface="Times New Roman" panose="02020603050405020304" pitchFamily="18" charset="0"/>
              </a:rPr>
              <a:t> to coordinate multiple Scrum teams.</a:t>
            </a:r>
          </a:p>
          <a:p>
            <a:pPr lvl="1"/>
            <a:r>
              <a:rPr lang="en-US" sz="2000" b="1" dirty="0">
                <a:latin typeface="Times New Roman" panose="02020603050405020304" pitchFamily="18" charset="0"/>
                <a:cs typeface="Times New Roman" panose="02020603050405020304" pitchFamily="18" charset="0"/>
              </a:rPr>
              <a:t>Hybrid Models:</a:t>
            </a:r>
            <a:r>
              <a:rPr lang="en-US" sz="2000" dirty="0">
                <a:latin typeface="Times New Roman" panose="02020603050405020304" pitchFamily="18" charset="0"/>
                <a:cs typeface="Times New Roman" panose="02020603050405020304" pitchFamily="18" charset="0"/>
              </a:rPr>
              <a:t> Combine Scrum with Kanban (</a:t>
            </a:r>
            <a:r>
              <a:rPr lang="en-US" sz="2000" dirty="0" err="1">
                <a:latin typeface="Times New Roman" panose="02020603050405020304" pitchFamily="18" charset="0"/>
                <a:cs typeface="Times New Roman" panose="02020603050405020304" pitchFamily="18" charset="0"/>
              </a:rPr>
              <a:t>Scrumban</a:t>
            </a:r>
            <a:r>
              <a:rPr lang="en-US" sz="2000" dirty="0">
                <a:latin typeface="Times New Roman" panose="02020603050405020304" pitchFamily="18" charset="0"/>
                <a:cs typeface="Times New Roman" panose="02020603050405020304" pitchFamily="18" charset="0"/>
              </a:rPr>
              <a:t>) for continuous flow.</a:t>
            </a:r>
          </a:p>
          <a:p>
            <a:r>
              <a:rPr lang="en-US" b="1" dirty="0">
                <a:latin typeface="Times New Roman" panose="02020603050405020304" pitchFamily="18" charset="0"/>
                <a:cs typeface="Times New Roman" panose="02020603050405020304" pitchFamily="18" charset="0"/>
              </a:rPr>
              <a:t>3. Role Confusion</a:t>
            </a:r>
            <a:endParaRPr lang="en-US"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Scrum Master ≠ Project Manager</a:t>
            </a:r>
            <a:r>
              <a:rPr lang="en-US" sz="2000" dirty="0">
                <a:latin typeface="Times New Roman" panose="02020603050405020304" pitchFamily="18" charset="0"/>
                <a:cs typeface="Times New Roman" panose="02020603050405020304" pitchFamily="18" charset="0"/>
              </a:rPr>
              <a:t> – Focuses on process, not task assignments.</a:t>
            </a:r>
          </a:p>
          <a:p>
            <a:pPr lvl="1"/>
            <a:r>
              <a:rPr lang="en-US" sz="2000" b="1" dirty="0">
                <a:latin typeface="Times New Roman" panose="02020603050405020304" pitchFamily="18" charset="0"/>
                <a:cs typeface="Times New Roman" panose="02020603050405020304" pitchFamily="18" charset="0"/>
              </a:rPr>
              <a:t>Product Owner ≠ Business Analyst</a:t>
            </a:r>
            <a:r>
              <a:rPr lang="en-US" sz="2000" dirty="0">
                <a:latin typeface="Times New Roman" panose="02020603050405020304" pitchFamily="18" charset="0"/>
                <a:cs typeface="Times New Roman" panose="02020603050405020304" pitchFamily="18" charset="0"/>
              </a:rPr>
              <a:t> – Must have decision-making authority.</a:t>
            </a:r>
          </a:p>
        </p:txBody>
      </p:sp>
    </p:spTree>
    <p:extLst>
      <p:ext uri="{BB962C8B-B14F-4D97-AF65-F5344CB8AC3E}">
        <p14:creationId xmlns:p14="http://schemas.microsoft.com/office/powerpoint/2010/main" val="223746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DD357-26B6-0395-9F82-428E7921B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F3705E-BF60-B70A-C0BD-478C0B57889F}"/>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Development</a:t>
            </a:r>
          </a:p>
        </p:txBody>
      </p:sp>
      <p:sp>
        <p:nvSpPr>
          <p:cNvPr id="5" name="Content Placeholder 4">
            <a:extLst>
              <a:ext uri="{FF2B5EF4-FFF2-40B4-BE49-F238E27FC236}">
                <a16:creationId xmlns:a16="http://schemas.microsoft.com/office/drawing/2014/main" id="{E791C88E-6C69-E30D-FCDF-3FBAEA84AE60}"/>
              </a:ext>
            </a:extLst>
          </p:cNvPr>
          <p:cNvSpPr>
            <a:spLocks noGrp="1"/>
          </p:cNvSpPr>
          <p:nvPr>
            <p:ph idx="1"/>
          </p:nvPr>
        </p:nvSpPr>
        <p:spPr>
          <a:xfrm>
            <a:off x="748937" y="1260629"/>
            <a:ext cx="10667746" cy="533110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Common Characteristics of Agile Development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Interleaved Activities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Specification, design, and implementation occur simultaneously</a:t>
            </a:r>
          </a:p>
          <a:p>
            <a:pPr lvl="1"/>
            <a:r>
              <a:rPr lang="en-US" sz="2000" dirty="0">
                <a:latin typeface="Times New Roman" panose="02020603050405020304" pitchFamily="18" charset="0"/>
                <a:cs typeface="Times New Roman" panose="02020603050405020304" pitchFamily="18" charset="0"/>
              </a:rPr>
              <a:t>Minimal upfront documentation (focus on working software)</a:t>
            </a:r>
          </a:p>
          <a:p>
            <a:pPr lvl="1"/>
            <a:r>
              <a:rPr lang="en-US" sz="2000" dirty="0">
                <a:latin typeface="Times New Roman" panose="02020603050405020304" pitchFamily="18" charset="0"/>
                <a:cs typeface="Times New Roman" panose="02020603050405020304" pitchFamily="18" charset="0"/>
              </a:rPr>
              <a:t>The user requirements document is an outline definition of the most important characteristics of the system.</a:t>
            </a:r>
          </a:p>
          <a:p>
            <a:r>
              <a:rPr lang="en-US" b="1" dirty="0">
                <a:latin typeface="Times New Roman" panose="02020603050405020304" pitchFamily="18" charset="0"/>
                <a:cs typeface="Times New Roman" panose="02020603050405020304" pitchFamily="18" charset="0"/>
              </a:rPr>
              <a:t>Incremental Delivery</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Small, frequent releases (typically every 2-3 weeks)</a:t>
            </a:r>
          </a:p>
          <a:p>
            <a:pPr lvl="1"/>
            <a:r>
              <a:rPr lang="en-US" sz="2000" dirty="0">
                <a:latin typeface="Times New Roman" panose="02020603050405020304" pitchFamily="18" charset="0"/>
                <a:cs typeface="Times New Roman" panose="02020603050405020304" pitchFamily="18" charset="0"/>
              </a:rPr>
              <a:t>Stakeholders evaluate and refine requirements iteratively</a:t>
            </a:r>
          </a:p>
          <a:p>
            <a:r>
              <a:rPr lang="en-US" b="1" dirty="0">
                <a:latin typeface="Times New Roman" panose="02020603050405020304" pitchFamily="18" charset="0"/>
                <a:cs typeface="Times New Roman" panose="02020603050405020304" pitchFamily="18" charset="0"/>
              </a:rPr>
              <a:t>Customer Collaboration</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End-users actively participate throughout development</a:t>
            </a:r>
          </a:p>
          <a:p>
            <a:pPr lvl="1"/>
            <a:r>
              <a:rPr lang="en-US" sz="2000" dirty="0">
                <a:latin typeface="Times New Roman" panose="02020603050405020304" pitchFamily="18" charset="0"/>
                <a:cs typeface="Times New Roman" panose="02020603050405020304" pitchFamily="18" charset="0"/>
              </a:rPr>
              <a:t>Feedback directly shapes future iterations</a:t>
            </a:r>
          </a:p>
          <a:p>
            <a:pPr marL="0" indent="0">
              <a:buNone/>
            </a:pPr>
            <a:r>
              <a:rPr lang="en-US" dirty="0">
                <a:latin typeface="Times New Roman" panose="02020603050405020304" pitchFamily="18" charset="0"/>
                <a:cs typeface="Times New Roman" panose="02020603050405020304" pitchFamily="18" charset="0"/>
              </a:rPr>
              <a:t>Extensive tool support is used to support the development process. Tools that may be used include automated testing tools, tools to support configuration management, and system integration and tools to automate user interface production.</a:t>
            </a:r>
          </a:p>
        </p:txBody>
      </p:sp>
    </p:spTree>
    <p:extLst>
      <p:ext uri="{BB962C8B-B14F-4D97-AF65-F5344CB8AC3E}">
        <p14:creationId xmlns:p14="http://schemas.microsoft.com/office/powerpoint/2010/main" val="327467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06538-C0F1-1551-7331-BE1DEF000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BBB91-852A-866C-1440-8BA462A38B70}"/>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Plan-driven vs. agile development</a:t>
            </a:r>
          </a:p>
        </p:txBody>
      </p:sp>
      <p:sp>
        <p:nvSpPr>
          <p:cNvPr id="5" name="Content Placeholder 4">
            <a:extLst>
              <a:ext uri="{FF2B5EF4-FFF2-40B4-BE49-F238E27FC236}">
                <a16:creationId xmlns:a16="http://schemas.microsoft.com/office/drawing/2014/main" id="{D3666FB9-7C4F-4AC6-5AF8-9BC58EFBE870}"/>
              </a:ext>
            </a:extLst>
          </p:cNvPr>
          <p:cNvSpPr>
            <a:spLocks noGrp="1"/>
          </p:cNvSpPr>
          <p:nvPr>
            <p:ph idx="1"/>
          </p:nvPr>
        </p:nvSpPr>
        <p:spPr>
          <a:xfrm>
            <a:off x="727971" y="1429305"/>
            <a:ext cx="10646609" cy="4802819"/>
          </a:xfrm>
        </p:spPr>
        <p:txBody>
          <a:bodyPr/>
          <a:lstStyle/>
          <a:p>
            <a:r>
              <a:rPr lang="en-US" dirty="0"/>
              <a:t>In plan-driven methods (e.g., Waterfall, V-Model), iteration occurs </a:t>
            </a:r>
            <a:r>
              <a:rPr lang="en-US" b="1" dirty="0"/>
              <a:t>within individual stages</a:t>
            </a:r>
            <a:r>
              <a:rPr lang="en-US" dirty="0"/>
              <a:t> of the process, with formal documents acting as handoffs between phases.</a:t>
            </a:r>
          </a:p>
          <a:p>
            <a:r>
              <a:rPr lang="en-US" dirty="0"/>
              <a:t>Agile methods (e.g., Scrum, XP) blend requirements, design, and implementation into </a:t>
            </a:r>
            <a:r>
              <a:rPr lang="en-US" b="1" dirty="0"/>
              <a:t>cross-functional iterations</a:t>
            </a:r>
            <a:r>
              <a:rPr lang="en-US" dirty="0"/>
              <a:t> (sprints).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90A3E3D-2EA7-E734-C8BA-58119B563F4A}"/>
              </a:ext>
            </a:extLst>
          </p:cNvPr>
          <p:cNvPicPr>
            <a:picLocks noChangeAspect="1"/>
          </p:cNvPicPr>
          <p:nvPr/>
        </p:nvPicPr>
        <p:blipFill>
          <a:blip r:embed="rId3"/>
          <a:stretch>
            <a:fillRect/>
          </a:stretch>
        </p:blipFill>
        <p:spPr>
          <a:xfrm>
            <a:off x="3347337" y="2850563"/>
            <a:ext cx="5474211" cy="4007437"/>
          </a:xfrm>
          <a:prstGeom prst="rect">
            <a:avLst/>
          </a:prstGeom>
        </p:spPr>
      </p:pic>
    </p:spTree>
    <p:extLst>
      <p:ext uri="{BB962C8B-B14F-4D97-AF65-F5344CB8AC3E}">
        <p14:creationId xmlns:p14="http://schemas.microsoft.com/office/powerpoint/2010/main" val="386424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C625C-7E39-766F-C627-3F0BC3BA0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E4D21-CB4E-7F88-AF6F-7E386BD913B2}"/>
              </a:ext>
            </a:extLst>
          </p:cNvPr>
          <p:cNvSpPr>
            <a:spLocks noGrp="1"/>
          </p:cNvSpPr>
          <p:nvPr>
            <p:ph type="title"/>
          </p:nvPr>
        </p:nvSpPr>
        <p:spPr>
          <a:xfrm>
            <a:off x="1069848" y="484632"/>
            <a:ext cx="10058400" cy="1015694"/>
          </a:xfrm>
        </p:spPr>
        <p:txBody>
          <a:bodyPr>
            <a:normAutofit/>
          </a:bodyPr>
          <a:lstStyle/>
          <a:p>
            <a:r>
              <a:rPr lang="en-US" sz="3800" b="1" dirty="0">
                <a:latin typeface="Times New Roman" panose="02020603050405020304" pitchFamily="18" charset="0"/>
                <a:cs typeface="Times New Roman" panose="02020603050405020304" pitchFamily="18" charset="0"/>
              </a:rPr>
              <a:t>Plan-driven vs. agile development</a:t>
            </a:r>
          </a:p>
        </p:txBody>
      </p:sp>
      <p:sp>
        <p:nvSpPr>
          <p:cNvPr id="7" name="Text Placeholder 6">
            <a:extLst>
              <a:ext uri="{FF2B5EF4-FFF2-40B4-BE49-F238E27FC236}">
                <a16:creationId xmlns:a16="http://schemas.microsoft.com/office/drawing/2014/main" id="{BE78D9DB-E054-3DF1-E530-93DA5E0122C9}"/>
              </a:ext>
            </a:extLst>
          </p:cNvPr>
          <p:cNvSpPr>
            <a:spLocks noGrp="1"/>
          </p:cNvSpPr>
          <p:nvPr>
            <p:ph type="body" idx="1"/>
          </p:nvPr>
        </p:nvSpPr>
        <p:spPr>
          <a:xfrm>
            <a:off x="1066800" y="1690752"/>
            <a:ext cx="4754880" cy="640080"/>
          </a:xfrm>
        </p:spPr>
        <p:txBody>
          <a:bodyPr/>
          <a:lstStyle/>
          <a:p>
            <a:r>
              <a:rPr lang="en-US" dirty="0">
                <a:solidFill>
                  <a:schemeClr val="tx1"/>
                </a:solidFill>
                <a:latin typeface="Times New Roman" panose="02020603050405020304" pitchFamily="18" charset="0"/>
                <a:cs typeface="Times New Roman" panose="02020603050405020304" pitchFamily="18" charset="0"/>
              </a:rPr>
              <a:t>Plan-Driven Process Structure</a:t>
            </a:r>
          </a:p>
        </p:txBody>
      </p:sp>
      <p:sp>
        <p:nvSpPr>
          <p:cNvPr id="5" name="Content Placeholder 4">
            <a:extLst>
              <a:ext uri="{FF2B5EF4-FFF2-40B4-BE49-F238E27FC236}">
                <a16:creationId xmlns:a16="http://schemas.microsoft.com/office/drawing/2014/main" id="{135BBD54-7987-69ED-B164-754799B02264}"/>
              </a:ext>
            </a:extLst>
          </p:cNvPr>
          <p:cNvSpPr>
            <a:spLocks noGrp="1"/>
          </p:cNvSpPr>
          <p:nvPr>
            <p:ph sz="half" idx="2"/>
          </p:nvPr>
        </p:nvSpPr>
        <p:spPr>
          <a:xfrm>
            <a:off x="1066800" y="2521258"/>
            <a:ext cx="4754880" cy="3291840"/>
          </a:xfrm>
        </p:spPr>
        <p:txBody>
          <a:bodyPr>
            <a:noAutofit/>
          </a:bodyPr>
          <a:lstStyle/>
          <a:p>
            <a:r>
              <a:rPr lang="en-US" dirty="0">
                <a:latin typeface="Times New Roman" panose="02020603050405020304" pitchFamily="18" charset="0"/>
                <a:cs typeface="Times New Roman" panose="02020603050405020304" pitchFamily="18" charset="0"/>
              </a:rPr>
              <a:t>Linear phase execution:</a:t>
            </a:r>
          </a:p>
          <a:p>
            <a:pPr lvl="1"/>
            <a:r>
              <a:rPr lang="en-US" sz="2000" dirty="0">
                <a:latin typeface="Times New Roman" panose="02020603050405020304" pitchFamily="18" charset="0"/>
                <a:cs typeface="Times New Roman" panose="02020603050405020304" pitchFamily="18" charset="0"/>
              </a:rPr>
              <a:t>Requirements → Design → Implementation → Testing → Maintenance</a:t>
            </a:r>
          </a:p>
          <a:p>
            <a:r>
              <a:rPr lang="en-US" dirty="0">
                <a:latin typeface="Times New Roman" panose="02020603050405020304" pitchFamily="18" charset="0"/>
                <a:cs typeface="Times New Roman" panose="02020603050405020304" pitchFamily="18" charset="0"/>
              </a:rPr>
              <a:t>Iteration occurs within phases</a:t>
            </a:r>
          </a:p>
          <a:p>
            <a:r>
              <a:rPr lang="en-US" dirty="0">
                <a:latin typeface="Times New Roman" panose="02020603050405020304" pitchFamily="18" charset="0"/>
                <a:cs typeface="Times New Roman" panose="02020603050405020304" pitchFamily="18" charset="0"/>
              </a:rPr>
              <a:t>Formal documents transition between stages</a:t>
            </a:r>
          </a:p>
          <a:p>
            <a:r>
              <a:rPr lang="en-US" dirty="0">
                <a:latin typeface="Times New Roman" panose="02020603050405020304" pitchFamily="18" charset="0"/>
                <a:cs typeface="Times New Roman" panose="02020603050405020304" pitchFamily="18" charset="0"/>
              </a:rPr>
              <a:t>Changes trigger phase rework</a:t>
            </a:r>
          </a:p>
        </p:txBody>
      </p:sp>
      <p:sp>
        <p:nvSpPr>
          <p:cNvPr id="8" name="Text Placeholder 7">
            <a:extLst>
              <a:ext uri="{FF2B5EF4-FFF2-40B4-BE49-F238E27FC236}">
                <a16:creationId xmlns:a16="http://schemas.microsoft.com/office/drawing/2014/main" id="{4729C45D-0486-FAE9-7FBC-0ED3D5D5DF87}"/>
              </a:ext>
            </a:extLst>
          </p:cNvPr>
          <p:cNvSpPr>
            <a:spLocks noGrp="1"/>
          </p:cNvSpPr>
          <p:nvPr>
            <p:ph type="body" sz="quarter" idx="3"/>
          </p:nvPr>
        </p:nvSpPr>
        <p:spPr>
          <a:xfrm>
            <a:off x="6364224" y="1690752"/>
            <a:ext cx="4754880" cy="640080"/>
          </a:xfrm>
        </p:spPr>
        <p:txBody>
          <a:bodyPr/>
          <a:lstStyle/>
          <a:p>
            <a:r>
              <a:rPr lang="en-US" dirty="0">
                <a:solidFill>
                  <a:schemeClr val="tx1"/>
                </a:solidFill>
                <a:latin typeface="Times New Roman" panose="02020603050405020304" pitchFamily="18" charset="0"/>
                <a:cs typeface="Times New Roman" panose="02020603050405020304" pitchFamily="18" charset="0"/>
              </a:rPr>
              <a:t>Agile Process Structure</a:t>
            </a:r>
          </a:p>
        </p:txBody>
      </p:sp>
      <p:sp>
        <p:nvSpPr>
          <p:cNvPr id="9" name="Content Placeholder 8">
            <a:extLst>
              <a:ext uri="{FF2B5EF4-FFF2-40B4-BE49-F238E27FC236}">
                <a16:creationId xmlns:a16="http://schemas.microsoft.com/office/drawing/2014/main" id="{9D97C7BE-0881-F106-C5FB-A469B3CB91B9}"/>
              </a:ext>
            </a:extLst>
          </p:cNvPr>
          <p:cNvSpPr>
            <a:spLocks noGrp="1"/>
          </p:cNvSpPr>
          <p:nvPr>
            <p:ph sz="quarter" idx="4"/>
          </p:nvPr>
        </p:nvSpPr>
        <p:spPr>
          <a:xfrm>
            <a:off x="6364224" y="2521258"/>
            <a:ext cx="4754880" cy="3291840"/>
          </a:xfrm>
        </p:spPr>
        <p:txBody>
          <a:bodyPr>
            <a:normAutofit/>
          </a:bodyPr>
          <a:lstStyle/>
          <a:p>
            <a:r>
              <a:rPr lang="en-US" dirty="0">
                <a:latin typeface="Times New Roman" panose="02020603050405020304" pitchFamily="18" charset="0"/>
                <a:cs typeface="Times New Roman" panose="02020603050405020304" pitchFamily="18" charset="0"/>
              </a:rPr>
              <a:t>Cyclic sprints (typically 2-4 weeks)</a:t>
            </a:r>
          </a:p>
          <a:p>
            <a:r>
              <a:rPr lang="en-US" dirty="0">
                <a:latin typeface="Times New Roman" panose="02020603050405020304" pitchFamily="18" charset="0"/>
                <a:cs typeface="Times New Roman" panose="02020603050405020304" pitchFamily="18" charset="0"/>
              </a:rPr>
              <a:t>Cross-functional iteration:</a:t>
            </a:r>
          </a:p>
          <a:p>
            <a:pPr lvl="1"/>
            <a:r>
              <a:rPr lang="en-US" sz="2000" dirty="0">
                <a:latin typeface="Times New Roman" panose="02020603050405020304" pitchFamily="18" charset="0"/>
                <a:cs typeface="Times New Roman" panose="02020603050405020304" pitchFamily="18" charset="0"/>
              </a:rPr>
              <a:t>Requirements refinement</a:t>
            </a:r>
          </a:p>
          <a:p>
            <a:pPr lvl="1"/>
            <a:r>
              <a:rPr lang="en-US" sz="2000" dirty="0">
                <a:latin typeface="Times New Roman" panose="02020603050405020304" pitchFamily="18" charset="0"/>
                <a:cs typeface="Times New Roman" panose="02020603050405020304" pitchFamily="18" charset="0"/>
              </a:rPr>
              <a:t>Design adjustment</a:t>
            </a:r>
          </a:p>
          <a:p>
            <a:pPr lvl="1"/>
            <a:r>
              <a:rPr lang="en-US" sz="2000" dirty="0">
                <a:latin typeface="Times New Roman" panose="02020603050405020304" pitchFamily="18" charset="0"/>
                <a:cs typeface="Times New Roman" panose="02020603050405020304" pitchFamily="18" charset="0"/>
              </a:rPr>
              <a:t>Implementation</a:t>
            </a:r>
          </a:p>
          <a:p>
            <a:pPr lvl="1"/>
            <a:r>
              <a:rPr lang="en-US" sz="2000" dirty="0">
                <a:latin typeface="Times New Roman" panose="02020603050405020304" pitchFamily="18" charset="0"/>
                <a:cs typeface="Times New Roman" panose="02020603050405020304" pitchFamily="18" charset="0"/>
              </a:rPr>
              <a:t>Testing</a:t>
            </a:r>
          </a:p>
          <a:p>
            <a:r>
              <a:rPr lang="en-US" dirty="0">
                <a:latin typeface="Times New Roman" panose="02020603050405020304" pitchFamily="18" charset="0"/>
                <a:cs typeface="Times New Roman" panose="02020603050405020304" pitchFamily="18" charset="0"/>
              </a:rPr>
              <a:t>Continuous integration</a:t>
            </a:r>
          </a:p>
          <a:p>
            <a:r>
              <a:rPr lang="en-US" dirty="0">
                <a:latin typeface="Times New Roman" panose="02020603050405020304" pitchFamily="18" charset="0"/>
                <a:cs typeface="Times New Roman" panose="02020603050405020304" pitchFamily="18" charset="0"/>
              </a:rPr>
              <a:t>Regular stakeholder feedback</a:t>
            </a:r>
          </a:p>
        </p:txBody>
      </p:sp>
    </p:spTree>
    <p:extLst>
      <p:ext uri="{BB962C8B-B14F-4D97-AF65-F5344CB8AC3E}">
        <p14:creationId xmlns:p14="http://schemas.microsoft.com/office/powerpoint/2010/main" val="156128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4D94A-DA10-BC68-9711-9A837840D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36D74-7400-0C1A-3AC1-803B1F11D5F1}"/>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Plan-driven vs. agile development</a:t>
            </a:r>
          </a:p>
        </p:txBody>
      </p:sp>
      <p:sp>
        <p:nvSpPr>
          <p:cNvPr id="5" name="Content Placeholder 4">
            <a:extLst>
              <a:ext uri="{FF2B5EF4-FFF2-40B4-BE49-F238E27FC236}">
                <a16:creationId xmlns:a16="http://schemas.microsoft.com/office/drawing/2014/main" id="{2C07ED1A-0A64-85A1-61DF-A2F5D3C4F1D1}"/>
              </a:ext>
            </a:extLst>
          </p:cNvPr>
          <p:cNvSpPr>
            <a:spLocks noGrp="1"/>
          </p:cNvSpPr>
          <p:nvPr>
            <p:ph idx="1"/>
          </p:nvPr>
        </p:nvSpPr>
        <p:spPr>
          <a:xfrm>
            <a:off x="748937" y="1384917"/>
            <a:ext cx="10563497" cy="4873840"/>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When to Use Each</a:t>
            </a:r>
          </a:p>
          <a:p>
            <a:r>
              <a:rPr lang="en-US" b="1" dirty="0">
                <a:latin typeface="Times New Roman" panose="02020603050405020304" pitchFamily="18" charset="0"/>
                <a:cs typeface="Times New Roman" panose="02020603050405020304" pitchFamily="18" charset="0"/>
              </a:rPr>
              <a:t>Plan-Driven excels when:</a:t>
            </a:r>
          </a:p>
          <a:p>
            <a:pPr lvl="1"/>
            <a:r>
              <a:rPr lang="en-US" sz="2000" dirty="0">
                <a:latin typeface="Times New Roman" panose="02020603050405020304" pitchFamily="18" charset="0"/>
                <a:cs typeface="Times New Roman" panose="02020603050405020304" pitchFamily="18" charset="0"/>
              </a:rPr>
              <a:t>Requirements are stable and well-understood</a:t>
            </a:r>
          </a:p>
          <a:p>
            <a:pPr lvl="1"/>
            <a:r>
              <a:rPr lang="en-US" sz="2000" dirty="0">
                <a:latin typeface="Times New Roman" panose="02020603050405020304" pitchFamily="18" charset="0"/>
                <a:cs typeface="Times New Roman" panose="02020603050405020304" pitchFamily="18" charset="0"/>
              </a:rPr>
              <a:t>Regulatory compliance demands documentation • Large-scale systems integration required</a:t>
            </a:r>
          </a:p>
          <a:p>
            <a:pPr lvl="1"/>
            <a:r>
              <a:rPr lang="en-US" sz="2000" dirty="0">
                <a:latin typeface="Times New Roman" panose="02020603050405020304" pitchFamily="18" charset="0"/>
                <a:cs typeface="Times New Roman" panose="02020603050405020304" pitchFamily="18" charset="0"/>
              </a:rPr>
              <a:t>High consequence of failure (e.g., medical devices)</a:t>
            </a:r>
          </a:p>
          <a:p>
            <a:r>
              <a:rPr lang="en-US" b="1" dirty="0">
                <a:latin typeface="Times New Roman" panose="02020603050405020304" pitchFamily="18" charset="0"/>
                <a:cs typeface="Times New Roman" panose="02020603050405020304" pitchFamily="18" charset="0"/>
              </a:rPr>
              <a:t>Agile excels when:</a:t>
            </a:r>
          </a:p>
          <a:p>
            <a:pPr lvl="1"/>
            <a:r>
              <a:rPr lang="en-US" sz="2000" dirty="0">
                <a:latin typeface="Times New Roman" panose="02020603050405020304" pitchFamily="18" charset="0"/>
                <a:cs typeface="Times New Roman" panose="02020603050405020304" pitchFamily="18" charset="0"/>
              </a:rPr>
              <a:t>Requirements are uncertain or volatile</a:t>
            </a:r>
          </a:p>
          <a:p>
            <a:pPr lvl="1"/>
            <a:r>
              <a:rPr lang="en-US" sz="2000" dirty="0">
                <a:latin typeface="Times New Roman" panose="02020603050405020304" pitchFamily="18" charset="0"/>
                <a:cs typeface="Times New Roman" panose="02020603050405020304" pitchFamily="18" charset="0"/>
              </a:rPr>
              <a:t>Rapid time-to-market is critical</a:t>
            </a:r>
          </a:p>
          <a:p>
            <a:pPr lvl="1"/>
            <a:r>
              <a:rPr lang="en-US" sz="2000" dirty="0">
                <a:latin typeface="Times New Roman" panose="02020603050405020304" pitchFamily="18" charset="0"/>
                <a:cs typeface="Times New Roman" panose="02020603050405020304" pitchFamily="18" charset="0"/>
              </a:rPr>
              <a:t>Customer feedback is essential</a:t>
            </a:r>
          </a:p>
          <a:p>
            <a:pPr lvl="1"/>
            <a:r>
              <a:rPr lang="en-US" sz="2000" dirty="0">
                <a:latin typeface="Times New Roman" panose="02020603050405020304" pitchFamily="18" charset="0"/>
                <a:cs typeface="Times New Roman" panose="02020603050405020304" pitchFamily="18" charset="0"/>
              </a:rPr>
              <a:t>Innovation and experimentation needed</a:t>
            </a:r>
          </a:p>
        </p:txBody>
      </p:sp>
    </p:spTree>
    <p:extLst>
      <p:ext uri="{BB962C8B-B14F-4D97-AF65-F5344CB8AC3E}">
        <p14:creationId xmlns:p14="http://schemas.microsoft.com/office/powerpoint/2010/main" val="40351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174FB-0CCE-37E4-CFE7-69915F5D5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827037-CD6F-3F74-A622-3EC63565E06D}"/>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Methods</a:t>
            </a:r>
          </a:p>
        </p:txBody>
      </p:sp>
      <p:sp>
        <p:nvSpPr>
          <p:cNvPr id="5" name="Content Placeholder 4">
            <a:extLst>
              <a:ext uri="{FF2B5EF4-FFF2-40B4-BE49-F238E27FC236}">
                <a16:creationId xmlns:a16="http://schemas.microsoft.com/office/drawing/2014/main" id="{C0401D72-5B8A-00D2-2186-DD746604CF13}"/>
              </a:ext>
            </a:extLst>
          </p:cNvPr>
          <p:cNvSpPr>
            <a:spLocks noGrp="1"/>
          </p:cNvSpPr>
          <p:nvPr>
            <p:ph idx="1"/>
          </p:nvPr>
        </p:nvSpPr>
        <p:spPr>
          <a:xfrm>
            <a:off x="669038" y="1349472"/>
            <a:ext cx="10401416" cy="4971429"/>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Why Agile Methods Were Developed</a:t>
            </a:r>
          </a:p>
          <a:p>
            <a:pPr lvl="0"/>
            <a:r>
              <a:rPr lang="en-US" b="1" dirty="0">
                <a:latin typeface="Times New Roman" panose="02020603050405020304" pitchFamily="18" charset="0"/>
                <a:cs typeface="Times New Roman" panose="02020603050405020304" pitchFamily="18" charset="0"/>
              </a:rPr>
              <a:t>Dissatisfaction with Heavyweight Processes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Traditional plan-driven methods (e.g., Waterfall) required extensive upfront planning, detailed documentation, and strict phase completion before moving forward.</a:t>
            </a:r>
          </a:p>
          <a:p>
            <a:pPr lvl="1"/>
            <a:r>
              <a:rPr lang="en-US" sz="2000" dirty="0">
                <a:latin typeface="Times New Roman" panose="02020603050405020304" pitchFamily="18" charset="0"/>
                <a:cs typeface="Times New Roman" panose="02020603050405020304" pitchFamily="18" charset="0"/>
              </a:rPr>
              <a:t>This led to </a:t>
            </a:r>
            <a:r>
              <a:rPr lang="en-US" sz="2000" b="1" dirty="0">
                <a:latin typeface="Times New Roman" panose="02020603050405020304" pitchFamily="18" charset="0"/>
                <a:cs typeface="Times New Roman" panose="02020603050405020304" pitchFamily="18" charset="0"/>
              </a:rPr>
              <a:t>slow development cycles</a:t>
            </a:r>
            <a:r>
              <a:rPr lang="en-US" sz="2000" dirty="0">
                <a:latin typeface="Times New Roman" panose="02020603050405020304" pitchFamily="18" charset="0"/>
                <a:cs typeface="Times New Roman" panose="02020603050405020304" pitchFamily="18" charset="0"/>
              </a:rPr>
              <a:t>, high overhead costs, and difficulty adapting to requirement changes.</a:t>
            </a:r>
          </a:p>
          <a:p>
            <a:pPr lvl="0"/>
            <a:r>
              <a:rPr lang="en-US" b="1" dirty="0">
                <a:latin typeface="Times New Roman" panose="02020603050405020304" pitchFamily="18" charset="0"/>
                <a:cs typeface="Times New Roman" panose="02020603050405020304" pitchFamily="18" charset="0"/>
              </a:rPr>
              <a:t>Need for Faster, More Responsive Development</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Businesses demanded </a:t>
            </a:r>
            <a:r>
              <a:rPr lang="en-US" sz="2000" b="1" dirty="0">
                <a:latin typeface="Times New Roman" panose="02020603050405020304" pitchFamily="18" charset="0"/>
                <a:cs typeface="Times New Roman" panose="02020603050405020304" pitchFamily="18" charset="0"/>
              </a:rPr>
              <a:t>quicker software releases</a:t>
            </a:r>
            <a:r>
              <a:rPr lang="en-US" sz="2000" dirty="0">
                <a:latin typeface="Times New Roman" panose="02020603050405020304" pitchFamily="18" charset="0"/>
                <a:cs typeface="Times New Roman" panose="02020603050405020304" pitchFamily="18" charset="0"/>
              </a:rPr>
              <a:t> to stay competitive.</a:t>
            </a:r>
          </a:p>
          <a:p>
            <a:pPr lvl="1"/>
            <a:r>
              <a:rPr lang="en-US" sz="2000" dirty="0">
                <a:latin typeface="Times New Roman" panose="02020603050405020304" pitchFamily="18" charset="0"/>
                <a:cs typeface="Times New Roman" panose="02020603050405020304" pitchFamily="18" charset="0"/>
              </a:rPr>
              <a:t>Agile methods enabled </a:t>
            </a:r>
            <a:r>
              <a:rPr lang="en-US" sz="2000" b="1" dirty="0">
                <a:latin typeface="Times New Roman" panose="02020603050405020304" pitchFamily="18" charset="0"/>
                <a:cs typeface="Times New Roman" panose="02020603050405020304" pitchFamily="18" charset="0"/>
              </a:rPr>
              <a:t>incremental delivery</a:t>
            </a:r>
            <a:r>
              <a:rPr lang="en-US" sz="2000" dirty="0">
                <a:latin typeface="Times New Roman" panose="02020603050405020304" pitchFamily="18" charset="0"/>
                <a:cs typeface="Times New Roman" panose="02020603050405020304" pitchFamily="18" charset="0"/>
              </a:rPr>
              <a:t>, allowing teams to release functional software in weeks rather than years.</a:t>
            </a:r>
          </a:p>
        </p:txBody>
      </p:sp>
    </p:spTree>
    <p:extLst>
      <p:ext uri="{BB962C8B-B14F-4D97-AF65-F5344CB8AC3E}">
        <p14:creationId xmlns:p14="http://schemas.microsoft.com/office/powerpoint/2010/main" val="4028359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CAC16-6383-BCD3-A366-719AD0FBC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560463-1CDF-F74B-1F76-2A168FFD6C36}"/>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Methods</a:t>
            </a:r>
          </a:p>
        </p:txBody>
      </p:sp>
      <p:sp>
        <p:nvSpPr>
          <p:cNvPr id="5" name="Content Placeholder 4">
            <a:extLst>
              <a:ext uri="{FF2B5EF4-FFF2-40B4-BE49-F238E27FC236}">
                <a16:creationId xmlns:a16="http://schemas.microsoft.com/office/drawing/2014/main" id="{C6747F2F-BAFB-A02C-0065-0BCD3A165E9E}"/>
              </a:ext>
            </a:extLst>
          </p:cNvPr>
          <p:cNvSpPr>
            <a:spLocks noGrp="1"/>
          </p:cNvSpPr>
          <p:nvPr>
            <p:ph idx="1"/>
          </p:nvPr>
        </p:nvSpPr>
        <p:spPr>
          <a:xfrm>
            <a:off x="669038" y="1349472"/>
            <a:ext cx="10401416" cy="4971429"/>
          </a:xfrm>
        </p:spPr>
        <p:txBody>
          <a:bodyPr>
            <a:normAutofit/>
          </a:bodyPr>
          <a:lstStyle/>
          <a:p>
            <a:r>
              <a:rPr lang="en-US" b="1" dirty="0">
                <a:latin typeface="Times New Roman" panose="02020603050405020304" pitchFamily="18" charset="0"/>
                <a:cs typeface="Times New Roman" panose="02020603050405020304" pitchFamily="18" charset="0"/>
              </a:rPr>
              <a:t>Shift in Development Priorities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Agile Manifesto (2001) redefined success by valuing:</a:t>
            </a:r>
          </a:p>
          <a:p>
            <a:pPr lvl="1"/>
            <a:r>
              <a:rPr lang="en-US" sz="2000" b="1" dirty="0">
                <a:latin typeface="Times New Roman" panose="02020603050405020304" pitchFamily="18" charset="0"/>
                <a:cs typeface="Times New Roman" panose="02020603050405020304" pitchFamily="18" charset="0"/>
              </a:rPr>
              <a:t>Individuals and interactions</a:t>
            </a:r>
            <a:r>
              <a:rPr lang="en-US" sz="2000" dirty="0">
                <a:latin typeface="Times New Roman" panose="02020603050405020304" pitchFamily="18" charset="0"/>
                <a:cs typeface="Times New Roman" panose="02020603050405020304" pitchFamily="18" charset="0"/>
              </a:rPr>
              <a:t> over processes and tools</a:t>
            </a:r>
          </a:p>
          <a:p>
            <a:pPr lvl="1"/>
            <a:r>
              <a:rPr lang="en-US" sz="2000" b="1" dirty="0">
                <a:latin typeface="Times New Roman" panose="02020603050405020304" pitchFamily="18" charset="0"/>
                <a:cs typeface="Times New Roman" panose="02020603050405020304" pitchFamily="18" charset="0"/>
              </a:rPr>
              <a:t>Working software</a:t>
            </a:r>
            <a:r>
              <a:rPr lang="en-US" sz="2000" dirty="0">
                <a:latin typeface="Times New Roman" panose="02020603050405020304" pitchFamily="18" charset="0"/>
                <a:cs typeface="Times New Roman" panose="02020603050405020304" pitchFamily="18" charset="0"/>
              </a:rPr>
              <a:t> over comprehensive documentation.</a:t>
            </a:r>
          </a:p>
          <a:p>
            <a:pPr lvl="1"/>
            <a:r>
              <a:rPr lang="en-US" sz="2000" b="1" dirty="0">
                <a:latin typeface="Times New Roman" panose="02020603050405020304" pitchFamily="18" charset="0"/>
                <a:cs typeface="Times New Roman" panose="02020603050405020304" pitchFamily="18" charset="0"/>
              </a:rPr>
              <a:t>Customer collaboration</a:t>
            </a:r>
            <a:r>
              <a:rPr lang="en-US" sz="2000" dirty="0">
                <a:latin typeface="Times New Roman" panose="02020603050405020304" pitchFamily="18" charset="0"/>
                <a:cs typeface="Times New Roman" panose="02020603050405020304" pitchFamily="18" charset="0"/>
              </a:rPr>
              <a:t> over rigid contract negotiation.</a:t>
            </a:r>
          </a:p>
          <a:p>
            <a:pPr lvl="1"/>
            <a:r>
              <a:rPr lang="en-US" sz="2000" b="1" dirty="0">
                <a:latin typeface="Times New Roman" panose="02020603050405020304" pitchFamily="18" charset="0"/>
                <a:cs typeface="Times New Roman" panose="02020603050405020304" pitchFamily="18" charset="0"/>
              </a:rPr>
              <a:t>Responding to change</a:t>
            </a:r>
            <a:r>
              <a:rPr lang="en-US" sz="2000" dirty="0">
                <a:latin typeface="Times New Roman" panose="02020603050405020304" pitchFamily="18" charset="0"/>
                <a:cs typeface="Times New Roman" panose="02020603050405020304" pitchFamily="18" charset="0"/>
              </a:rPr>
              <a:t> over following a fixed plan.</a:t>
            </a:r>
          </a:p>
        </p:txBody>
      </p:sp>
    </p:spTree>
    <p:extLst>
      <p:ext uri="{BB962C8B-B14F-4D97-AF65-F5344CB8AC3E}">
        <p14:creationId xmlns:p14="http://schemas.microsoft.com/office/powerpoint/2010/main" val="18061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6854F-391E-D583-31B4-429E1D131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65140E-8FD6-1BB2-72CD-B391E19CD15E}"/>
              </a:ext>
            </a:extLst>
          </p:cNvPr>
          <p:cNvSpPr>
            <a:spLocks noGrp="1"/>
          </p:cNvSpPr>
          <p:nvPr>
            <p:ph type="title"/>
          </p:nvPr>
        </p:nvSpPr>
        <p:spPr>
          <a:xfrm>
            <a:off x="748937" y="266264"/>
            <a:ext cx="10563497" cy="874559"/>
          </a:xfrm>
        </p:spPr>
        <p:txBody>
          <a:bodyPr>
            <a:normAutofit/>
          </a:bodyPr>
          <a:lstStyle/>
          <a:p>
            <a:r>
              <a:rPr lang="en-US" sz="4000" b="1" dirty="0">
                <a:latin typeface="Times New Roman" panose="02020603050405020304" pitchFamily="18" charset="0"/>
                <a:cs typeface="Times New Roman" panose="02020603050405020304" pitchFamily="18" charset="0"/>
              </a:rPr>
              <a:t>Agile Methods</a:t>
            </a:r>
          </a:p>
        </p:txBody>
      </p:sp>
      <p:sp>
        <p:nvSpPr>
          <p:cNvPr id="5" name="Content Placeholder 4">
            <a:extLst>
              <a:ext uri="{FF2B5EF4-FFF2-40B4-BE49-F238E27FC236}">
                <a16:creationId xmlns:a16="http://schemas.microsoft.com/office/drawing/2014/main" id="{EE11B463-4E78-645F-D94C-2AA391991264}"/>
              </a:ext>
            </a:extLst>
          </p:cNvPr>
          <p:cNvSpPr>
            <a:spLocks noGrp="1"/>
          </p:cNvSpPr>
          <p:nvPr>
            <p:ph idx="1"/>
          </p:nvPr>
        </p:nvSpPr>
        <p:spPr>
          <a:xfrm>
            <a:off x="669038" y="1349472"/>
            <a:ext cx="10401416" cy="4971429"/>
          </a:xfrm>
        </p:spPr>
        <p:txBody>
          <a:bodyPr>
            <a:normAutofit/>
          </a:bodyPr>
          <a:lstStyle/>
          <a:p>
            <a:r>
              <a:rPr lang="en-US" b="1" dirty="0">
                <a:latin typeface="Times New Roman" panose="02020603050405020304" pitchFamily="18" charset="0"/>
                <a:cs typeface="Times New Roman" panose="02020603050405020304" pitchFamily="18" charset="0"/>
              </a:rPr>
              <a:t>The Agile Process in Practice</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Fig: The XP release cycle</a:t>
            </a:r>
          </a:p>
          <a:p>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6D24AA7-0BD7-1582-565C-AA4FD9392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4218" y="2213214"/>
            <a:ext cx="7274028" cy="2935827"/>
          </a:xfrm>
          <a:prstGeom prst="rect">
            <a:avLst/>
          </a:prstGeom>
          <a:noFill/>
          <a:ln>
            <a:noFill/>
          </a:ln>
        </p:spPr>
      </p:pic>
    </p:spTree>
    <p:extLst>
      <p:ext uri="{BB962C8B-B14F-4D97-AF65-F5344CB8AC3E}">
        <p14:creationId xmlns:p14="http://schemas.microsoft.com/office/powerpoint/2010/main" val="31851548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1038</TotalTime>
  <Words>1695</Words>
  <Application>Microsoft Office PowerPoint</Application>
  <PresentationFormat>Widescreen</PresentationFormat>
  <Paragraphs>223</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Rockwell</vt:lpstr>
      <vt:lpstr>Rockwell Condensed</vt:lpstr>
      <vt:lpstr>Times New Roman</vt:lpstr>
      <vt:lpstr>Wingdings</vt:lpstr>
      <vt:lpstr>Wood Type</vt:lpstr>
      <vt:lpstr>Agile software development (3 Hrs.)</vt:lpstr>
      <vt:lpstr>Agile Development</vt:lpstr>
      <vt:lpstr>Agile Development</vt:lpstr>
      <vt:lpstr>Plan-driven vs. agile development</vt:lpstr>
      <vt:lpstr>Plan-driven vs. agile development</vt:lpstr>
      <vt:lpstr>Plan-driven vs. agile development</vt:lpstr>
      <vt:lpstr>Agile Methods</vt:lpstr>
      <vt:lpstr>Agile Methods</vt:lpstr>
      <vt:lpstr>Agile Methods</vt:lpstr>
      <vt:lpstr>Agile Methods</vt:lpstr>
      <vt:lpstr>Agile development techniques</vt:lpstr>
      <vt:lpstr>Agile development techniques</vt:lpstr>
      <vt:lpstr>Agile development techniques</vt:lpstr>
      <vt:lpstr>Agile development techniques</vt:lpstr>
      <vt:lpstr>Agile Project management</vt:lpstr>
      <vt:lpstr>Agile Project management</vt:lpstr>
      <vt:lpstr>Agile Project management</vt:lpstr>
      <vt:lpstr>Agile Project management</vt:lpstr>
      <vt:lpstr>The Scrum Process (Sprint Cycle)</vt:lpstr>
      <vt:lpstr>Agile Project management</vt:lpstr>
      <vt:lpstr>Agile Project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Natabar Khatri</dc:creator>
  <cp:lastModifiedBy>Natabar Khatri</cp:lastModifiedBy>
  <cp:revision>10</cp:revision>
  <dcterms:created xsi:type="dcterms:W3CDTF">2025-06-25T00:58:40Z</dcterms:created>
  <dcterms:modified xsi:type="dcterms:W3CDTF">2025-07-09T04:11:00Z</dcterms:modified>
</cp:coreProperties>
</file>