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87" r:id="rId3"/>
    <p:sldId id="288" r:id="rId4"/>
    <p:sldId id="289" r:id="rId5"/>
    <p:sldId id="290" r:id="rId6"/>
    <p:sldId id="291" r:id="rId7"/>
    <p:sldId id="292" r:id="rId8"/>
    <p:sldId id="293" r:id="rId9"/>
    <p:sldId id="294" r:id="rId10"/>
    <p:sldId id="295" r:id="rId11"/>
    <p:sldId id="296" r:id="rId12"/>
    <p:sldId id="297" r:id="rId13"/>
    <p:sldId id="298" r:id="rId14"/>
    <p:sldId id="299" r:id="rId15"/>
    <p:sldId id="30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4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DF6BD-12FA-4C0F-9014-1912F3884311}" type="datetimeFigureOut">
              <a:rPr lang="en-US" smtClean="0"/>
              <a:t>7/16/2025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2A485-F2A7-4CAB-9572-A34374A6A158}" type="slidenum">
              <a:rPr lang="en-US" smtClean="0"/>
              <a:t>‹#›</a:t>
            </a:fld>
            <a:endParaRPr lang="en-US"/>
          </a:p>
        </p:txBody>
      </p:sp>
    </p:spTree>
    <p:extLst>
      <p:ext uri="{BB962C8B-B14F-4D97-AF65-F5344CB8AC3E}">
        <p14:creationId xmlns:p14="http://schemas.microsoft.com/office/powerpoint/2010/main" val="850661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DE0B3-7D16-9486-688D-B681E4CA31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E133B5-281B-6F95-2CB0-BB15BAB469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D3B886-FD62-013D-DC9B-DA1014B934AA}"/>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B18AB1C-19AB-E7C4-4B7C-4E9D270CEFB2}"/>
              </a:ext>
            </a:extLst>
          </p:cNvPr>
          <p:cNvSpPr>
            <a:spLocks noGrp="1"/>
          </p:cNvSpPr>
          <p:nvPr>
            <p:ph type="sldNum" sz="quarter" idx="5"/>
          </p:nvPr>
        </p:nvSpPr>
        <p:spPr/>
        <p:txBody>
          <a:bodyPr/>
          <a:lstStyle/>
          <a:p>
            <a:fld id="{B3E7AC08-7009-48DE-B720-1275489B98BF}" type="slidenum">
              <a:rPr lang="en-US" smtClean="0"/>
              <a:t>2</a:t>
            </a:fld>
            <a:endParaRPr lang="en-US"/>
          </a:p>
        </p:txBody>
      </p:sp>
    </p:spTree>
    <p:extLst>
      <p:ext uri="{BB962C8B-B14F-4D97-AF65-F5344CB8AC3E}">
        <p14:creationId xmlns:p14="http://schemas.microsoft.com/office/powerpoint/2010/main" val="1186674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09B39-AD73-FC13-F256-9FB4127013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91B5F7-F2A0-E211-DA67-CA108CF4F2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6A786A-4D31-7E4C-2E82-6AAC0BF8059D}"/>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3FDEA6C-8618-0AD2-C72E-E00186DB4D37}"/>
              </a:ext>
            </a:extLst>
          </p:cNvPr>
          <p:cNvSpPr>
            <a:spLocks noGrp="1"/>
          </p:cNvSpPr>
          <p:nvPr>
            <p:ph type="sldNum" sz="quarter" idx="5"/>
          </p:nvPr>
        </p:nvSpPr>
        <p:spPr/>
        <p:txBody>
          <a:bodyPr/>
          <a:lstStyle/>
          <a:p>
            <a:fld id="{B3E7AC08-7009-48DE-B720-1275489B98BF}" type="slidenum">
              <a:rPr lang="en-US" smtClean="0"/>
              <a:t>11</a:t>
            </a:fld>
            <a:endParaRPr lang="en-US"/>
          </a:p>
        </p:txBody>
      </p:sp>
    </p:spTree>
    <p:extLst>
      <p:ext uri="{BB962C8B-B14F-4D97-AF65-F5344CB8AC3E}">
        <p14:creationId xmlns:p14="http://schemas.microsoft.com/office/powerpoint/2010/main" val="4212561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02B68-20E1-3B10-CD2D-4129FAACD9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B63707-EC4B-26BE-5D94-E485CB95EC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B418A6-DBC2-F9FB-7DD6-3AF9E750C0D3}"/>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95340F8-EFD8-1A9D-536C-254449F4DC5D}"/>
              </a:ext>
            </a:extLst>
          </p:cNvPr>
          <p:cNvSpPr>
            <a:spLocks noGrp="1"/>
          </p:cNvSpPr>
          <p:nvPr>
            <p:ph type="sldNum" sz="quarter" idx="5"/>
          </p:nvPr>
        </p:nvSpPr>
        <p:spPr/>
        <p:txBody>
          <a:bodyPr/>
          <a:lstStyle/>
          <a:p>
            <a:fld id="{B3E7AC08-7009-48DE-B720-1275489B98BF}" type="slidenum">
              <a:rPr lang="en-US" smtClean="0"/>
              <a:t>12</a:t>
            </a:fld>
            <a:endParaRPr lang="en-US"/>
          </a:p>
        </p:txBody>
      </p:sp>
    </p:spTree>
    <p:extLst>
      <p:ext uri="{BB962C8B-B14F-4D97-AF65-F5344CB8AC3E}">
        <p14:creationId xmlns:p14="http://schemas.microsoft.com/office/powerpoint/2010/main" val="3979053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DA0B2-443F-EFD9-B54B-4383841441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D100E2-C625-6EAD-0160-2DE3E036F5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81EE25-7D14-6F9D-F129-7A8F2C675369}"/>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F70677E-1ADD-C033-D15C-FE7952074F5F}"/>
              </a:ext>
            </a:extLst>
          </p:cNvPr>
          <p:cNvSpPr>
            <a:spLocks noGrp="1"/>
          </p:cNvSpPr>
          <p:nvPr>
            <p:ph type="sldNum" sz="quarter" idx="5"/>
          </p:nvPr>
        </p:nvSpPr>
        <p:spPr/>
        <p:txBody>
          <a:bodyPr/>
          <a:lstStyle/>
          <a:p>
            <a:fld id="{B3E7AC08-7009-48DE-B720-1275489B98BF}" type="slidenum">
              <a:rPr lang="en-US" smtClean="0"/>
              <a:t>13</a:t>
            </a:fld>
            <a:endParaRPr lang="en-US"/>
          </a:p>
        </p:txBody>
      </p:sp>
    </p:spTree>
    <p:extLst>
      <p:ext uri="{BB962C8B-B14F-4D97-AF65-F5344CB8AC3E}">
        <p14:creationId xmlns:p14="http://schemas.microsoft.com/office/powerpoint/2010/main" val="1828485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AC1BA-C9CB-36E2-9B5A-38CBD11857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78DC60-0A72-5BCA-3458-23A6D5B234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E992CF-AADE-D4BB-3097-44059EB778B7}"/>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F7DCC80-F690-7C4B-2CA9-B8806D93767F}"/>
              </a:ext>
            </a:extLst>
          </p:cNvPr>
          <p:cNvSpPr>
            <a:spLocks noGrp="1"/>
          </p:cNvSpPr>
          <p:nvPr>
            <p:ph type="sldNum" sz="quarter" idx="5"/>
          </p:nvPr>
        </p:nvSpPr>
        <p:spPr/>
        <p:txBody>
          <a:bodyPr/>
          <a:lstStyle/>
          <a:p>
            <a:fld id="{B3E7AC08-7009-48DE-B720-1275489B98BF}" type="slidenum">
              <a:rPr lang="en-US" smtClean="0"/>
              <a:t>14</a:t>
            </a:fld>
            <a:endParaRPr lang="en-US"/>
          </a:p>
        </p:txBody>
      </p:sp>
    </p:spTree>
    <p:extLst>
      <p:ext uri="{BB962C8B-B14F-4D97-AF65-F5344CB8AC3E}">
        <p14:creationId xmlns:p14="http://schemas.microsoft.com/office/powerpoint/2010/main" val="1957580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B3D4C-58FA-5A22-3950-EDD55306E0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67BF3C-15DD-171C-9014-806AE19B32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4FB886-9042-9EC1-6925-1D14002ED1FB}"/>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668E8D9-D113-EC59-6E0B-84A8FA396C1A}"/>
              </a:ext>
            </a:extLst>
          </p:cNvPr>
          <p:cNvSpPr>
            <a:spLocks noGrp="1"/>
          </p:cNvSpPr>
          <p:nvPr>
            <p:ph type="sldNum" sz="quarter" idx="5"/>
          </p:nvPr>
        </p:nvSpPr>
        <p:spPr/>
        <p:txBody>
          <a:bodyPr/>
          <a:lstStyle/>
          <a:p>
            <a:fld id="{B3E7AC08-7009-48DE-B720-1275489B98BF}" type="slidenum">
              <a:rPr lang="en-US" smtClean="0"/>
              <a:t>15</a:t>
            </a:fld>
            <a:endParaRPr lang="en-US"/>
          </a:p>
        </p:txBody>
      </p:sp>
    </p:spTree>
    <p:extLst>
      <p:ext uri="{BB962C8B-B14F-4D97-AF65-F5344CB8AC3E}">
        <p14:creationId xmlns:p14="http://schemas.microsoft.com/office/powerpoint/2010/main" val="1367336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B6ABB-9265-DAAA-89A2-5A50C0310F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748832-0A8D-F56B-F493-F2CFDE4EAA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232761-CF55-6E77-666B-56260DC6070A}"/>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4517934-E642-C9EC-0EB6-69ADC61EF672}"/>
              </a:ext>
            </a:extLst>
          </p:cNvPr>
          <p:cNvSpPr>
            <a:spLocks noGrp="1"/>
          </p:cNvSpPr>
          <p:nvPr>
            <p:ph type="sldNum" sz="quarter" idx="5"/>
          </p:nvPr>
        </p:nvSpPr>
        <p:spPr/>
        <p:txBody>
          <a:bodyPr/>
          <a:lstStyle/>
          <a:p>
            <a:fld id="{B3E7AC08-7009-48DE-B720-1275489B98BF}" type="slidenum">
              <a:rPr lang="en-US" smtClean="0"/>
              <a:t>3</a:t>
            </a:fld>
            <a:endParaRPr lang="en-US"/>
          </a:p>
        </p:txBody>
      </p:sp>
    </p:spTree>
    <p:extLst>
      <p:ext uri="{BB962C8B-B14F-4D97-AF65-F5344CB8AC3E}">
        <p14:creationId xmlns:p14="http://schemas.microsoft.com/office/powerpoint/2010/main" val="65055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EE5F3-674C-BC26-FBE1-EA6DC38AE0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D552AC-CFDC-BD34-40A6-A40C2F6FF7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A967DD-1C8D-3D46-6452-3788C7047992}"/>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E419231-BE85-4BDB-305E-3BE89B467814}"/>
              </a:ext>
            </a:extLst>
          </p:cNvPr>
          <p:cNvSpPr>
            <a:spLocks noGrp="1"/>
          </p:cNvSpPr>
          <p:nvPr>
            <p:ph type="sldNum" sz="quarter" idx="5"/>
          </p:nvPr>
        </p:nvSpPr>
        <p:spPr/>
        <p:txBody>
          <a:bodyPr/>
          <a:lstStyle/>
          <a:p>
            <a:fld id="{B3E7AC08-7009-48DE-B720-1275489B98BF}" type="slidenum">
              <a:rPr lang="en-US" smtClean="0"/>
              <a:t>4</a:t>
            </a:fld>
            <a:endParaRPr lang="en-US"/>
          </a:p>
        </p:txBody>
      </p:sp>
    </p:spTree>
    <p:extLst>
      <p:ext uri="{BB962C8B-B14F-4D97-AF65-F5344CB8AC3E}">
        <p14:creationId xmlns:p14="http://schemas.microsoft.com/office/powerpoint/2010/main" val="1109831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95A45-293B-6420-9FD2-81792778C6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0DDA35-8B6B-DBC0-8897-BB841DE989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B8C38C-CBF2-B185-937E-C6C06C301B04}"/>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DC4F9B-6E0B-DB04-5CFD-16AD12439453}"/>
              </a:ext>
            </a:extLst>
          </p:cNvPr>
          <p:cNvSpPr>
            <a:spLocks noGrp="1"/>
          </p:cNvSpPr>
          <p:nvPr>
            <p:ph type="sldNum" sz="quarter" idx="5"/>
          </p:nvPr>
        </p:nvSpPr>
        <p:spPr/>
        <p:txBody>
          <a:bodyPr/>
          <a:lstStyle/>
          <a:p>
            <a:fld id="{B3E7AC08-7009-48DE-B720-1275489B98BF}" type="slidenum">
              <a:rPr lang="en-US" smtClean="0"/>
              <a:t>5</a:t>
            </a:fld>
            <a:endParaRPr lang="en-US"/>
          </a:p>
        </p:txBody>
      </p:sp>
    </p:spTree>
    <p:extLst>
      <p:ext uri="{BB962C8B-B14F-4D97-AF65-F5344CB8AC3E}">
        <p14:creationId xmlns:p14="http://schemas.microsoft.com/office/powerpoint/2010/main" val="1962125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82542-806A-5D00-1C8B-FDCE4F6B2A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03CEE4-AFBA-EDFD-7905-48C6E3045F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8DE801-EEFA-503E-9060-4CEB3CA2B753}"/>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20101D0-073C-C049-B1AC-A184BC7CA6F4}"/>
              </a:ext>
            </a:extLst>
          </p:cNvPr>
          <p:cNvSpPr>
            <a:spLocks noGrp="1"/>
          </p:cNvSpPr>
          <p:nvPr>
            <p:ph type="sldNum" sz="quarter" idx="5"/>
          </p:nvPr>
        </p:nvSpPr>
        <p:spPr/>
        <p:txBody>
          <a:bodyPr/>
          <a:lstStyle/>
          <a:p>
            <a:fld id="{B3E7AC08-7009-48DE-B720-1275489B98BF}" type="slidenum">
              <a:rPr lang="en-US" smtClean="0"/>
              <a:t>6</a:t>
            </a:fld>
            <a:endParaRPr lang="en-US"/>
          </a:p>
        </p:txBody>
      </p:sp>
    </p:spTree>
    <p:extLst>
      <p:ext uri="{BB962C8B-B14F-4D97-AF65-F5344CB8AC3E}">
        <p14:creationId xmlns:p14="http://schemas.microsoft.com/office/powerpoint/2010/main" val="2683628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04924-1216-D90A-74C1-9F6F8501FA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B85775-34F2-E0A6-2BF5-9CDEF4E76D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879C82-920D-8BC7-958E-D74AB2D4509D}"/>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2B05B2F-6F7D-3557-AAFE-F1A1857BFBD7}"/>
              </a:ext>
            </a:extLst>
          </p:cNvPr>
          <p:cNvSpPr>
            <a:spLocks noGrp="1"/>
          </p:cNvSpPr>
          <p:nvPr>
            <p:ph type="sldNum" sz="quarter" idx="5"/>
          </p:nvPr>
        </p:nvSpPr>
        <p:spPr/>
        <p:txBody>
          <a:bodyPr/>
          <a:lstStyle/>
          <a:p>
            <a:fld id="{B3E7AC08-7009-48DE-B720-1275489B98BF}" type="slidenum">
              <a:rPr lang="en-US" smtClean="0"/>
              <a:t>7</a:t>
            </a:fld>
            <a:endParaRPr lang="en-US"/>
          </a:p>
        </p:txBody>
      </p:sp>
    </p:spTree>
    <p:extLst>
      <p:ext uri="{BB962C8B-B14F-4D97-AF65-F5344CB8AC3E}">
        <p14:creationId xmlns:p14="http://schemas.microsoft.com/office/powerpoint/2010/main" val="284610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10282-AA02-C05E-6989-3581F6CF0E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AD73BF-02C9-D535-1A9A-8D91271ACC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D09430-9722-0BED-34EC-5C94B939F928}"/>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B8BB798-EDA8-90F8-CF62-E1913B3219F2}"/>
              </a:ext>
            </a:extLst>
          </p:cNvPr>
          <p:cNvSpPr>
            <a:spLocks noGrp="1"/>
          </p:cNvSpPr>
          <p:nvPr>
            <p:ph type="sldNum" sz="quarter" idx="5"/>
          </p:nvPr>
        </p:nvSpPr>
        <p:spPr/>
        <p:txBody>
          <a:bodyPr/>
          <a:lstStyle/>
          <a:p>
            <a:fld id="{B3E7AC08-7009-48DE-B720-1275489B98BF}" type="slidenum">
              <a:rPr lang="en-US" smtClean="0"/>
              <a:t>8</a:t>
            </a:fld>
            <a:endParaRPr lang="en-US"/>
          </a:p>
        </p:txBody>
      </p:sp>
    </p:spTree>
    <p:extLst>
      <p:ext uri="{BB962C8B-B14F-4D97-AF65-F5344CB8AC3E}">
        <p14:creationId xmlns:p14="http://schemas.microsoft.com/office/powerpoint/2010/main" val="3607516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1F56E-3CEE-D04A-C293-B54E3A2EF9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E9C65F-8680-4455-D33B-F0E81DCAEB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DD9726-3756-CA6C-9A27-ADB8C9D6E1E3}"/>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60A748B-3414-6C02-9840-0129F3423C9B}"/>
              </a:ext>
            </a:extLst>
          </p:cNvPr>
          <p:cNvSpPr>
            <a:spLocks noGrp="1"/>
          </p:cNvSpPr>
          <p:nvPr>
            <p:ph type="sldNum" sz="quarter" idx="5"/>
          </p:nvPr>
        </p:nvSpPr>
        <p:spPr/>
        <p:txBody>
          <a:bodyPr/>
          <a:lstStyle/>
          <a:p>
            <a:fld id="{B3E7AC08-7009-48DE-B720-1275489B98BF}" type="slidenum">
              <a:rPr lang="en-US" smtClean="0"/>
              <a:t>9</a:t>
            </a:fld>
            <a:endParaRPr lang="en-US"/>
          </a:p>
        </p:txBody>
      </p:sp>
    </p:spTree>
    <p:extLst>
      <p:ext uri="{BB962C8B-B14F-4D97-AF65-F5344CB8AC3E}">
        <p14:creationId xmlns:p14="http://schemas.microsoft.com/office/powerpoint/2010/main" val="3621971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4EE31-7D99-257A-0B8E-56E1DE160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619AA6-2790-C03C-768A-F41A31C2B8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DDD476-AF08-FF23-3C55-C8453E39F52D}"/>
              </a:ext>
            </a:extLst>
          </p:cNvPr>
          <p:cNvSpPr>
            <a:spLocks noGrp="1"/>
          </p:cNvSpPr>
          <p:nvPr>
            <p:ph type="body" idx="1"/>
          </p:nvPr>
        </p:nvSpPr>
        <p:spPr/>
        <p:txBody>
          <a:bodyPr/>
          <a:lstStyle/>
          <a:p>
            <a:endParaRPr lang="en-US"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7B64000-5196-CC36-E5E5-F21443377F83}"/>
              </a:ext>
            </a:extLst>
          </p:cNvPr>
          <p:cNvSpPr>
            <a:spLocks noGrp="1"/>
          </p:cNvSpPr>
          <p:nvPr>
            <p:ph type="sldNum" sz="quarter" idx="5"/>
          </p:nvPr>
        </p:nvSpPr>
        <p:spPr/>
        <p:txBody>
          <a:bodyPr/>
          <a:lstStyle/>
          <a:p>
            <a:fld id="{B3E7AC08-7009-48DE-B720-1275489B98BF}" type="slidenum">
              <a:rPr lang="en-US" smtClean="0"/>
              <a:t>10</a:t>
            </a:fld>
            <a:endParaRPr lang="en-US"/>
          </a:p>
        </p:txBody>
      </p:sp>
    </p:spTree>
    <p:extLst>
      <p:ext uri="{BB962C8B-B14F-4D97-AF65-F5344CB8AC3E}">
        <p14:creationId xmlns:p14="http://schemas.microsoft.com/office/powerpoint/2010/main" val="391717944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FF98CE-4BC3-4B0F-980A-5AEFDE942DB0}"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F01F100-6A27-4289-B0F1-7DD35C0096C0}" type="slidenum">
              <a:rPr lang="en-US" smtClean="0"/>
              <a:t>‹#›</a:t>
            </a:fld>
            <a:endParaRPr lang="en-US"/>
          </a:p>
        </p:txBody>
      </p:sp>
    </p:spTree>
    <p:extLst>
      <p:ext uri="{BB962C8B-B14F-4D97-AF65-F5344CB8AC3E}">
        <p14:creationId xmlns:p14="http://schemas.microsoft.com/office/powerpoint/2010/main" val="1753919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FF98CE-4BC3-4B0F-980A-5AEFDE942DB0}"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1F100-6A27-4289-B0F1-7DD35C0096C0}" type="slidenum">
              <a:rPr lang="en-US" smtClean="0"/>
              <a:t>‹#›</a:t>
            </a:fld>
            <a:endParaRPr lang="en-US"/>
          </a:p>
        </p:txBody>
      </p:sp>
    </p:spTree>
    <p:extLst>
      <p:ext uri="{BB962C8B-B14F-4D97-AF65-F5344CB8AC3E}">
        <p14:creationId xmlns:p14="http://schemas.microsoft.com/office/powerpoint/2010/main" val="2701638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FF98CE-4BC3-4B0F-980A-5AEFDE942DB0}"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1F100-6A27-4289-B0F1-7DD35C0096C0}" type="slidenum">
              <a:rPr lang="en-US" smtClean="0"/>
              <a:t>‹#›</a:t>
            </a:fld>
            <a:endParaRPr lang="en-US"/>
          </a:p>
        </p:txBody>
      </p:sp>
    </p:spTree>
    <p:extLst>
      <p:ext uri="{BB962C8B-B14F-4D97-AF65-F5344CB8AC3E}">
        <p14:creationId xmlns:p14="http://schemas.microsoft.com/office/powerpoint/2010/main" val="3520956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FF98CE-4BC3-4B0F-980A-5AEFDE942DB0}"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1F100-6A27-4289-B0F1-7DD35C0096C0}" type="slidenum">
              <a:rPr lang="en-US" smtClean="0"/>
              <a:t>‹#›</a:t>
            </a:fld>
            <a:endParaRPr lang="en-US"/>
          </a:p>
        </p:txBody>
      </p:sp>
    </p:spTree>
    <p:extLst>
      <p:ext uri="{BB962C8B-B14F-4D97-AF65-F5344CB8AC3E}">
        <p14:creationId xmlns:p14="http://schemas.microsoft.com/office/powerpoint/2010/main" val="1065895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8FF98CE-4BC3-4B0F-980A-5AEFDE942DB0}" type="datetimeFigureOut">
              <a:rPr lang="en-US" smtClean="0"/>
              <a:t>7/16/2025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F01F100-6A27-4289-B0F1-7DD35C0096C0}" type="slidenum">
              <a:rPr lang="en-US" smtClean="0"/>
              <a:t>‹#›</a:t>
            </a:fld>
            <a:endParaRPr lang="en-US"/>
          </a:p>
        </p:txBody>
      </p:sp>
    </p:spTree>
    <p:extLst>
      <p:ext uri="{BB962C8B-B14F-4D97-AF65-F5344CB8AC3E}">
        <p14:creationId xmlns:p14="http://schemas.microsoft.com/office/powerpoint/2010/main" val="15075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FF98CE-4BC3-4B0F-980A-5AEFDE942DB0}"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01F100-6A27-4289-B0F1-7DD35C0096C0}" type="slidenum">
              <a:rPr lang="en-US" smtClean="0"/>
              <a:t>‹#›</a:t>
            </a:fld>
            <a:endParaRPr lang="en-US"/>
          </a:p>
        </p:txBody>
      </p:sp>
    </p:spTree>
    <p:extLst>
      <p:ext uri="{BB962C8B-B14F-4D97-AF65-F5344CB8AC3E}">
        <p14:creationId xmlns:p14="http://schemas.microsoft.com/office/powerpoint/2010/main" val="327991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FF98CE-4BC3-4B0F-980A-5AEFDE942DB0}" type="datetimeFigureOut">
              <a:rPr lang="en-US" smtClean="0"/>
              <a:t>7/16/2025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01F100-6A27-4289-B0F1-7DD35C0096C0}" type="slidenum">
              <a:rPr lang="en-US" smtClean="0"/>
              <a:t>‹#›</a:t>
            </a:fld>
            <a:endParaRPr lang="en-US"/>
          </a:p>
        </p:txBody>
      </p:sp>
    </p:spTree>
    <p:extLst>
      <p:ext uri="{BB962C8B-B14F-4D97-AF65-F5344CB8AC3E}">
        <p14:creationId xmlns:p14="http://schemas.microsoft.com/office/powerpoint/2010/main" val="4055650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FF98CE-4BC3-4B0F-980A-5AEFDE942DB0}" type="datetimeFigureOut">
              <a:rPr lang="en-US" smtClean="0"/>
              <a:t>7/16/2025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01F100-6A27-4289-B0F1-7DD35C0096C0}" type="slidenum">
              <a:rPr lang="en-US" smtClean="0"/>
              <a:t>‹#›</a:t>
            </a:fld>
            <a:endParaRPr lang="en-US"/>
          </a:p>
        </p:txBody>
      </p:sp>
    </p:spTree>
    <p:extLst>
      <p:ext uri="{BB962C8B-B14F-4D97-AF65-F5344CB8AC3E}">
        <p14:creationId xmlns:p14="http://schemas.microsoft.com/office/powerpoint/2010/main" val="202262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FF98CE-4BC3-4B0F-980A-5AEFDE942DB0}" type="datetimeFigureOut">
              <a:rPr lang="en-US" smtClean="0"/>
              <a:t>7/16/2025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01F100-6A27-4289-B0F1-7DD35C0096C0}" type="slidenum">
              <a:rPr lang="en-US" smtClean="0"/>
              <a:t>‹#›</a:t>
            </a:fld>
            <a:endParaRPr lang="en-US"/>
          </a:p>
        </p:txBody>
      </p:sp>
    </p:spTree>
    <p:extLst>
      <p:ext uri="{BB962C8B-B14F-4D97-AF65-F5344CB8AC3E}">
        <p14:creationId xmlns:p14="http://schemas.microsoft.com/office/powerpoint/2010/main" val="2569642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FF98CE-4BC3-4B0F-980A-5AEFDE942DB0}"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F01F100-6A27-4289-B0F1-7DD35C0096C0}" type="slidenum">
              <a:rPr lang="en-US" smtClean="0"/>
              <a:t>‹#›</a:t>
            </a:fld>
            <a:endParaRPr lang="en-US"/>
          </a:p>
        </p:txBody>
      </p:sp>
    </p:spTree>
    <p:extLst>
      <p:ext uri="{BB962C8B-B14F-4D97-AF65-F5344CB8AC3E}">
        <p14:creationId xmlns:p14="http://schemas.microsoft.com/office/powerpoint/2010/main" val="215757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FF98CE-4BC3-4B0F-980A-5AEFDE942DB0}" type="datetimeFigureOut">
              <a:rPr lang="en-US" smtClean="0"/>
              <a:t>7/16/2025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F01F100-6A27-4289-B0F1-7DD35C0096C0}" type="slidenum">
              <a:rPr lang="en-US" smtClean="0"/>
              <a:t>‹#›</a:t>
            </a:fld>
            <a:endParaRPr lang="en-US"/>
          </a:p>
        </p:txBody>
      </p:sp>
    </p:spTree>
    <p:extLst>
      <p:ext uri="{BB962C8B-B14F-4D97-AF65-F5344CB8AC3E}">
        <p14:creationId xmlns:p14="http://schemas.microsoft.com/office/powerpoint/2010/main" val="4075991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8FF98CE-4BC3-4B0F-980A-5AEFDE942DB0}" type="datetimeFigureOut">
              <a:rPr lang="en-US" smtClean="0"/>
              <a:t>7/16/2025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F01F100-6A27-4289-B0F1-7DD35C0096C0}" type="slidenum">
              <a:rPr lang="en-US" smtClean="0"/>
              <a:t>‹#›</a:t>
            </a:fld>
            <a:endParaRPr lang="en-US"/>
          </a:p>
        </p:txBody>
      </p:sp>
    </p:spTree>
    <p:extLst>
      <p:ext uri="{BB962C8B-B14F-4D97-AF65-F5344CB8AC3E}">
        <p14:creationId xmlns:p14="http://schemas.microsoft.com/office/powerpoint/2010/main" val="18153246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11E4-6085-6205-A156-1987675AAAED}"/>
              </a:ext>
            </a:extLst>
          </p:cNvPr>
          <p:cNvSpPr>
            <a:spLocks noGrp="1"/>
          </p:cNvSpPr>
          <p:nvPr>
            <p:ph type="ctrTitle"/>
          </p:nvPr>
        </p:nvSpPr>
        <p:spPr/>
        <p:txBody>
          <a:bodyPr/>
          <a:lstStyle/>
          <a:p>
            <a:r>
              <a:rPr lang="en-US" sz="6000" b="1" dirty="0">
                <a:latin typeface="Times New Roman" panose="02020603050405020304" pitchFamily="18" charset="0"/>
                <a:cs typeface="Times New Roman" panose="02020603050405020304" pitchFamily="18" charset="0"/>
              </a:rPr>
              <a:t>Requirements engineering (3 Hrs.)</a:t>
            </a:r>
          </a:p>
        </p:txBody>
      </p:sp>
      <p:sp>
        <p:nvSpPr>
          <p:cNvPr id="3" name="Subtitle 2">
            <a:extLst>
              <a:ext uri="{FF2B5EF4-FFF2-40B4-BE49-F238E27FC236}">
                <a16:creationId xmlns:a16="http://schemas.microsoft.com/office/drawing/2014/main" id="{098DFF9D-1BD1-C854-0FA0-0F2CC1D18C9A}"/>
              </a:ext>
            </a:extLst>
          </p:cNvPr>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Prepared by: Natabar Khatri</a:t>
            </a:r>
          </a:p>
          <a:p>
            <a:r>
              <a:rPr lang="en-US" b="1" dirty="0">
                <a:latin typeface="Times New Roman" panose="02020603050405020304" pitchFamily="18" charset="0"/>
                <a:cs typeface="Times New Roman" panose="02020603050405020304" pitchFamily="18" charset="0"/>
              </a:rPr>
              <a:t>New Summit College</a:t>
            </a:r>
          </a:p>
        </p:txBody>
      </p:sp>
      <p:sp>
        <p:nvSpPr>
          <p:cNvPr id="4" name="Rectangle 3">
            <a:extLst>
              <a:ext uri="{FF2B5EF4-FFF2-40B4-BE49-F238E27FC236}">
                <a16:creationId xmlns:a16="http://schemas.microsoft.com/office/drawing/2014/main" id="{F9EDF19F-9D06-74AC-94F5-5216E57C9DDD}"/>
              </a:ext>
            </a:extLst>
          </p:cNvPr>
          <p:cNvSpPr/>
          <p:nvPr/>
        </p:nvSpPr>
        <p:spPr>
          <a:xfrm>
            <a:off x="8216856" y="4195246"/>
            <a:ext cx="2185214"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Unit  4</a:t>
            </a:r>
          </a:p>
        </p:txBody>
      </p:sp>
    </p:spTree>
    <p:extLst>
      <p:ext uri="{BB962C8B-B14F-4D97-AF65-F5344CB8AC3E}">
        <p14:creationId xmlns:p14="http://schemas.microsoft.com/office/powerpoint/2010/main" val="1579747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BDE6B-CF3A-D3DA-CF0D-B307E001AA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E9F3EC-9616-AF4C-48DD-264015B4D5B4}"/>
              </a:ext>
            </a:extLst>
          </p:cNvPr>
          <p:cNvSpPr>
            <a:spLocks noGrp="1"/>
          </p:cNvSpPr>
          <p:nvPr>
            <p:ph type="title"/>
          </p:nvPr>
        </p:nvSpPr>
        <p:spPr>
          <a:xfrm>
            <a:off x="621793" y="266264"/>
            <a:ext cx="11173968" cy="874559"/>
          </a:xfrm>
        </p:spPr>
        <p:txBody>
          <a:bodyPr>
            <a:noAutofit/>
          </a:bodyPr>
          <a:lstStyle/>
          <a:p>
            <a:r>
              <a:rPr lang="en-US" sz="3200" b="1" dirty="0">
                <a:latin typeface="Times New Roman" panose="02020603050405020304" pitchFamily="18" charset="0"/>
                <a:cs typeface="Times New Roman" panose="02020603050405020304" pitchFamily="18" charset="0"/>
              </a:rPr>
              <a:t>Functional Requirements</a:t>
            </a:r>
            <a:endParaRPr lang="en-US" sz="1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E287E2D-CA49-309A-0782-9C7C079DD29C}"/>
              </a:ext>
            </a:extLst>
          </p:cNvPr>
          <p:cNvSpPr>
            <a:spLocks noGrp="1"/>
          </p:cNvSpPr>
          <p:nvPr>
            <p:ph idx="1"/>
          </p:nvPr>
        </p:nvSpPr>
        <p:spPr>
          <a:xfrm>
            <a:off x="748937" y="1307592"/>
            <a:ext cx="10470751" cy="5020056"/>
          </a:xfrm>
        </p:spPr>
        <p:txBody>
          <a:bodyPr>
            <a:normAutofit fontScale="92500"/>
          </a:bodyPr>
          <a:lstStyle/>
          <a:p>
            <a:r>
              <a:rPr lang="en-US" sz="2400" dirty="0">
                <a:latin typeface="Times New Roman" panose="02020603050405020304" pitchFamily="18" charset="0"/>
                <a:cs typeface="Times New Roman" panose="02020603050405020304" pitchFamily="18" charset="0"/>
              </a:rPr>
              <a:t>Functional requirements specify the </a:t>
            </a:r>
            <a:r>
              <a:rPr lang="en-US" sz="2400" b="1" dirty="0">
                <a:latin typeface="Times New Roman" panose="02020603050405020304" pitchFamily="18" charset="0"/>
                <a:cs typeface="Times New Roman" panose="02020603050405020304" pitchFamily="18" charset="0"/>
              </a:rPr>
              <a:t>actions, services, and behaviors</a:t>
            </a:r>
            <a:r>
              <a:rPr lang="en-US" sz="2400" dirty="0">
                <a:latin typeface="Times New Roman" panose="02020603050405020304" pitchFamily="18" charset="0"/>
                <a:cs typeface="Times New Roman" panose="02020603050405020304" pitchFamily="18" charset="0"/>
              </a:rPr>
              <a:t> the system must perform. They describe </a:t>
            </a:r>
            <a:r>
              <a:rPr lang="en-US" sz="2400" b="1" dirty="0">
                <a:latin typeface="Times New Roman" panose="02020603050405020304" pitchFamily="18" charset="0"/>
                <a:cs typeface="Times New Roman" panose="02020603050405020304" pitchFamily="18" charset="0"/>
              </a:rPr>
              <a:t>what</a:t>
            </a:r>
            <a:r>
              <a:rPr lang="en-US" sz="2400" dirty="0">
                <a:latin typeface="Times New Roman" panose="02020603050405020304" pitchFamily="18" charset="0"/>
                <a:cs typeface="Times New Roman" panose="02020603050405020304" pitchFamily="18" charset="0"/>
              </a:rPr>
              <a:t> the system should do in response to specific inputs or conditions.</a:t>
            </a:r>
          </a:p>
          <a:p>
            <a:r>
              <a:rPr lang="en-US" sz="2400" b="1" dirty="0">
                <a:latin typeface="Times New Roman" panose="02020603050405020304" pitchFamily="18" charset="0"/>
                <a:cs typeface="Times New Roman" panose="02020603050405020304" pitchFamily="18" charset="0"/>
              </a:rPr>
              <a:t>Characteristics</a:t>
            </a:r>
            <a:endParaRPr lang="en-US" sz="2400"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Action-Oriented</a:t>
            </a:r>
            <a:r>
              <a:rPr lang="en-US" sz="2400" dirty="0">
                <a:latin typeface="Times New Roman" panose="02020603050405020304" pitchFamily="18" charset="0"/>
                <a:cs typeface="Times New Roman" panose="02020603050405020304" pitchFamily="18" charset="0"/>
              </a:rPr>
              <a:t>: Define specific operations (e.g., calculations, data processing).</a:t>
            </a:r>
          </a:p>
          <a:p>
            <a:pPr lvl="0"/>
            <a:r>
              <a:rPr lang="en-US" sz="2400" b="1" dirty="0">
                <a:latin typeface="Times New Roman" panose="02020603050405020304" pitchFamily="18" charset="0"/>
                <a:cs typeface="Times New Roman" panose="02020603050405020304" pitchFamily="18" charset="0"/>
              </a:rPr>
              <a:t>Input-Output Based</a:t>
            </a:r>
            <a:r>
              <a:rPr lang="en-US" sz="2400" dirty="0">
                <a:latin typeface="Times New Roman" panose="02020603050405020304" pitchFamily="18" charset="0"/>
                <a:cs typeface="Times New Roman" panose="02020603050405020304" pitchFamily="18" charset="0"/>
              </a:rPr>
              <a:t>: Specify how the system reacts to user actions or external events.</a:t>
            </a:r>
          </a:p>
          <a:p>
            <a:pPr lvl="0"/>
            <a:r>
              <a:rPr lang="en-US" sz="2400" b="1" dirty="0">
                <a:latin typeface="Times New Roman" panose="02020603050405020304" pitchFamily="18" charset="0"/>
                <a:cs typeface="Times New Roman" panose="02020603050405020304" pitchFamily="18" charset="0"/>
              </a:rPr>
              <a:t>Testable</a:t>
            </a:r>
            <a:r>
              <a:rPr lang="en-US" sz="2400" dirty="0">
                <a:latin typeface="Times New Roman" panose="02020603050405020304" pitchFamily="18" charset="0"/>
                <a:cs typeface="Times New Roman" panose="02020603050405020304" pitchFamily="18" charset="0"/>
              </a:rPr>
              <a:t>: Can be verified through functional testing (e.g., unit tests, user acceptance tests).</a:t>
            </a:r>
          </a:p>
          <a:p>
            <a:r>
              <a:rPr lang="en-US" sz="2400" b="1" dirty="0">
                <a:latin typeface="Times New Roman" panose="02020603050405020304" pitchFamily="18" charset="0"/>
                <a:cs typeface="Times New Roman" panose="02020603050405020304" pitchFamily="18" charset="0"/>
              </a:rPr>
              <a:t>Examples (</a:t>
            </a:r>
            <a:r>
              <a:rPr lang="en-US" sz="2400" b="1" dirty="0" err="1">
                <a:latin typeface="Times New Roman" panose="02020603050405020304" pitchFamily="18" charset="0"/>
                <a:cs typeface="Times New Roman" panose="02020603050405020304" pitchFamily="18" charset="0"/>
              </a:rPr>
              <a:t>Mentcare</a:t>
            </a:r>
            <a:r>
              <a:rPr lang="en-US" sz="2400" b="1" dirty="0">
                <a:latin typeface="Times New Roman" panose="02020603050405020304" pitchFamily="18" charset="0"/>
                <a:cs typeface="Times New Roman" panose="02020603050405020304" pitchFamily="18" charset="0"/>
              </a:rPr>
              <a:t> System)</a:t>
            </a:r>
            <a:endParaRPr lang="en-US" sz="2400" dirty="0">
              <a:latin typeface="Times New Roman" panose="02020603050405020304" pitchFamily="18" charset="0"/>
              <a:cs typeface="Times New Roman" panose="02020603050405020304" pitchFamily="18" charset="0"/>
            </a:endParaRPr>
          </a:p>
          <a:p>
            <a:pPr lvl="0"/>
            <a:r>
              <a:rPr lang="en-US" sz="2400" i="1" dirty="0">
                <a:latin typeface="Times New Roman" panose="02020603050405020304" pitchFamily="18" charset="0"/>
                <a:cs typeface="Times New Roman" panose="02020603050405020304" pitchFamily="18" charset="0"/>
              </a:rPr>
              <a:t>"A user shall be able to search appointment lists for all clinics."</a:t>
            </a:r>
            <a:endParaRPr lang="en-US" sz="2400" dirty="0">
              <a:latin typeface="Times New Roman" panose="02020603050405020304" pitchFamily="18" charset="0"/>
              <a:cs typeface="Times New Roman" panose="02020603050405020304" pitchFamily="18" charset="0"/>
            </a:endParaRPr>
          </a:p>
          <a:p>
            <a:pPr lvl="0"/>
            <a:r>
              <a:rPr lang="en-US" sz="2400" i="1" dirty="0">
                <a:latin typeface="Times New Roman" panose="02020603050405020304" pitchFamily="18" charset="0"/>
                <a:cs typeface="Times New Roman" panose="02020603050405020304" pitchFamily="18" charset="0"/>
              </a:rPr>
              <a:t>"The system shall generate daily patient attendance lists per clinic."</a:t>
            </a:r>
            <a:endParaRPr lang="en-US"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"Staff must log in using an 8-digit employee ID."</a:t>
            </a:r>
          </a:p>
        </p:txBody>
      </p:sp>
    </p:spTree>
    <p:extLst>
      <p:ext uri="{BB962C8B-B14F-4D97-AF65-F5344CB8AC3E}">
        <p14:creationId xmlns:p14="http://schemas.microsoft.com/office/powerpoint/2010/main" val="630907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F87E5-C525-CC49-000B-2C75F99A69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1EFB0C-3F10-F48E-FE1F-C50B05EC27BE}"/>
              </a:ext>
            </a:extLst>
          </p:cNvPr>
          <p:cNvSpPr>
            <a:spLocks noGrp="1"/>
          </p:cNvSpPr>
          <p:nvPr>
            <p:ph type="title"/>
          </p:nvPr>
        </p:nvSpPr>
        <p:spPr>
          <a:xfrm>
            <a:off x="621793" y="266264"/>
            <a:ext cx="11173968" cy="874559"/>
          </a:xfrm>
        </p:spPr>
        <p:txBody>
          <a:bodyPr>
            <a:noAutofit/>
          </a:bodyPr>
          <a:lstStyle/>
          <a:p>
            <a:r>
              <a:rPr lang="en-US" sz="3200" b="1" dirty="0">
                <a:latin typeface="Times New Roman" panose="02020603050405020304" pitchFamily="18" charset="0"/>
                <a:cs typeface="Times New Roman" panose="02020603050405020304" pitchFamily="18" charset="0"/>
              </a:rPr>
              <a:t>Non-functional Requirements</a:t>
            </a:r>
            <a:endParaRPr lang="en-US" sz="1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C4EA77BF-69F4-5AE8-46D0-B6675FE263F5}"/>
              </a:ext>
            </a:extLst>
          </p:cNvPr>
          <p:cNvSpPr>
            <a:spLocks noGrp="1"/>
          </p:cNvSpPr>
          <p:nvPr>
            <p:ph idx="1"/>
          </p:nvPr>
        </p:nvSpPr>
        <p:spPr>
          <a:xfrm>
            <a:off x="748937" y="1307592"/>
            <a:ext cx="10470751" cy="5020056"/>
          </a:xfrm>
        </p:spPr>
        <p:txBody>
          <a:bodyPr>
            <a:normAutofit/>
          </a:bodyPr>
          <a:lstStyle/>
          <a:p>
            <a:r>
              <a:rPr lang="en-US" sz="2400" dirty="0">
                <a:latin typeface="Times New Roman" panose="02020603050405020304" pitchFamily="18" charset="0"/>
                <a:cs typeface="Times New Roman" panose="02020603050405020304" pitchFamily="18" charset="0"/>
              </a:rPr>
              <a:t>Non-functional requirements (NFRs) specify </a:t>
            </a:r>
            <a:r>
              <a:rPr lang="en-US" sz="2400" b="1" dirty="0">
                <a:latin typeface="Times New Roman" panose="02020603050405020304" pitchFamily="18" charset="0"/>
                <a:cs typeface="Times New Roman" panose="02020603050405020304" pitchFamily="18" charset="0"/>
              </a:rPr>
              <a:t>constraints and quality standards</a:t>
            </a:r>
            <a:r>
              <a:rPr lang="en-US" sz="2400" dirty="0">
                <a:latin typeface="Times New Roman" panose="02020603050405020304" pitchFamily="18" charset="0"/>
                <a:cs typeface="Times New Roman" panose="02020603050405020304" pitchFamily="18" charset="0"/>
              </a:rPr>
              <a:t> for the system. They describe </a:t>
            </a:r>
            <a:r>
              <a:rPr lang="en-US" sz="2400" b="1" dirty="0">
                <a:latin typeface="Times New Roman" panose="02020603050405020304" pitchFamily="18" charset="0"/>
                <a:cs typeface="Times New Roman" panose="02020603050405020304" pitchFamily="18" charset="0"/>
              </a:rPr>
              <a:t>how well</a:t>
            </a:r>
            <a:r>
              <a:rPr lang="en-US" sz="2400" dirty="0">
                <a:latin typeface="Times New Roman" panose="02020603050405020304" pitchFamily="18" charset="0"/>
                <a:cs typeface="Times New Roman" panose="02020603050405020304" pitchFamily="18" charset="0"/>
              </a:rPr>
              <a:t> the system performs its functions.</a:t>
            </a:r>
          </a:p>
          <a:p>
            <a:r>
              <a:rPr lang="en-US" sz="2400" b="1" dirty="0">
                <a:latin typeface="Times New Roman" panose="02020603050405020304" pitchFamily="18" charset="0"/>
                <a:cs typeface="Times New Roman" panose="02020603050405020304" pitchFamily="18" charset="0"/>
              </a:rPr>
              <a:t>Categories of NFRs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NFRs can be classified into three broad types:</a:t>
            </a:r>
          </a:p>
          <a:p>
            <a:pPr marL="274320" lvl="1" indent="0">
              <a:buNone/>
            </a:pPr>
            <a:r>
              <a:rPr lang="en-US" sz="2200" b="1" dirty="0">
                <a:latin typeface="Times New Roman" panose="02020603050405020304" pitchFamily="18" charset="0"/>
                <a:cs typeface="Times New Roman" panose="02020603050405020304" pitchFamily="18" charset="0"/>
              </a:rPr>
              <a:t>A. Product Requirements</a:t>
            </a:r>
            <a:endParaRPr lang="en-US" sz="2200" dirty="0">
              <a:latin typeface="Times New Roman" panose="02020603050405020304" pitchFamily="18" charset="0"/>
              <a:cs typeface="Times New Roman" panose="02020603050405020304" pitchFamily="18" charset="0"/>
            </a:endParaRPr>
          </a:p>
          <a:p>
            <a:pPr marL="274320" lvl="1" indent="0">
              <a:buNone/>
            </a:pPr>
            <a:r>
              <a:rPr lang="en-US" sz="2200" b="1" dirty="0">
                <a:latin typeface="Times New Roman" panose="02020603050405020304" pitchFamily="18" charset="0"/>
                <a:cs typeface="Times New Roman" panose="02020603050405020304" pitchFamily="18" charset="0"/>
              </a:rPr>
              <a:t>B. Organizational Requirements</a:t>
            </a:r>
            <a:endParaRPr lang="en-US" sz="2200" dirty="0">
              <a:latin typeface="Times New Roman" panose="02020603050405020304" pitchFamily="18" charset="0"/>
              <a:cs typeface="Times New Roman" panose="02020603050405020304" pitchFamily="18" charset="0"/>
            </a:endParaRPr>
          </a:p>
          <a:p>
            <a:pPr marL="274320" lvl="1" indent="0">
              <a:buNone/>
            </a:pPr>
            <a:r>
              <a:rPr lang="en-US" sz="2200" b="1" dirty="0">
                <a:latin typeface="Times New Roman" panose="02020603050405020304" pitchFamily="18" charset="0"/>
                <a:cs typeface="Times New Roman" panose="02020603050405020304" pitchFamily="18" charset="0"/>
              </a:rPr>
              <a:t>C. External Requirements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261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36E96-770E-82CE-96A3-98526DC5C8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8CD13D-D30C-DAC4-DDEE-5058A8B8BC37}"/>
              </a:ext>
            </a:extLst>
          </p:cNvPr>
          <p:cNvSpPr>
            <a:spLocks noGrp="1"/>
          </p:cNvSpPr>
          <p:nvPr>
            <p:ph type="title"/>
          </p:nvPr>
        </p:nvSpPr>
        <p:spPr>
          <a:xfrm>
            <a:off x="621793" y="266264"/>
            <a:ext cx="11173968" cy="874559"/>
          </a:xfrm>
        </p:spPr>
        <p:txBody>
          <a:bodyPr>
            <a:noAutofit/>
          </a:bodyPr>
          <a:lstStyle/>
          <a:p>
            <a:r>
              <a:rPr lang="en-US" sz="3200" b="1" dirty="0">
                <a:latin typeface="Times New Roman" panose="02020603050405020304" pitchFamily="18" charset="0"/>
                <a:cs typeface="Times New Roman" panose="02020603050405020304" pitchFamily="18" charset="0"/>
              </a:rPr>
              <a:t>Non-functional Requirements</a:t>
            </a:r>
            <a:endParaRPr lang="en-US" sz="1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6F9183C-FA07-CB6C-5F96-6BC2C3B4C758}"/>
              </a:ext>
            </a:extLst>
          </p:cNvPr>
          <p:cNvSpPr>
            <a:spLocks noGrp="1"/>
          </p:cNvSpPr>
          <p:nvPr>
            <p:ph idx="1"/>
          </p:nvPr>
        </p:nvSpPr>
        <p:spPr>
          <a:xfrm>
            <a:off x="748937" y="1307592"/>
            <a:ext cx="10470751" cy="5020056"/>
          </a:xfrm>
        </p:spPr>
        <p:txBody>
          <a:bodyPr>
            <a:noAutofit/>
          </a:bodyPr>
          <a:lstStyle/>
          <a:p>
            <a:pPr marL="0" indent="0">
              <a:lnSpc>
                <a:spcPct val="100000"/>
              </a:lnSpc>
              <a:buNone/>
            </a:pPr>
            <a:r>
              <a:rPr lang="en-US" sz="2400" b="1" dirty="0">
                <a:latin typeface="Times New Roman" panose="02020603050405020304" pitchFamily="18" charset="0"/>
                <a:cs typeface="Times New Roman" panose="02020603050405020304" pitchFamily="18" charset="0"/>
              </a:rPr>
              <a:t>A. Product Requirements</a:t>
            </a: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Define runtime behavior and system attributes:</a:t>
            </a:r>
          </a:p>
          <a:p>
            <a:pPr lvl="1">
              <a:lnSpc>
                <a:spcPct val="100000"/>
              </a:lnSpc>
            </a:pPr>
            <a:r>
              <a:rPr lang="en-US" sz="2400" b="1" dirty="0">
                <a:latin typeface="Times New Roman" panose="02020603050405020304" pitchFamily="18" charset="0"/>
                <a:cs typeface="Times New Roman" panose="02020603050405020304" pitchFamily="18" charset="0"/>
              </a:rPr>
              <a:t>Performance</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"Downtime shall not exceed 5 seconds during working hours."</a:t>
            </a:r>
            <a:endParaRPr lang="en-US" sz="2400" dirty="0">
              <a:latin typeface="Times New Roman" panose="02020603050405020304" pitchFamily="18" charset="0"/>
              <a:cs typeface="Times New Roman" panose="02020603050405020304" pitchFamily="18" charset="0"/>
            </a:endParaRPr>
          </a:p>
          <a:p>
            <a:pPr lvl="1">
              <a:lnSpc>
                <a:spcPct val="100000"/>
              </a:lnSpc>
            </a:pPr>
            <a:r>
              <a:rPr lang="en-US" sz="2400" b="1" dirty="0">
                <a:latin typeface="Times New Roman" panose="02020603050405020304" pitchFamily="18" charset="0"/>
                <a:cs typeface="Times New Roman" panose="02020603050405020304" pitchFamily="18" charset="0"/>
              </a:rPr>
              <a:t>Reliability</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"System availability must be 99.9%."</a:t>
            </a:r>
            <a:endParaRPr lang="en-US" sz="2400" dirty="0">
              <a:latin typeface="Times New Roman" panose="02020603050405020304" pitchFamily="18" charset="0"/>
              <a:cs typeface="Times New Roman" panose="02020603050405020304" pitchFamily="18" charset="0"/>
            </a:endParaRPr>
          </a:p>
          <a:p>
            <a:pPr lvl="1">
              <a:lnSpc>
                <a:spcPct val="100000"/>
              </a:lnSpc>
            </a:pPr>
            <a:r>
              <a:rPr lang="en-US" sz="2400" b="1" dirty="0">
                <a:latin typeface="Times New Roman" panose="02020603050405020304" pitchFamily="18" charset="0"/>
                <a:cs typeface="Times New Roman" panose="02020603050405020304" pitchFamily="18" charset="0"/>
              </a:rPr>
              <a:t>Usability</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"Medical staff shall master all functions within 2 hours of training."</a:t>
            </a:r>
            <a:endParaRPr lang="en-US" sz="2400" dirty="0">
              <a:latin typeface="Times New Roman" panose="02020603050405020304" pitchFamily="18" charset="0"/>
              <a:cs typeface="Times New Roman" panose="02020603050405020304" pitchFamily="18" charset="0"/>
            </a:endParaRPr>
          </a:p>
          <a:p>
            <a:pPr marL="0" indent="0">
              <a:lnSpc>
                <a:spcPct val="100000"/>
              </a:lnSpc>
              <a:buNone/>
            </a:pPr>
            <a:r>
              <a:rPr lang="en-US" sz="2400" b="1" dirty="0">
                <a:latin typeface="Times New Roman" panose="02020603050405020304" pitchFamily="18" charset="0"/>
                <a:cs typeface="Times New Roman" panose="02020603050405020304" pitchFamily="18" charset="0"/>
              </a:rPr>
              <a:t>B. Organizational Requirements</a:t>
            </a:r>
            <a:endParaRPr lang="en-US" sz="2400"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Derived from company policies or processes:</a:t>
            </a:r>
          </a:p>
          <a:p>
            <a:pPr lvl="1">
              <a:lnSpc>
                <a:spcPct val="100000"/>
              </a:lnSpc>
            </a:pPr>
            <a:r>
              <a:rPr lang="en-US" sz="2400" b="1" dirty="0">
                <a:latin typeface="Times New Roman" panose="02020603050405020304" pitchFamily="18" charset="0"/>
                <a:cs typeface="Times New Roman" panose="02020603050405020304" pitchFamily="18" charset="0"/>
              </a:rPr>
              <a:t>Compliance</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"Users must authenticate via health authority ID cards."</a:t>
            </a:r>
            <a:endParaRPr lang="en-US" sz="2400" dirty="0">
              <a:latin typeface="Times New Roman" panose="02020603050405020304" pitchFamily="18" charset="0"/>
              <a:cs typeface="Times New Roman" panose="02020603050405020304" pitchFamily="18" charset="0"/>
            </a:endParaRPr>
          </a:p>
          <a:p>
            <a:pPr lvl="1">
              <a:lnSpc>
                <a:spcPct val="100000"/>
              </a:lnSpc>
            </a:pPr>
            <a:r>
              <a:rPr lang="en-US" sz="2400" b="1" dirty="0">
                <a:latin typeface="Times New Roman" panose="02020603050405020304" pitchFamily="18" charset="0"/>
                <a:cs typeface="Times New Roman" panose="02020603050405020304" pitchFamily="18" charset="0"/>
              </a:rPr>
              <a:t>Development Standards</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"Use Python 3.10 for backend services."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7123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410A9-6AEA-9D83-E33C-CAEFDB88EC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58E08-A85F-C2F7-3DA3-25E8C8D219A1}"/>
              </a:ext>
            </a:extLst>
          </p:cNvPr>
          <p:cNvSpPr>
            <a:spLocks noGrp="1"/>
          </p:cNvSpPr>
          <p:nvPr>
            <p:ph type="title"/>
          </p:nvPr>
        </p:nvSpPr>
        <p:spPr>
          <a:xfrm>
            <a:off x="621793" y="266264"/>
            <a:ext cx="11173968" cy="874559"/>
          </a:xfrm>
        </p:spPr>
        <p:txBody>
          <a:bodyPr>
            <a:noAutofit/>
          </a:bodyPr>
          <a:lstStyle/>
          <a:p>
            <a:r>
              <a:rPr lang="en-US" sz="3200" b="1" dirty="0">
                <a:latin typeface="Times New Roman" panose="02020603050405020304" pitchFamily="18" charset="0"/>
                <a:cs typeface="Times New Roman" panose="02020603050405020304" pitchFamily="18" charset="0"/>
              </a:rPr>
              <a:t>Non-functional Requirements</a:t>
            </a:r>
            <a:endParaRPr lang="en-US" sz="1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1DB0F0E-C9BE-3C97-1325-17EB7FFBCC7B}"/>
              </a:ext>
            </a:extLst>
          </p:cNvPr>
          <p:cNvSpPr>
            <a:spLocks noGrp="1"/>
          </p:cNvSpPr>
          <p:nvPr>
            <p:ph idx="1"/>
          </p:nvPr>
        </p:nvSpPr>
        <p:spPr>
          <a:xfrm>
            <a:off x="748937" y="1140823"/>
            <a:ext cx="10470751" cy="5186825"/>
          </a:xfrm>
        </p:spPr>
        <p:txBody>
          <a:bodyPr>
            <a:normAutofit fontScale="92500" lnSpcReduction="10000"/>
          </a:bodyPr>
          <a:lstStyle/>
          <a:p>
            <a:pPr marL="0" indent="0">
              <a:lnSpc>
                <a:spcPct val="110000"/>
              </a:lnSpc>
              <a:buNone/>
            </a:pPr>
            <a:r>
              <a:rPr lang="en-US" sz="2400" b="1" dirty="0">
                <a:latin typeface="Times New Roman" panose="02020603050405020304" pitchFamily="18" charset="0"/>
                <a:cs typeface="Times New Roman" panose="02020603050405020304" pitchFamily="18" charset="0"/>
              </a:rPr>
              <a:t>C. External Requirements</a:t>
            </a:r>
            <a:endParaRPr lang="en-US" sz="2400" dirty="0">
              <a:latin typeface="Times New Roman" panose="02020603050405020304" pitchFamily="18" charset="0"/>
              <a:cs typeface="Times New Roman" panose="02020603050405020304" pitchFamily="18" charset="0"/>
            </a:endParaRPr>
          </a:p>
          <a:p>
            <a:pPr>
              <a:lnSpc>
                <a:spcPct val="110000"/>
              </a:lnSpc>
            </a:pPr>
            <a:r>
              <a:rPr lang="en-US" sz="2400" dirty="0">
                <a:latin typeface="Times New Roman" panose="02020603050405020304" pitchFamily="18" charset="0"/>
                <a:cs typeface="Times New Roman" panose="02020603050405020304" pitchFamily="18" charset="0"/>
              </a:rPr>
              <a:t>Imposed by laws, regulations, or ethics:</a:t>
            </a:r>
          </a:p>
          <a:p>
            <a:pPr lvl="0">
              <a:lnSpc>
                <a:spcPct val="110000"/>
              </a:lnSpc>
            </a:pPr>
            <a:r>
              <a:rPr lang="en-US" sz="2400" b="1" dirty="0">
                <a:latin typeface="Times New Roman" panose="02020603050405020304" pitchFamily="18" charset="0"/>
                <a:cs typeface="Times New Roman" panose="02020603050405020304" pitchFamily="18" charset="0"/>
              </a:rPr>
              <a:t>Privacy</a:t>
            </a:r>
            <a:r>
              <a:rPr lang="en-US" sz="2400" dirty="0">
                <a:latin typeface="Times New Roman" panose="02020603050405020304" pitchFamily="18" charset="0"/>
                <a:cs typeface="Times New Roman" panose="02020603050405020304" pitchFamily="18" charset="0"/>
              </a:rPr>
              <a:t>: "Conform to HStan-03-2006-priv for patient data."</a:t>
            </a:r>
          </a:p>
          <a:p>
            <a:pPr lvl="0">
              <a:lnSpc>
                <a:spcPct val="110000"/>
              </a:lnSpc>
            </a:pPr>
            <a:r>
              <a:rPr lang="en-US" sz="2400" b="1" dirty="0">
                <a:latin typeface="Times New Roman" panose="02020603050405020304" pitchFamily="18" charset="0"/>
                <a:cs typeface="Times New Roman" panose="02020603050405020304" pitchFamily="18" charset="0"/>
              </a:rPr>
              <a:t>Safety</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"Comply with FDA regulations for medical devices."</a:t>
            </a:r>
            <a:endParaRPr lang="en-US" sz="2400" dirty="0">
              <a:latin typeface="Times New Roman" panose="02020603050405020304" pitchFamily="18" charset="0"/>
              <a:cs typeface="Times New Roman" panose="02020603050405020304" pitchFamily="18" charset="0"/>
            </a:endParaRPr>
          </a:p>
          <a:p>
            <a:pPr>
              <a:lnSpc>
                <a:spcPct val="110000"/>
              </a:lnSpc>
            </a:pPr>
            <a:r>
              <a:rPr lang="en-US" sz="2400" b="1" dirty="0">
                <a:latin typeface="Times New Roman" panose="02020603050405020304" pitchFamily="18" charset="0"/>
                <a:cs typeface="Times New Roman" panose="02020603050405020304" pitchFamily="18" charset="0"/>
              </a:rPr>
              <a:t>Importance of NFRs</a:t>
            </a:r>
            <a:endParaRPr lang="en-US" sz="2400" dirty="0">
              <a:latin typeface="Times New Roman" panose="02020603050405020304" pitchFamily="18" charset="0"/>
              <a:cs typeface="Times New Roman" panose="02020603050405020304" pitchFamily="18" charset="0"/>
            </a:endParaRPr>
          </a:p>
          <a:p>
            <a:pPr lvl="0">
              <a:lnSpc>
                <a:spcPct val="110000"/>
              </a:lnSpc>
            </a:pPr>
            <a:r>
              <a:rPr lang="en-US" sz="2400" b="1" dirty="0">
                <a:latin typeface="Times New Roman" panose="02020603050405020304" pitchFamily="18" charset="0"/>
                <a:cs typeface="Times New Roman" panose="02020603050405020304" pitchFamily="18" charset="0"/>
              </a:rPr>
              <a:t>Critical for System Success</a:t>
            </a:r>
            <a:r>
              <a:rPr lang="en-US" sz="2400" dirty="0">
                <a:latin typeface="Times New Roman" panose="02020603050405020304" pitchFamily="18" charset="0"/>
                <a:cs typeface="Times New Roman" panose="02020603050405020304" pitchFamily="18" charset="0"/>
              </a:rPr>
              <a:t>:</a:t>
            </a:r>
          </a:p>
          <a:p>
            <a:pPr lvl="1">
              <a:lnSpc>
                <a:spcPct val="110000"/>
              </a:lnSpc>
            </a:pPr>
            <a:r>
              <a:rPr lang="en-US" sz="2400" dirty="0">
                <a:latin typeface="Times New Roman" panose="02020603050405020304" pitchFamily="18" charset="0"/>
                <a:cs typeface="Times New Roman" panose="02020603050405020304" pitchFamily="18" charset="0"/>
              </a:rPr>
              <a:t>A slow but functional system frustrates users.</a:t>
            </a:r>
          </a:p>
          <a:p>
            <a:pPr lvl="1">
              <a:lnSpc>
                <a:spcPct val="110000"/>
              </a:lnSpc>
            </a:pPr>
            <a:r>
              <a:rPr lang="en-US" sz="2400" dirty="0">
                <a:latin typeface="Times New Roman" panose="02020603050405020304" pitchFamily="18" charset="0"/>
                <a:cs typeface="Times New Roman" panose="02020603050405020304" pitchFamily="18" charset="0"/>
              </a:rPr>
              <a:t>A fast but insecure system risks data breaches.</a:t>
            </a:r>
          </a:p>
          <a:p>
            <a:pPr lvl="0">
              <a:lnSpc>
                <a:spcPct val="110000"/>
              </a:lnSpc>
            </a:pPr>
            <a:r>
              <a:rPr lang="en-US" sz="2400" b="1" dirty="0">
                <a:latin typeface="Times New Roman" panose="02020603050405020304" pitchFamily="18" charset="0"/>
                <a:cs typeface="Times New Roman" panose="02020603050405020304" pitchFamily="18" charset="0"/>
              </a:rPr>
              <a:t>Influence Architecture</a:t>
            </a:r>
            <a:r>
              <a:rPr lang="en-US" sz="2400" dirty="0">
                <a:latin typeface="Times New Roman" panose="02020603050405020304" pitchFamily="18" charset="0"/>
                <a:cs typeface="Times New Roman" panose="02020603050405020304" pitchFamily="18" charset="0"/>
              </a:rPr>
              <a:t>:</a:t>
            </a:r>
          </a:p>
          <a:p>
            <a:pPr lvl="1">
              <a:lnSpc>
                <a:spcPct val="110000"/>
              </a:lnSpc>
            </a:pPr>
            <a:r>
              <a:rPr lang="en-US" sz="2400" dirty="0">
                <a:latin typeface="Times New Roman" panose="02020603050405020304" pitchFamily="18" charset="0"/>
                <a:cs typeface="Times New Roman" panose="02020603050405020304" pitchFamily="18" charset="0"/>
              </a:rPr>
              <a:t>High-performance needs may require distributed systems.</a:t>
            </a:r>
          </a:p>
          <a:p>
            <a:pPr lvl="1">
              <a:lnSpc>
                <a:spcPct val="110000"/>
              </a:lnSpc>
            </a:pPr>
            <a:r>
              <a:rPr lang="en-US" sz="2400" dirty="0">
                <a:latin typeface="Times New Roman" panose="02020603050405020304" pitchFamily="18" charset="0"/>
                <a:cs typeface="Times New Roman" panose="02020603050405020304" pitchFamily="18" charset="0"/>
              </a:rPr>
              <a:t>Strict security needs may mandate encryption protocols.</a:t>
            </a:r>
          </a:p>
        </p:txBody>
      </p:sp>
    </p:spTree>
    <p:extLst>
      <p:ext uri="{BB962C8B-B14F-4D97-AF65-F5344CB8AC3E}">
        <p14:creationId xmlns:p14="http://schemas.microsoft.com/office/powerpoint/2010/main" val="3349301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50BD6-E82D-7BB1-40F4-C679CB4EC1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FA8F2-4A2E-0B73-1F7D-BE2EDF498615}"/>
              </a:ext>
            </a:extLst>
          </p:cNvPr>
          <p:cNvSpPr>
            <a:spLocks noGrp="1"/>
          </p:cNvSpPr>
          <p:nvPr>
            <p:ph type="title"/>
          </p:nvPr>
        </p:nvSpPr>
        <p:spPr>
          <a:xfrm>
            <a:off x="621793" y="266264"/>
            <a:ext cx="11173968" cy="874559"/>
          </a:xfrm>
        </p:spPr>
        <p:txBody>
          <a:bodyPr>
            <a:noAutofit/>
          </a:bodyPr>
          <a:lstStyle/>
          <a:p>
            <a:r>
              <a:rPr lang="en-US" sz="3200" b="1" dirty="0">
                <a:latin typeface="Times New Roman" panose="02020603050405020304" pitchFamily="18" charset="0"/>
                <a:cs typeface="Times New Roman" panose="02020603050405020304" pitchFamily="18" charset="0"/>
              </a:rPr>
              <a:t>Requirements Engineering Process</a:t>
            </a:r>
          </a:p>
        </p:txBody>
      </p:sp>
      <p:sp>
        <p:nvSpPr>
          <p:cNvPr id="5" name="Content Placeholder 4">
            <a:extLst>
              <a:ext uri="{FF2B5EF4-FFF2-40B4-BE49-F238E27FC236}">
                <a16:creationId xmlns:a16="http://schemas.microsoft.com/office/drawing/2014/main" id="{99B7AE85-2774-BD64-BEE2-B4635B6C5F75}"/>
              </a:ext>
            </a:extLst>
          </p:cNvPr>
          <p:cNvSpPr>
            <a:spLocks noGrp="1"/>
          </p:cNvSpPr>
          <p:nvPr>
            <p:ph idx="1"/>
          </p:nvPr>
        </p:nvSpPr>
        <p:spPr>
          <a:xfrm>
            <a:off x="748937" y="1140823"/>
            <a:ext cx="10470751" cy="5186825"/>
          </a:xfrm>
        </p:spPr>
        <p:txBody>
          <a:bodyPr>
            <a:noAutofit/>
          </a:bodyPr>
          <a:lstStyle/>
          <a:p>
            <a:r>
              <a:rPr lang="en-US" dirty="0">
                <a:latin typeface="Times New Roman" panose="02020603050405020304" pitchFamily="18" charset="0"/>
                <a:cs typeface="Times New Roman" panose="02020603050405020304" pitchFamily="18" charset="0"/>
              </a:rPr>
              <a:t>Requirements Engineering (RE) is a systematic process for discovering, documenting, and validating the needs and constraints for a software system.</a:t>
            </a:r>
          </a:p>
          <a:p>
            <a:r>
              <a:rPr lang="en-US" dirty="0">
                <a:latin typeface="Times New Roman" panose="02020603050405020304" pitchFamily="18" charset="0"/>
                <a:cs typeface="Times New Roman" panose="02020603050405020304" pitchFamily="18" charset="0"/>
              </a:rPr>
              <a:t>There are three main activities in the requirements engineering process:</a:t>
            </a:r>
          </a:p>
          <a:p>
            <a:pPr lvl="0"/>
            <a:r>
              <a:rPr lang="en-US" b="1" dirty="0">
                <a:latin typeface="Times New Roman" panose="02020603050405020304" pitchFamily="18" charset="0"/>
                <a:cs typeface="Times New Roman" panose="02020603050405020304" pitchFamily="18" charset="0"/>
              </a:rPr>
              <a:t>Requirements Elicitation</a:t>
            </a:r>
          </a:p>
          <a:p>
            <a:r>
              <a:rPr lang="en-US" dirty="0">
                <a:latin typeface="Times New Roman" panose="02020603050405020304" pitchFamily="18" charset="0"/>
                <a:cs typeface="Times New Roman" panose="02020603050405020304" pitchFamily="18" charset="0"/>
              </a:rPr>
              <a:t>Gathering and understanding stakeholder needs through collaboration using various techniques like interviews, surveys, observations and workshops.</a:t>
            </a:r>
          </a:p>
          <a:p>
            <a:r>
              <a:rPr lang="en-US" dirty="0">
                <a:latin typeface="Times New Roman" panose="02020603050405020304" pitchFamily="18" charset="0"/>
                <a:cs typeface="Times New Roman" panose="02020603050405020304" pitchFamily="18" charset="0"/>
              </a:rPr>
              <a:t>These help to understand the system to be specified.</a:t>
            </a:r>
          </a:p>
          <a:p>
            <a:pPr lvl="0"/>
            <a:r>
              <a:rPr lang="en-US" b="1" dirty="0">
                <a:latin typeface="Times New Roman" panose="02020603050405020304" pitchFamily="18" charset="0"/>
                <a:cs typeface="Times New Roman" panose="02020603050405020304" pitchFamily="18" charset="0"/>
              </a:rPr>
              <a:t>Requirements Analysis and Specification</a:t>
            </a:r>
          </a:p>
          <a:p>
            <a:r>
              <a:rPr lang="en-US" dirty="0">
                <a:latin typeface="Times New Roman" panose="02020603050405020304" pitchFamily="18" charset="0"/>
                <a:cs typeface="Times New Roman" panose="02020603050405020304" pitchFamily="18" charset="0"/>
              </a:rPr>
              <a:t>The elicited needs are converted into structured documentation. Two types of requirements may be included in this document. User requirements are abstract statements of the system requirements for the customer and end-user of the system; system requirements are a more detailed description of the functionality to be provided.</a:t>
            </a:r>
          </a:p>
          <a:p>
            <a:pPr lvl="0"/>
            <a:r>
              <a:rPr lang="en-US" b="1" dirty="0">
                <a:latin typeface="Times New Roman" panose="02020603050405020304" pitchFamily="18" charset="0"/>
                <a:cs typeface="Times New Roman" panose="02020603050405020304" pitchFamily="18" charset="0"/>
              </a:rPr>
              <a:t>Requirements Validation</a:t>
            </a:r>
          </a:p>
          <a:p>
            <a:r>
              <a:rPr lang="en-US" dirty="0">
                <a:latin typeface="Times New Roman" panose="02020603050405020304" pitchFamily="18" charset="0"/>
                <a:cs typeface="Times New Roman" panose="02020603050405020304" pitchFamily="18" charset="0"/>
              </a:rPr>
              <a:t>The main goal of requirements validation is to ensure requirements are correct, complete, and aligned with stakeholder needs. During this process, errors in the requirements document are inevitably discovered. It must then be modified to correct these problems.</a:t>
            </a:r>
          </a:p>
          <a:p>
            <a:pPr>
              <a:lnSpc>
                <a:spcPct val="11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354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F2DDF-756F-FD5B-9342-CECAFD7554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6988E0-CF59-8ABE-ED2B-5345D732219F}"/>
              </a:ext>
            </a:extLst>
          </p:cNvPr>
          <p:cNvSpPr>
            <a:spLocks noGrp="1"/>
          </p:cNvSpPr>
          <p:nvPr>
            <p:ph type="title"/>
          </p:nvPr>
        </p:nvSpPr>
        <p:spPr>
          <a:xfrm>
            <a:off x="621793" y="266264"/>
            <a:ext cx="11173968" cy="874559"/>
          </a:xfrm>
        </p:spPr>
        <p:txBody>
          <a:bodyPr>
            <a:noAutofit/>
          </a:bodyPr>
          <a:lstStyle/>
          <a:p>
            <a:r>
              <a:rPr lang="en-US" sz="3200" b="1" dirty="0">
                <a:latin typeface="Times New Roman" panose="02020603050405020304" pitchFamily="18" charset="0"/>
                <a:cs typeface="Times New Roman" panose="02020603050405020304" pitchFamily="18" charset="0"/>
              </a:rPr>
              <a:t>Requirements Engineering Process</a:t>
            </a:r>
          </a:p>
        </p:txBody>
      </p:sp>
      <p:sp>
        <p:nvSpPr>
          <p:cNvPr id="5" name="Content Placeholder 4">
            <a:extLst>
              <a:ext uri="{FF2B5EF4-FFF2-40B4-BE49-F238E27FC236}">
                <a16:creationId xmlns:a16="http://schemas.microsoft.com/office/drawing/2014/main" id="{D356F4B0-37DB-1EEA-104C-42652B3BAE47}"/>
              </a:ext>
            </a:extLst>
          </p:cNvPr>
          <p:cNvSpPr>
            <a:spLocks noGrp="1"/>
          </p:cNvSpPr>
          <p:nvPr>
            <p:ph idx="1"/>
          </p:nvPr>
        </p:nvSpPr>
        <p:spPr>
          <a:xfrm>
            <a:off x="748937" y="1140823"/>
            <a:ext cx="10470751" cy="5186825"/>
          </a:xfrm>
        </p:spPr>
        <p:txBody>
          <a:bodyPr>
            <a:noAutofit/>
          </a:bodyPr>
          <a:lstStyle/>
          <a:p>
            <a:pPr lvl="0"/>
            <a:r>
              <a:rPr lang="en-US" b="1" dirty="0">
                <a:latin typeface="Times New Roman" panose="02020603050405020304" pitchFamily="18" charset="0"/>
                <a:cs typeface="Times New Roman" panose="02020603050405020304" pitchFamily="18" charset="0"/>
              </a:rPr>
              <a:t>Requirements Analysis and Specification</a:t>
            </a:r>
          </a:p>
          <a:p>
            <a:r>
              <a:rPr lang="en-US" dirty="0">
                <a:latin typeface="Times New Roman" panose="02020603050405020304" pitchFamily="18" charset="0"/>
                <a:cs typeface="Times New Roman" panose="02020603050405020304" pitchFamily="18" charset="0"/>
              </a:rPr>
              <a:t>The elicited needs are converted into structured documentation.</a:t>
            </a:r>
          </a:p>
          <a:p>
            <a:r>
              <a:rPr lang="en-US" dirty="0">
                <a:latin typeface="Times New Roman" panose="02020603050405020304" pitchFamily="18" charset="0"/>
                <a:cs typeface="Times New Roman" panose="02020603050405020304" pitchFamily="18" charset="0"/>
              </a:rPr>
              <a:t>Two types of requirements may be included in this document.</a:t>
            </a:r>
          </a:p>
          <a:p>
            <a:r>
              <a:rPr lang="en-US" dirty="0">
                <a:latin typeface="Times New Roman" panose="02020603050405020304" pitchFamily="18" charset="0"/>
                <a:cs typeface="Times New Roman" panose="02020603050405020304" pitchFamily="18" charset="0"/>
              </a:rPr>
              <a:t>User requirements are abstract statements of the system requirements for the customer and end-user of the system</a:t>
            </a:r>
          </a:p>
          <a:p>
            <a:r>
              <a:rPr lang="en-US" dirty="0">
                <a:latin typeface="Times New Roman" panose="02020603050405020304" pitchFamily="18" charset="0"/>
                <a:cs typeface="Times New Roman" panose="02020603050405020304" pitchFamily="18" charset="0"/>
              </a:rPr>
              <a:t>system requirements are a more detailed description of the functionality to be provided.</a:t>
            </a:r>
          </a:p>
          <a:p>
            <a:pPr lvl="0"/>
            <a:r>
              <a:rPr lang="en-US" b="1" dirty="0">
                <a:latin typeface="Times New Roman" panose="02020603050405020304" pitchFamily="18" charset="0"/>
                <a:cs typeface="Times New Roman" panose="02020603050405020304" pitchFamily="18" charset="0"/>
              </a:rPr>
              <a:t>Requirements Validation</a:t>
            </a:r>
          </a:p>
          <a:p>
            <a:r>
              <a:rPr lang="en-US" dirty="0">
                <a:latin typeface="Times New Roman" panose="02020603050405020304" pitchFamily="18" charset="0"/>
                <a:cs typeface="Times New Roman" panose="02020603050405020304" pitchFamily="18" charset="0"/>
              </a:rPr>
              <a:t>The main goal of requirements validation is to ensure requirements are correct, complete, and aligned with stakeholder needs.</a:t>
            </a:r>
          </a:p>
          <a:p>
            <a:r>
              <a:rPr lang="en-US" dirty="0">
                <a:latin typeface="Times New Roman" panose="02020603050405020304" pitchFamily="18" charset="0"/>
                <a:cs typeface="Times New Roman" panose="02020603050405020304" pitchFamily="18" charset="0"/>
              </a:rPr>
              <a:t>During this process, errors in the requirements document are inevitably discovered.</a:t>
            </a:r>
          </a:p>
          <a:p>
            <a:r>
              <a:rPr lang="en-US" dirty="0">
                <a:latin typeface="Times New Roman" panose="02020603050405020304" pitchFamily="18" charset="0"/>
                <a:cs typeface="Times New Roman" panose="02020603050405020304" pitchFamily="18" charset="0"/>
              </a:rPr>
              <a:t>It must then be modified to correct these problems.</a:t>
            </a:r>
          </a:p>
          <a:p>
            <a:pPr>
              <a:lnSpc>
                <a:spcPct val="11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649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7543A-C20B-01B7-1DC9-DCA8B02F06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74653C-F954-6A65-3E16-9B6E04FF57F1}"/>
              </a:ext>
            </a:extLst>
          </p:cNvPr>
          <p:cNvSpPr>
            <a:spLocks noGrp="1"/>
          </p:cNvSpPr>
          <p:nvPr>
            <p:ph type="title"/>
          </p:nvPr>
        </p:nvSpPr>
        <p:spPr>
          <a:xfrm>
            <a:off x="748937" y="266264"/>
            <a:ext cx="10563497" cy="874559"/>
          </a:xfrm>
        </p:spPr>
        <p:txBody>
          <a:bodyPr>
            <a:noAutofit/>
          </a:bodyPr>
          <a:lstStyle/>
          <a:p>
            <a:r>
              <a:rPr lang="en-US" sz="3200" b="1" dirty="0">
                <a:latin typeface="Times New Roman" panose="02020603050405020304" pitchFamily="18" charset="0"/>
                <a:cs typeface="Times New Roman" panose="02020603050405020304" pitchFamily="18" charset="0"/>
              </a:rPr>
              <a:t>Concept of User and System Requirements</a:t>
            </a:r>
          </a:p>
        </p:txBody>
      </p:sp>
      <p:sp>
        <p:nvSpPr>
          <p:cNvPr id="5" name="Content Placeholder 4">
            <a:extLst>
              <a:ext uri="{FF2B5EF4-FFF2-40B4-BE49-F238E27FC236}">
                <a16:creationId xmlns:a16="http://schemas.microsoft.com/office/drawing/2014/main" id="{5B83D897-3458-E90F-6D5C-FF781F591245}"/>
              </a:ext>
            </a:extLst>
          </p:cNvPr>
          <p:cNvSpPr>
            <a:spLocks noGrp="1"/>
          </p:cNvSpPr>
          <p:nvPr>
            <p:ph idx="1"/>
          </p:nvPr>
        </p:nvSpPr>
        <p:spPr>
          <a:xfrm>
            <a:off x="748937" y="1240832"/>
            <a:ext cx="10379311" cy="5242264"/>
          </a:xfrm>
        </p:spPr>
        <p:txBody>
          <a:bodyPr>
            <a:normAutofit/>
          </a:bodyPr>
          <a:lstStyle/>
          <a:p>
            <a:pPr marL="228600" lvl="1" indent="-228600"/>
            <a:r>
              <a:rPr lang="en-US" sz="2000" dirty="0">
                <a:latin typeface="Times New Roman" panose="02020603050405020304" pitchFamily="18" charset="0"/>
                <a:cs typeface="Times New Roman" panose="02020603050405020304" pitchFamily="18" charset="0"/>
              </a:rPr>
              <a:t>Requirements form the foundation of any software system, defining what it should do and how it should behave.</a:t>
            </a:r>
          </a:p>
          <a:p>
            <a:pPr marL="228600" lvl="1" indent="-228600"/>
            <a:r>
              <a:rPr lang="en-US" sz="2000" dirty="0">
                <a:latin typeface="Times New Roman" panose="02020603050405020304" pitchFamily="18" charset="0"/>
                <a:cs typeface="Times New Roman" panose="02020603050405020304" pitchFamily="18" charset="0"/>
              </a:rPr>
              <a:t>They bridge the gap between stakeholder needs and technical implementation.</a:t>
            </a:r>
          </a:p>
          <a:p>
            <a:pPr marL="228600" lvl="1" indent="-228600"/>
            <a:r>
              <a:rPr lang="en-US" sz="2000" dirty="0">
                <a:latin typeface="Times New Roman" panose="02020603050405020304" pitchFamily="18" charset="0"/>
                <a:cs typeface="Times New Roman" panose="02020603050405020304" pitchFamily="18" charset="0"/>
              </a:rPr>
              <a:t>Requirements are typically categorized into two main types:</a:t>
            </a:r>
          </a:p>
          <a:p>
            <a:pPr lvl="1" indent="-284163">
              <a:buFont typeface="+mj-lt"/>
              <a:buAutoNum type="arabicPeriod"/>
            </a:pPr>
            <a:r>
              <a:rPr lang="en-US" sz="2000" b="1" dirty="0">
                <a:latin typeface="Times New Roman" panose="02020603050405020304" pitchFamily="18" charset="0"/>
                <a:cs typeface="Times New Roman" panose="02020603050405020304" pitchFamily="18" charset="0"/>
              </a:rPr>
              <a:t>User requirements</a:t>
            </a:r>
          </a:p>
          <a:p>
            <a:pPr lvl="1" indent="-284163">
              <a:buFont typeface="+mj-lt"/>
              <a:buAutoNum type="arabicPeriod"/>
            </a:pPr>
            <a:r>
              <a:rPr lang="en-US" sz="2000" b="1" dirty="0">
                <a:latin typeface="Times New Roman" panose="02020603050405020304" pitchFamily="18" charset="0"/>
                <a:cs typeface="Times New Roman" panose="02020603050405020304" pitchFamily="18" charset="0"/>
              </a:rPr>
              <a:t>System requirements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18423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0C69A-E3AD-E962-276B-68B3F190AE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965FC9-D412-4664-62B1-871811B44108}"/>
              </a:ext>
            </a:extLst>
          </p:cNvPr>
          <p:cNvSpPr>
            <a:spLocks noGrp="1"/>
          </p:cNvSpPr>
          <p:nvPr>
            <p:ph type="title"/>
          </p:nvPr>
        </p:nvSpPr>
        <p:spPr>
          <a:xfrm>
            <a:off x="748937" y="266264"/>
            <a:ext cx="10563497" cy="874559"/>
          </a:xfrm>
        </p:spPr>
        <p:txBody>
          <a:bodyPr>
            <a:noAutofit/>
          </a:bodyPr>
          <a:lstStyle/>
          <a:p>
            <a:r>
              <a:rPr lang="en-US" sz="3200" b="1" dirty="0">
                <a:latin typeface="Times New Roman" panose="02020603050405020304" pitchFamily="18" charset="0"/>
                <a:cs typeface="Times New Roman" panose="02020603050405020304" pitchFamily="18" charset="0"/>
              </a:rPr>
              <a:t>User Requirements</a:t>
            </a:r>
          </a:p>
        </p:txBody>
      </p:sp>
      <p:sp>
        <p:nvSpPr>
          <p:cNvPr id="5" name="Content Placeholder 4">
            <a:extLst>
              <a:ext uri="{FF2B5EF4-FFF2-40B4-BE49-F238E27FC236}">
                <a16:creationId xmlns:a16="http://schemas.microsoft.com/office/drawing/2014/main" id="{84430478-FC79-C7BA-03C2-153FCA9328BD}"/>
              </a:ext>
            </a:extLst>
          </p:cNvPr>
          <p:cNvSpPr>
            <a:spLocks noGrp="1"/>
          </p:cNvSpPr>
          <p:nvPr>
            <p:ph idx="1"/>
          </p:nvPr>
        </p:nvSpPr>
        <p:spPr>
          <a:xfrm>
            <a:off x="748937" y="1240832"/>
            <a:ext cx="10379311" cy="5242264"/>
          </a:xfrm>
        </p:spPr>
        <p:txBody>
          <a:bodyPr>
            <a:noAutofit/>
          </a:bodyPr>
          <a:lstStyle/>
          <a:p>
            <a:pPr>
              <a:lnSpc>
                <a:spcPct val="100000"/>
              </a:lnSpc>
              <a:spcBef>
                <a:spcPts val="600"/>
              </a:spcBef>
            </a:pPr>
            <a:r>
              <a:rPr lang="en-US" sz="2400" dirty="0">
                <a:latin typeface="Times New Roman" panose="02020603050405020304" pitchFamily="18" charset="0"/>
                <a:cs typeface="Times New Roman" panose="02020603050405020304" pitchFamily="18" charset="0"/>
              </a:rPr>
              <a:t>User requirements describe </a:t>
            </a:r>
            <a:r>
              <a:rPr lang="en-US" sz="2400" b="1" dirty="0">
                <a:latin typeface="Times New Roman" panose="02020603050405020304" pitchFamily="18" charset="0"/>
                <a:cs typeface="Times New Roman" panose="02020603050405020304" pitchFamily="18" charset="0"/>
              </a:rPr>
              <a:t>what</a:t>
            </a:r>
            <a:r>
              <a:rPr lang="en-US" sz="2400" dirty="0">
                <a:latin typeface="Times New Roman" panose="02020603050405020304" pitchFamily="18" charset="0"/>
                <a:cs typeface="Times New Roman" panose="02020603050405020304" pitchFamily="18" charset="0"/>
              </a:rPr>
              <a:t> the system should do from the perspective of end-users and stakeholders.</a:t>
            </a:r>
          </a:p>
          <a:p>
            <a:pPr>
              <a:lnSpc>
                <a:spcPct val="100000"/>
              </a:lnSpc>
              <a:spcBef>
                <a:spcPts val="600"/>
              </a:spcBef>
            </a:pPr>
            <a:r>
              <a:rPr lang="en-US" sz="2400" dirty="0">
                <a:latin typeface="Times New Roman" panose="02020603050405020304" pitchFamily="18" charset="0"/>
                <a:cs typeface="Times New Roman" panose="02020603050405020304" pitchFamily="18" charset="0"/>
              </a:rPr>
              <a:t>They are high-level, often written in natural language (with supporting diagrams), and focus on business needs rather than technical details.</a:t>
            </a:r>
          </a:p>
          <a:p>
            <a:pPr>
              <a:lnSpc>
                <a:spcPct val="100000"/>
              </a:lnSpc>
              <a:spcBef>
                <a:spcPts val="600"/>
              </a:spcBef>
            </a:pPr>
            <a:r>
              <a:rPr lang="en-US" sz="2400" b="1" dirty="0">
                <a:latin typeface="Times New Roman" panose="02020603050405020304" pitchFamily="18" charset="0"/>
                <a:cs typeface="Times New Roman" panose="02020603050405020304" pitchFamily="18" charset="0"/>
              </a:rPr>
              <a:t>Characteristics</a:t>
            </a:r>
            <a:endParaRPr lang="en-US" sz="2400" dirty="0">
              <a:latin typeface="Times New Roman" panose="02020603050405020304" pitchFamily="18" charset="0"/>
              <a:cs typeface="Times New Roman" panose="02020603050405020304" pitchFamily="18" charset="0"/>
            </a:endParaRPr>
          </a:p>
          <a:p>
            <a:pPr lvl="1">
              <a:lnSpc>
                <a:spcPct val="100000"/>
              </a:lnSpc>
              <a:spcBef>
                <a:spcPts val="600"/>
              </a:spcBef>
            </a:pPr>
            <a:r>
              <a:rPr lang="en-US" sz="2400" b="1" dirty="0">
                <a:latin typeface="Times New Roman" panose="02020603050405020304" pitchFamily="18" charset="0"/>
                <a:cs typeface="Times New Roman" panose="02020603050405020304" pitchFamily="18" charset="0"/>
              </a:rPr>
              <a:t>Abstract &amp; Goal-Oriented</a:t>
            </a:r>
            <a:r>
              <a:rPr lang="en-US" sz="2400" dirty="0">
                <a:latin typeface="Times New Roman" panose="02020603050405020304" pitchFamily="18" charset="0"/>
                <a:cs typeface="Times New Roman" panose="02020603050405020304" pitchFamily="18" charset="0"/>
              </a:rPr>
              <a:t>: Describe functionality in broad terms (e.g., "The system shall generate monthly drug cost reports").</a:t>
            </a:r>
          </a:p>
          <a:p>
            <a:pPr lvl="1">
              <a:lnSpc>
                <a:spcPct val="100000"/>
              </a:lnSpc>
              <a:spcBef>
                <a:spcPts val="600"/>
              </a:spcBef>
            </a:pPr>
            <a:r>
              <a:rPr lang="en-US" sz="2400" b="1" dirty="0">
                <a:latin typeface="Times New Roman" panose="02020603050405020304" pitchFamily="18" charset="0"/>
                <a:cs typeface="Times New Roman" panose="02020603050405020304" pitchFamily="18" charset="0"/>
              </a:rPr>
              <a:t>Audience</a:t>
            </a:r>
            <a:r>
              <a:rPr lang="en-US" sz="2400" dirty="0">
                <a:latin typeface="Times New Roman" panose="02020603050405020304" pitchFamily="18" charset="0"/>
                <a:cs typeface="Times New Roman" panose="02020603050405020304" pitchFamily="18" charset="0"/>
              </a:rPr>
              <a:t>: Business managers, end-users, and non-technical stakeholders.</a:t>
            </a:r>
          </a:p>
          <a:p>
            <a:pPr lvl="1">
              <a:lnSpc>
                <a:spcPct val="100000"/>
              </a:lnSpc>
              <a:spcBef>
                <a:spcPts val="600"/>
              </a:spcBef>
            </a:pPr>
            <a:r>
              <a:rPr lang="en-US" sz="2400" b="1" dirty="0">
                <a:latin typeface="Times New Roman" panose="02020603050405020304" pitchFamily="18" charset="0"/>
                <a:cs typeface="Times New Roman" panose="02020603050405020304" pitchFamily="18" charset="0"/>
              </a:rPr>
              <a:t>Flexible</a:t>
            </a:r>
            <a:r>
              <a:rPr lang="en-US" sz="2400" dirty="0">
                <a:latin typeface="Times New Roman" panose="02020603050405020304" pitchFamily="18" charset="0"/>
                <a:cs typeface="Times New Roman" panose="02020603050405020304" pitchFamily="18" charset="0"/>
              </a:rPr>
              <a:t>: May evolve during early discussions before being refined into system requirements.</a:t>
            </a:r>
          </a:p>
        </p:txBody>
      </p:sp>
    </p:spTree>
    <p:extLst>
      <p:ext uri="{BB962C8B-B14F-4D97-AF65-F5344CB8AC3E}">
        <p14:creationId xmlns:p14="http://schemas.microsoft.com/office/powerpoint/2010/main" val="3460427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E2718-11E3-D935-0BFE-9C9631F815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139352-99B2-9704-48E7-214C2A3DCA78}"/>
              </a:ext>
            </a:extLst>
          </p:cNvPr>
          <p:cNvSpPr>
            <a:spLocks noGrp="1"/>
          </p:cNvSpPr>
          <p:nvPr>
            <p:ph type="title"/>
          </p:nvPr>
        </p:nvSpPr>
        <p:spPr>
          <a:xfrm>
            <a:off x="748937" y="266264"/>
            <a:ext cx="10563497" cy="874559"/>
          </a:xfrm>
        </p:spPr>
        <p:txBody>
          <a:bodyPr>
            <a:noAutofit/>
          </a:bodyPr>
          <a:lstStyle/>
          <a:p>
            <a:r>
              <a:rPr lang="en-US" sz="3200" b="1" dirty="0">
                <a:latin typeface="Times New Roman" panose="02020603050405020304" pitchFamily="18" charset="0"/>
                <a:cs typeface="Times New Roman" panose="02020603050405020304" pitchFamily="18" charset="0"/>
              </a:rPr>
              <a:t>User Requirements</a:t>
            </a:r>
            <a:endParaRPr lang="en-US" sz="16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63176C2-6AFF-8B22-47B5-27BD59592DCB}"/>
              </a:ext>
            </a:extLst>
          </p:cNvPr>
          <p:cNvSpPr>
            <a:spLocks noGrp="1"/>
          </p:cNvSpPr>
          <p:nvPr>
            <p:ph idx="1"/>
          </p:nvPr>
        </p:nvSpPr>
        <p:spPr>
          <a:xfrm>
            <a:off x="748937" y="1240832"/>
            <a:ext cx="10379311" cy="5242264"/>
          </a:xfrm>
        </p:spPr>
        <p:txBody>
          <a:bodyPr>
            <a:noAutofit/>
          </a:bodyPr>
          <a:lstStyle/>
          <a:p>
            <a:r>
              <a:rPr lang="en-US" sz="2400" b="1" dirty="0">
                <a:latin typeface="Times New Roman" panose="02020603050405020304" pitchFamily="18" charset="0"/>
                <a:cs typeface="Times New Roman" panose="02020603050405020304" pitchFamily="18" charset="0"/>
              </a:rPr>
              <a:t>Example (</a:t>
            </a:r>
            <a:r>
              <a:rPr lang="en-US" sz="2400" b="1" dirty="0" err="1">
                <a:latin typeface="Times New Roman" panose="02020603050405020304" pitchFamily="18" charset="0"/>
                <a:cs typeface="Times New Roman" panose="02020603050405020304" pitchFamily="18" charset="0"/>
              </a:rPr>
              <a:t>Mentcare</a:t>
            </a:r>
            <a:r>
              <a:rPr lang="en-US" sz="2400" b="1" dirty="0">
                <a:latin typeface="Times New Roman" panose="02020603050405020304" pitchFamily="18" charset="0"/>
                <a:cs typeface="Times New Roman" panose="02020603050405020304" pitchFamily="18" charset="0"/>
              </a:rPr>
              <a:t> System)</a:t>
            </a:r>
            <a:endParaRPr lang="en-US" sz="2400" dirty="0">
              <a:latin typeface="Times New Roman" panose="02020603050405020304" pitchFamily="18" charset="0"/>
              <a:cs typeface="Times New Roman" panose="02020603050405020304" pitchFamily="18" charset="0"/>
            </a:endParaRPr>
          </a:p>
          <a:p>
            <a:pPr marL="274320" lvl="1" indent="0">
              <a:buNone/>
            </a:pPr>
            <a:r>
              <a:rPr lang="en-US" sz="2400" b="1" dirty="0">
                <a:latin typeface="Times New Roman" panose="02020603050405020304" pitchFamily="18" charset="0"/>
                <a:cs typeface="Times New Roman" panose="02020603050405020304" pitchFamily="18" charset="0"/>
              </a:rPr>
              <a:t>User Requirement:</a:t>
            </a:r>
          </a:p>
          <a:p>
            <a:pPr lvl="1"/>
            <a:r>
              <a:rPr lang="en-US" sz="2400" i="1" dirty="0">
                <a:latin typeface="Times New Roman" panose="02020603050405020304" pitchFamily="18" charset="0"/>
                <a:cs typeface="Times New Roman" panose="02020603050405020304" pitchFamily="18" charset="0"/>
              </a:rPr>
              <a:t>"The </a:t>
            </a:r>
            <a:r>
              <a:rPr lang="en-US" sz="2400" i="1" dirty="0" err="1">
                <a:latin typeface="Times New Roman" panose="02020603050405020304" pitchFamily="18" charset="0"/>
                <a:cs typeface="Times New Roman" panose="02020603050405020304" pitchFamily="18" charset="0"/>
              </a:rPr>
              <a:t>Mentcare</a:t>
            </a:r>
            <a:r>
              <a:rPr lang="en-US" sz="2400" i="1" dirty="0">
                <a:latin typeface="Times New Roman" panose="02020603050405020304" pitchFamily="18" charset="0"/>
                <a:cs typeface="Times New Roman" panose="02020603050405020304" pitchFamily="18" charset="0"/>
              </a:rPr>
              <a:t> system shall generate monthly management reports showing the cost of drugs prescribed by each clinic during that month.“</a:t>
            </a:r>
          </a:p>
          <a:p>
            <a:r>
              <a:rPr lang="en-US" sz="2600" b="1" dirty="0">
                <a:latin typeface="Times New Roman" panose="02020603050405020304" pitchFamily="18" charset="0"/>
                <a:cs typeface="Times New Roman" panose="02020603050405020304" pitchFamily="18" charset="0"/>
              </a:rPr>
              <a:t>Purpose</a:t>
            </a:r>
            <a:endParaRPr lang="en-US" sz="26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Helps stakeholders agree on system objectives.</a:t>
            </a:r>
          </a:p>
          <a:p>
            <a:pPr lvl="1"/>
            <a:r>
              <a:rPr lang="en-US" sz="2400" dirty="0">
                <a:latin typeface="Times New Roman" panose="02020603050405020304" pitchFamily="18" charset="0"/>
                <a:cs typeface="Times New Roman" panose="02020603050405020304" pitchFamily="18" charset="0"/>
              </a:rPr>
              <a:t>Guides developers in deriving detailed system requirements.</a:t>
            </a:r>
          </a:p>
        </p:txBody>
      </p:sp>
    </p:spTree>
    <p:extLst>
      <p:ext uri="{BB962C8B-B14F-4D97-AF65-F5344CB8AC3E}">
        <p14:creationId xmlns:p14="http://schemas.microsoft.com/office/powerpoint/2010/main" val="814434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9E0B1-DCB8-9B8A-1776-45B334749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B60164-31C2-2E1D-E843-92AF65F33121}"/>
              </a:ext>
            </a:extLst>
          </p:cNvPr>
          <p:cNvSpPr>
            <a:spLocks noGrp="1"/>
          </p:cNvSpPr>
          <p:nvPr>
            <p:ph type="title"/>
          </p:nvPr>
        </p:nvSpPr>
        <p:spPr>
          <a:xfrm>
            <a:off x="748937" y="266264"/>
            <a:ext cx="10563497" cy="874559"/>
          </a:xfrm>
        </p:spPr>
        <p:txBody>
          <a:bodyPr>
            <a:noAutofit/>
          </a:bodyPr>
          <a:lstStyle/>
          <a:p>
            <a:r>
              <a:rPr lang="en-US" sz="3200" b="1" dirty="0">
                <a:latin typeface="Times New Roman" panose="02020603050405020304" pitchFamily="18" charset="0"/>
                <a:cs typeface="Times New Roman" panose="02020603050405020304" pitchFamily="18" charset="0"/>
              </a:rPr>
              <a:t>System Requirements</a:t>
            </a:r>
            <a:endParaRPr lang="en-US" sz="16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F0867BF-65E2-4A02-A9AE-2E0C274FCFD3}"/>
              </a:ext>
            </a:extLst>
          </p:cNvPr>
          <p:cNvSpPr>
            <a:spLocks noGrp="1"/>
          </p:cNvSpPr>
          <p:nvPr>
            <p:ph idx="1"/>
          </p:nvPr>
        </p:nvSpPr>
        <p:spPr>
          <a:xfrm>
            <a:off x="748937" y="1240832"/>
            <a:ext cx="10379311" cy="5242264"/>
          </a:xfrm>
        </p:spPr>
        <p:txBody>
          <a:bodyPr>
            <a:noAutofit/>
          </a:bodyPr>
          <a:lstStyle/>
          <a:p>
            <a:r>
              <a:rPr lang="en-US" sz="2400" dirty="0">
                <a:latin typeface="Times New Roman" panose="02020603050405020304" pitchFamily="18" charset="0"/>
                <a:cs typeface="Times New Roman" panose="02020603050405020304" pitchFamily="18" charset="0"/>
              </a:rPr>
              <a:t>System requirements specify </a:t>
            </a:r>
            <a:r>
              <a:rPr lang="en-US" sz="2400" b="1" dirty="0">
                <a:latin typeface="Times New Roman" panose="02020603050405020304" pitchFamily="18" charset="0"/>
                <a:cs typeface="Times New Roman" panose="02020603050405020304" pitchFamily="18" charset="0"/>
              </a:rPr>
              <a:t>how</a:t>
            </a:r>
            <a:r>
              <a:rPr lang="en-US" sz="2400" dirty="0">
                <a:latin typeface="Times New Roman" panose="02020603050405020304" pitchFamily="18" charset="0"/>
                <a:cs typeface="Times New Roman" panose="02020603050405020304" pitchFamily="18" charset="0"/>
              </a:rPr>
              <a:t> the system will fulfill user requirements. They are detailed, precise, and often structured for developers, testers, and architects.</a:t>
            </a:r>
          </a:p>
          <a:p>
            <a:r>
              <a:rPr lang="en-US" sz="2400" b="1" dirty="0">
                <a:latin typeface="Times New Roman" panose="02020603050405020304" pitchFamily="18" charset="0"/>
                <a:cs typeface="Times New Roman" panose="02020603050405020304" pitchFamily="18" charset="0"/>
              </a:rPr>
              <a:t>Characteristics</a:t>
            </a:r>
            <a:endParaRPr lang="en-US" sz="2400"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Technical &amp; Specific</a:t>
            </a:r>
            <a:r>
              <a:rPr lang="en-US" sz="2400" dirty="0">
                <a:latin typeface="Times New Roman" panose="02020603050405020304" pitchFamily="18" charset="0"/>
                <a:cs typeface="Times New Roman" panose="02020603050405020304" pitchFamily="18" charset="0"/>
              </a:rPr>
              <a:t>: Define exact behavior, constraints, and interfaces.</a:t>
            </a:r>
          </a:p>
          <a:p>
            <a:pPr lvl="0"/>
            <a:r>
              <a:rPr lang="en-US" sz="2400" b="1" dirty="0">
                <a:latin typeface="Times New Roman" panose="02020603050405020304" pitchFamily="18" charset="0"/>
                <a:cs typeface="Times New Roman" panose="02020603050405020304" pitchFamily="18" charset="0"/>
              </a:rPr>
              <a:t>Audience</a:t>
            </a:r>
            <a:r>
              <a:rPr lang="en-US" sz="2400" dirty="0">
                <a:latin typeface="Times New Roman" panose="02020603050405020304" pitchFamily="18" charset="0"/>
                <a:cs typeface="Times New Roman" panose="02020603050405020304" pitchFamily="18" charset="0"/>
              </a:rPr>
              <a:t>: Developers, system architects, and QA teams.</a:t>
            </a:r>
          </a:p>
          <a:p>
            <a:pPr lvl="0"/>
            <a:r>
              <a:rPr lang="en-US" sz="2400" b="1" dirty="0">
                <a:latin typeface="Times New Roman" panose="02020603050405020304" pitchFamily="18" charset="0"/>
                <a:cs typeface="Times New Roman" panose="02020603050405020304" pitchFamily="18" charset="0"/>
              </a:rPr>
              <a:t>Formal</a:t>
            </a:r>
            <a:r>
              <a:rPr lang="en-US" sz="2400" dirty="0">
                <a:latin typeface="Times New Roman" panose="02020603050405020304" pitchFamily="18" charset="0"/>
                <a:cs typeface="Times New Roman" panose="02020603050405020304" pitchFamily="18" charset="0"/>
              </a:rPr>
              <a:t>: May include data formats, algorithms, and performance criteria.</a:t>
            </a:r>
          </a:p>
        </p:txBody>
      </p:sp>
    </p:spTree>
    <p:extLst>
      <p:ext uri="{BB962C8B-B14F-4D97-AF65-F5344CB8AC3E}">
        <p14:creationId xmlns:p14="http://schemas.microsoft.com/office/powerpoint/2010/main" val="2721032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0A518-D21C-1737-6879-0B9ABE48ED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937360-9EE1-BDD8-AF39-E62634892AA7}"/>
              </a:ext>
            </a:extLst>
          </p:cNvPr>
          <p:cNvSpPr>
            <a:spLocks noGrp="1"/>
          </p:cNvSpPr>
          <p:nvPr>
            <p:ph type="title"/>
          </p:nvPr>
        </p:nvSpPr>
        <p:spPr>
          <a:xfrm>
            <a:off x="748937" y="266264"/>
            <a:ext cx="10563497" cy="874559"/>
          </a:xfrm>
        </p:spPr>
        <p:txBody>
          <a:bodyPr>
            <a:noAutofit/>
          </a:bodyPr>
          <a:lstStyle/>
          <a:p>
            <a:r>
              <a:rPr lang="en-US" sz="3200" b="1" dirty="0">
                <a:latin typeface="Times New Roman" panose="02020603050405020304" pitchFamily="18" charset="0"/>
                <a:cs typeface="Times New Roman" panose="02020603050405020304" pitchFamily="18" charset="0"/>
              </a:rPr>
              <a:t>System Requirements</a:t>
            </a:r>
            <a:endParaRPr lang="en-US" sz="16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A653B59-9FD1-2763-85AE-101CBD9D2C6F}"/>
              </a:ext>
            </a:extLst>
          </p:cNvPr>
          <p:cNvSpPr>
            <a:spLocks noGrp="1"/>
          </p:cNvSpPr>
          <p:nvPr>
            <p:ph idx="1"/>
          </p:nvPr>
        </p:nvSpPr>
        <p:spPr>
          <a:xfrm>
            <a:off x="748937" y="1240832"/>
            <a:ext cx="10379311" cy="5242264"/>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Example (</a:t>
            </a:r>
            <a:r>
              <a:rPr lang="en-US" sz="2400" b="1" dirty="0" err="1">
                <a:latin typeface="Times New Roman" panose="02020603050405020304" pitchFamily="18" charset="0"/>
                <a:cs typeface="Times New Roman" panose="02020603050405020304" pitchFamily="18" charset="0"/>
              </a:rPr>
              <a:t>Mentcare</a:t>
            </a:r>
            <a:r>
              <a:rPr lang="en-US" sz="2400" b="1" dirty="0">
                <a:latin typeface="Times New Roman" panose="02020603050405020304" pitchFamily="18" charset="0"/>
                <a:cs typeface="Times New Roman" panose="02020603050405020304" pitchFamily="18" charset="0"/>
              </a:rPr>
              <a:t> System)</a:t>
            </a:r>
            <a:endParaRPr lang="en-US" sz="2400" dirty="0">
              <a:latin typeface="Times New Roman" panose="02020603050405020304" pitchFamily="18" charset="0"/>
              <a:cs typeface="Times New Roman" panose="02020603050405020304" pitchFamily="18" charset="0"/>
            </a:endParaRPr>
          </a:p>
          <a:p>
            <a:pPr marL="274320" lvl="1" indent="0">
              <a:buNone/>
            </a:pPr>
            <a:r>
              <a:rPr lang="en-US" sz="2400" b="1" dirty="0">
                <a:latin typeface="Times New Roman" panose="02020603050405020304" pitchFamily="18" charset="0"/>
                <a:cs typeface="Times New Roman" panose="02020603050405020304" pitchFamily="18" charset="0"/>
              </a:rPr>
              <a:t>System Requirements:</a:t>
            </a:r>
            <a:endParaRPr lang="en-US" sz="2400" dirty="0">
              <a:latin typeface="Times New Roman" panose="02020603050405020304" pitchFamily="18" charset="0"/>
              <a:cs typeface="Times New Roman" panose="02020603050405020304" pitchFamily="18" charset="0"/>
            </a:endParaRPr>
          </a:p>
          <a:p>
            <a:pPr lvl="1"/>
            <a:r>
              <a:rPr lang="en-US" sz="2400" i="1" dirty="0">
                <a:latin typeface="Times New Roman" panose="02020603050405020304" pitchFamily="18" charset="0"/>
                <a:cs typeface="Times New Roman" panose="02020603050405020304" pitchFamily="18" charset="0"/>
              </a:rPr>
              <a:t>"On the last working day of each month, generate a drug summary report by clinic."</a:t>
            </a:r>
            <a:endParaRPr lang="en-US" sz="2400" dirty="0">
              <a:latin typeface="Times New Roman" panose="02020603050405020304" pitchFamily="18" charset="0"/>
              <a:cs typeface="Times New Roman" panose="02020603050405020304" pitchFamily="18" charset="0"/>
            </a:endParaRPr>
          </a:p>
          <a:p>
            <a:pPr lvl="1"/>
            <a:r>
              <a:rPr lang="en-US" sz="2400" i="1" dirty="0">
                <a:latin typeface="Times New Roman" panose="02020603050405020304" pitchFamily="18" charset="0"/>
                <a:cs typeface="Times New Roman" panose="02020603050405020304" pitchFamily="18" charset="0"/>
              </a:rPr>
              <a:t>"Restrict report access to users on the management ACL."</a:t>
            </a:r>
            <a:endParaRPr lang="en-US" sz="2400" dirty="0">
              <a:latin typeface="Times New Roman" panose="02020603050405020304" pitchFamily="18" charset="0"/>
              <a:cs typeface="Times New Roman" panose="02020603050405020304" pitchFamily="18" charset="0"/>
            </a:endParaRPr>
          </a:p>
          <a:p>
            <a:pPr lvl="1"/>
            <a:r>
              <a:rPr lang="en-US" sz="2400" i="1" dirty="0">
                <a:latin typeface="Times New Roman" panose="02020603050405020304" pitchFamily="18" charset="0"/>
                <a:cs typeface="Times New Roman" panose="02020603050405020304" pitchFamily="18" charset="0"/>
              </a:rPr>
              <a:t>"Separate reports by drug dose units (e.g., 10mg vs. 20mg)."</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Purpose</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Serves as a </a:t>
            </a:r>
            <a:r>
              <a:rPr lang="en-US" sz="2400" b="1" dirty="0">
                <a:latin typeface="Times New Roman" panose="02020603050405020304" pitchFamily="18" charset="0"/>
                <a:cs typeface="Times New Roman" panose="02020603050405020304" pitchFamily="18" charset="0"/>
              </a:rPr>
              <a:t>contract</a:t>
            </a:r>
            <a:r>
              <a:rPr lang="en-US" sz="2400" dirty="0">
                <a:latin typeface="Times New Roman" panose="02020603050405020304" pitchFamily="18" charset="0"/>
                <a:cs typeface="Times New Roman" panose="02020603050405020304" pitchFamily="18" charset="0"/>
              </a:rPr>
              <a:t> between clients and developers.</a:t>
            </a:r>
          </a:p>
          <a:p>
            <a:pPr lvl="1"/>
            <a:r>
              <a:rPr lang="en-US" sz="2400" dirty="0">
                <a:latin typeface="Times New Roman" panose="02020603050405020304" pitchFamily="18" charset="0"/>
                <a:cs typeface="Times New Roman" panose="02020603050405020304" pitchFamily="18" charset="0"/>
              </a:rPr>
              <a:t>Provides a </a:t>
            </a:r>
            <a:r>
              <a:rPr lang="en-US" sz="2400" b="1" dirty="0">
                <a:latin typeface="Times New Roman" panose="02020603050405020304" pitchFamily="18" charset="0"/>
                <a:cs typeface="Times New Roman" panose="02020603050405020304" pitchFamily="18" charset="0"/>
              </a:rPr>
              <a:t>blueprint</a:t>
            </a:r>
            <a:r>
              <a:rPr lang="en-US" sz="2400" dirty="0">
                <a:latin typeface="Times New Roman" panose="02020603050405020304" pitchFamily="18" charset="0"/>
                <a:cs typeface="Times New Roman" panose="02020603050405020304" pitchFamily="18" charset="0"/>
              </a:rPr>
              <a:t> for implementation and testing.</a:t>
            </a:r>
          </a:p>
        </p:txBody>
      </p:sp>
    </p:spTree>
    <p:extLst>
      <p:ext uri="{BB962C8B-B14F-4D97-AF65-F5344CB8AC3E}">
        <p14:creationId xmlns:p14="http://schemas.microsoft.com/office/powerpoint/2010/main" val="3254645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D3DF5-7D7E-EA2A-78E7-152DC1072D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5B698A-36D6-F9AE-CED0-376C10943BD6}"/>
              </a:ext>
            </a:extLst>
          </p:cNvPr>
          <p:cNvSpPr>
            <a:spLocks noGrp="1"/>
          </p:cNvSpPr>
          <p:nvPr>
            <p:ph type="title"/>
          </p:nvPr>
        </p:nvSpPr>
        <p:spPr>
          <a:xfrm>
            <a:off x="748937" y="266264"/>
            <a:ext cx="10563497" cy="874559"/>
          </a:xfrm>
        </p:spPr>
        <p:txBody>
          <a:bodyPr>
            <a:noAutofit/>
          </a:bodyPr>
          <a:lstStyle/>
          <a:p>
            <a:r>
              <a:rPr lang="en-US" sz="3200" b="1" dirty="0">
                <a:latin typeface="Times New Roman" panose="02020603050405020304" pitchFamily="18" charset="0"/>
                <a:cs typeface="Times New Roman" panose="02020603050405020304" pitchFamily="18" charset="0"/>
              </a:rPr>
              <a:t>User Requirements VS System Requirements</a:t>
            </a:r>
            <a:endParaRPr lang="en-US" sz="1600" b="1" dirty="0">
              <a:latin typeface="Times New Roman" panose="02020603050405020304" pitchFamily="18" charset="0"/>
              <a:cs typeface="Times New Roman" panose="02020603050405020304" pitchFamily="18" charset="0"/>
            </a:endParaRPr>
          </a:p>
        </p:txBody>
      </p:sp>
      <p:graphicFrame>
        <p:nvGraphicFramePr>
          <p:cNvPr id="3" name="Content Placeholder 2">
            <a:extLst>
              <a:ext uri="{FF2B5EF4-FFF2-40B4-BE49-F238E27FC236}">
                <a16:creationId xmlns:a16="http://schemas.microsoft.com/office/drawing/2014/main" id="{F8445D40-116E-189E-90AD-4EAD5FB2889F}"/>
              </a:ext>
            </a:extLst>
          </p:cNvPr>
          <p:cNvGraphicFramePr>
            <a:graphicFrameLocks noGrp="1"/>
          </p:cNvGraphicFramePr>
          <p:nvPr>
            <p:ph idx="1"/>
            <p:extLst>
              <p:ext uri="{D42A27DB-BD31-4B8C-83A1-F6EECF244321}">
                <p14:modId xmlns:p14="http://schemas.microsoft.com/office/powerpoint/2010/main" val="1139902058"/>
              </p:ext>
            </p:extLst>
          </p:nvPr>
        </p:nvGraphicFramePr>
        <p:xfrm>
          <a:off x="859536" y="1527049"/>
          <a:ext cx="9656064" cy="4610087"/>
        </p:xfrm>
        <a:graphic>
          <a:graphicData uri="http://schemas.openxmlformats.org/drawingml/2006/table">
            <a:tbl>
              <a:tblPr firstRow="1" firstCol="1" bandRow="1">
                <a:tableStyleId>{5C22544A-7EE6-4342-B048-85BDC9FD1C3A}</a:tableStyleId>
              </a:tblPr>
              <a:tblGrid>
                <a:gridCol w="1961020">
                  <a:extLst>
                    <a:ext uri="{9D8B030D-6E8A-4147-A177-3AD203B41FA5}">
                      <a16:colId xmlns:a16="http://schemas.microsoft.com/office/drawing/2014/main" val="537442126"/>
                    </a:ext>
                  </a:extLst>
                </a:gridCol>
                <a:gridCol w="3509193">
                  <a:extLst>
                    <a:ext uri="{9D8B030D-6E8A-4147-A177-3AD203B41FA5}">
                      <a16:colId xmlns:a16="http://schemas.microsoft.com/office/drawing/2014/main" val="2274475451"/>
                    </a:ext>
                  </a:extLst>
                </a:gridCol>
                <a:gridCol w="4185851">
                  <a:extLst>
                    <a:ext uri="{9D8B030D-6E8A-4147-A177-3AD203B41FA5}">
                      <a16:colId xmlns:a16="http://schemas.microsoft.com/office/drawing/2014/main" val="1523575320"/>
                    </a:ext>
                  </a:extLst>
                </a:gridCol>
              </a:tblGrid>
              <a:tr h="847422">
                <a:tc>
                  <a:txBody>
                    <a:bodyPr/>
                    <a:lstStyle/>
                    <a:p>
                      <a:pPr marL="0" marR="0">
                        <a:lnSpc>
                          <a:spcPct val="150000"/>
                        </a:lnSpc>
                        <a:spcAft>
                          <a:spcPts val="600"/>
                        </a:spcAft>
                        <a:buNone/>
                      </a:pPr>
                      <a:r>
                        <a:rPr lang="en-US" sz="2000" kern="100" dirty="0">
                          <a:effectLst/>
                          <a:latin typeface="Times New Roman" panose="02020603050405020304" pitchFamily="18" charset="0"/>
                          <a:cs typeface="Times New Roman" panose="02020603050405020304" pitchFamily="18" charset="0"/>
                        </a:rPr>
                        <a:t> Aspect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95250" marT="95250" marB="95250" anchor="ctr"/>
                </a:tc>
                <a:tc>
                  <a:txBody>
                    <a:bodyPr/>
                    <a:lstStyle/>
                    <a:p>
                      <a:pPr marL="0" marR="0">
                        <a:lnSpc>
                          <a:spcPct val="150000"/>
                        </a:lnSpc>
                        <a:spcAft>
                          <a:spcPts val="600"/>
                        </a:spcAft>
                        <a:buNone/>
                      </a:pPr>
                      <a:r>
                        <a:rPr lang="en-US" sz="2000" kern="100">
                          <a:effectLst/>
                          <a:latin typeface="Times New Roman" panose="02020603050405020304" pitchFamily="18" charset="0"/>
                          <a:cs typeface="Times New Roman" panose="02020603050405020304" pitchFamily="18" charset="0"/>
                        </a:rPr>
                        <a:t>User Requirements</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nchor="ctr"/>
                </a:tc>
                <a:tc>
                  <a:txBody>
                    <a:bodyPr/>
                    <a:lstStyle/>
                    <a:p>
                      <a:pPr marL="0" marR="0">
                        <a:lnSpc>
                          <a:spcPct val="150000"/>
                        </a:lnSpc>
                        <a:spcAft>
                          <a:spcPts val="600"/>
                        </a:spcAft>
                        <a:buNone/>
                      </a:pPr>
                      <a:r>
                        <a:rPr lang="en-US" sz="2000" kern="100">
                          <a:effectLst/>
                          <a:latin typeface="Times New Roman" panose="02020603050405020304" pitchFamily="18" charset="0"/>
                          <a:cs typeface="Times New Roman" panose="02020603050405020304" pitchFamily="18" charset="0"/>
                        </a:rPr>
                        <a:t>System Requirements</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3395024369"/>
                  </a:ext>
                </a:extLst>
              </a:tr>
              <a:tr h="847422">
                <a:tc>
                  <a:txBody>
                    <a:bodyPr/>
                    <a:lstStyle/>
                    <a:p>
                      <a:pPr marL="0" marR="0">
                        <a:lnSpc>
                          <a:spcPct val="150000"/>
                        </a:lnSpc>
                        <a:spcAft>
                          <a:spcPts val="600"/>
                        </a:spcAft>
                        <a:buNone/>
                      </a:pPr>
                      <a:r>
                        <a:rPr lang="en-US" sz="2000" kern="100" dirty="0">
                          <a:effectLst/>
                          <a:latin typeface="Times New Roman" panose="02020603050405020304" pitchFamily="18" charset="0"/>
                          <a:cs typeface="Times New Roman" panose="02020603050405020304" pitchFamily="18" charset="0"/>
                        </a:rPr>
                        <a:t> Level of Detail</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95250" marT="95250" marB="95250" anchor="ctr"/>
                </a:tc>
                <a:tc>
                  <a:txBody>
                    <a:bodyPr/>
                    <a:lstStyle/>
                    <a:p>
                      <a:pPr marL="0" marR="0">
                        <a:lnSpc>
                          <a:spcPct val="150000"/>
                        </a:lnSpc>
                        <a:spcAft>
                          <a:spcPts val="600"/>
                        </a:spcAft>
                        <a:buNone/>
                      </a:pPr>
                      <a:r>
                        <a:rPr lang="en-US" sz="2000" kern="100" dirty="0">
                          <a:effectLst/>
                          <a:latin typeface="Times New Roman" panose="02020603050405020304" pitchFamily="18" charset="0"/>
                          <a:cs typeface="Times New Roman" panose="02020603050405020304" pitchFamily="18" charset="0"/>
                        </a:rPr>
                        <a:t>High-level, abstract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nchor="ctr"/>
                </a:tc>
                <a:tc>
                  <a:txBody>
                    <a:bodyPr/>
                    <a:lstStyle/>
                    <a:p>
                      <a:pPr marL="0" marR="0">
                        <a:lnSpc>
                          <a:spcPct val="150000"/>
                        </a:lnSpc>
                        <a:spcAft>
                          <a:spcPts val="600"/>
                        </a:spcAft>
                        <a:buNone/>
                      </a:pPr>
                      <a:r>
                        <a:rPr lang="en-US" sz="2000" kern="100">
                          <a:effectLst/>
                          <a:latin typeface="Times New Roman" panose="02020603050405020304" pitchFamily="18" charset="0"/>
                          <a:cs typeface="Times New Roman" panose="02020603050405020304" pitchFamily="18" charset="0"/>
                        </a:rPr>
                        <a:t>Detailed, technical</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1299564319"/>
                  </a:ext>
                </a:extLst>
              </a:tr>
              <a:tr h="847422">
                <a:tc>
                  <a:txBody>
                    <a:bodyPr/>
                    <a:lstStyle/>
                    <a:p>
                      <a:pPr marL="0" marR="0">
                        <a:lnSpc>
                          <a:spcPct val="150000"/>
                        </a:lnSpc>
                        <a:spcAft>
                          <a:spcPts val="600"/>
                        </a:spcAft>
                        <a:buNone/>
                      </a:pPr>
                      <a:r>
                        <a:rPr lang="en-US" sz="2000" kern="100" dirty="0">
                          <a:effectLst/>
                          <a:latin typeface="Times New Roman" panose="02020603050405020304" pitchFamily="18" charset="0"/>
                          <a:cs typeface="Times New Roman" panose="02020603050405020304" pitchFamily="18" charset="0"/>
                        </a:rPr>
                        <a:t> Audience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95250" marT="95250" marB="95250" anchor="ctr"/>
                </a:tc>
                <a:tc>
                  <a:txBody>
                    <a:bodyPr/>
                    <a:lstStyle/>
                    <a:p>
                      <a:pPr marL="0" marR="0">
                        <a:lnSpc>
                          <a:spcPct val="150000"/>
                        </a:lnSpc>
                        <a:spcAft>
                          <a:spcPts val="600"/>
                        </a:spcAft>
                        <a:buNone/>
                      </a:pPr>
                      <a:r>
                        <a:rPr lang="en-US" sz="2000" kern="100" dirty="0">
                          <a:effectLst/>
                          <a:latin typeface="Times New Roman" panose="02020603050405020304" pitchFamily="18" charset="0"/>
                          <a:cs typeface="Times New Roman" panose="02020603050405020304" pitchFamily="18" charset="0"/>
                        </a:rPr>
                        <a:t>Business stakeholders, end-users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nchor="ctr"/>
                </a:tc>
                <a:tc>
                  <a:txBody>
                    <a:bodyPr/>
                    <a:lstStyle/>
                    <a:p>
                      <a:pPr marL="0" marR="0">
                        <a:lnSpc>
                          <a:spcPct val="150000"/>
                        </a:lnSpc>
                        <a:spcAft>
                          <a:spcPts val="600"/>
                        </a:spcAft>
                        <a:buNone/>
                      </a:pPr>
                      <a:r>
                        <a:rPr lang="en-US" sz="2000" kern="100">
                          <a:effectLst/>
                          <a:latin typeface="Times New Roman" panose="02020603050405020304" pitchFamily="18" charset="0"/>
                          <a:cs typeface="Times New Roman" panose="02020603050405020304" pitchFamily="18" charset="0"/>
                        </a:rPr>
                        <a:t>Developers, testers, architects</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2547741187"/>
                  </a:ext>
                </a:extLst>
              </a:tr>
              <a:tr h="847422">
                <a:tc>
                  <a:txBody>
                    <a:bodyPr/>
                    <a:lstStyle/>
                    <a:p>
                      <a:pPr marL="0" marR="0">
                        <a:lnSpc>
                          <a:spcPct val="150000"/>
                        </a:lnSpc>
                        <a:spcAft>
                          <a:spcPts val="600"/>
                        </a:spcAft>
                        <a:buNone/>
                      </a:pPr>
                      <a:r>
                        <a:rPr lang="en-US" sz="2000" kern="100" dirty="0">
                          <a:effectLst/>
                          <a:latin typeface="Times New Roman" panose="02020603050405020304" pitchFamily="18" charset="0"/>
                          <a:cs typeface="Times New Roman" panose="02020603050405020304" pitchFamily="18" charset="0"/>
                        </a:rPr>
                        <a:t> Focus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95250" marT="95250" marB="95250" anchor="ctr"/>
                </a:tc>
                <a:tc>
                  <a:txBody>
                    <a:bodyPr/>
                    <a:lstStyle/>
                    <a:p>
                      <a:pPr marL="0" marR="0">
                        <a:lnSpc>
                          <a:spcPct val="150000"/>
                        </a:lnSpc>
                        <a:spcAft>
                          <a:spcPts val="600"/>
                        </a:spcAft>
                        <a:buNone/>
                      </a:pPr>
                      <a:r>
                        <a:rPr lang="en-US" sz="2000" kern="100">
                          <a:effectLst/>
                          <a:latin typeface="Times New Roman" panose="02020603050405020304" pitchFamily="18" charset="0"/>
                          <a:cs typeface="Times New Roman" panose="02020603050405020304" pitchFamily="18" charset="0"/>
                        </a:rPr>
                        <a:t>What the system should do</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nchor="ctr"/>
                </a:tc>
                <a:tc>
                  <a:txBody>
                    <a:bodyPr/>
                    <a:lstStyle/>
                    <a:p>
                      <a:pPr marL="0" marR="0">
                        <a:lnSpc>
                          <a:spcPct val="150000"/>
                        </a:lnSpc>
                        <a:spcAft>
                          <a:spcPts val="600"/>
                        </a:spcAft>
                        <a:buNone/>
                      </a:pPr>
                      <a:r>
                        <a:rPr lang="en-US" sz="2000" kern="100">
                          <a:effectLst/>
                          <a:latin typeface="Times New Roman" panose="02020603050405020304" pitchFamily="18" charset="0"/>
                          <a:cs typeface="Times New Roman" panose="02020603050405020304" pitchFamily="18" charset="0"/>
                        </a:rPr>
                        <a:t>How the system will do it</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1043036133"/>
                  </a:ext>
                </a:extLst>
              </a:tr>
              <a:tr h="1017721">
                <a:tc>
                  <a:txBody>
                    <a:bodyPr/>
                    <a:lstStyle/>
                    <a:p>
                      <a:pPr marL="0" marR="0">
                        <a:lnSpc>
                          <a:spcPct val="150000"/>
                        </a:lnSpc>
                        <a:spcAft>
                          <a:spcPts val="600"/>
                        </a:spcAft>
                        <a:buNone/>
                      </a:pPr>
                      <a:r>
                        <a:rPr lang="en-US" sz="2000" kern="100" dirty="0">
                          <a:effectLst/>
                          <a:latin typeface="Times New Roman" panose="02020603050405020304" pitchFamily="18" charset="0"/>
                          <a:cs typeface="Times New Roman" panose="02020603050405020304" pitchFamily="18" charset="0"/>
                        </a:rPr>
                        <a:t> Format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95250" marT="95250" marB="95250" anchor="ctr"/>
                </a:tc>
                <a:tc>
                  <a:txBody>
                    <a:bodyPr/>
                    <a:lstStyle/>
                    <a:p>
                      <a:pPr marL="0" marR="0">
                        <a:lnSpc>
                          <a:spcPct val="150000"/>
                        </a:lnSpc>
                        <a:spcAft>
                          <a:spcPts val="600"/>
                        </a:spcAft>
                        <a:buNone/>
                      </a:pPr>
                      <a:r>
                        <a:rPr lang="en-US" sz="2000" kern="100">
                          <a:effectLst/>
                          <a:latin typeface="Times New Roman" panose="02020603050405020304" pitchFamily="18" charset="0"/>
                          <a:cs typeface="Times New Roman" panose="02020603050405020304" pitchFamily="18" charset="0"/>
                        </a:rPr>
                        <a:t>Natural language + diagrams</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nchor="ctr"/>
                </a:tc>
                <a:tc>
                  <a:txBody>
                    <a:bodyPr/>
                    <a:lstStyle/>
                    <a:p>
                      <a:pPr marL="0" marR="0">
                        <a:lnSpc>
                          <a:spcPct val="150000"/>
                        </a:lnSpc>
                        <a:spcAft>
                          <a:spcPts val="600"/>
                        </a:spcAft>
                        <a:buNone/>
                      </a:pPr>
                      <a:r>
                        <a:rPr lang="en-US" sz="2000" kern="100" dirty="0">
                          <a:effectLst/>
                          <a:latin typeface="Times New Roman" panose="02020603050405020304" pitchFamily="18" charset="0"/>
                          <a:cs typeface="Times New Roman" panose="02020603050405020304" pitchFamily="18" charset="0"/>
                        </a:rPr>
                        <a:t>Structured specifications (e.g., SRS)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3671314173"/>
                  </a:ext>
                </a:extLst>
              </a:tr>
            </a:tbl>
          </a:graphicData>
        </a:graphic>
      </p:graphicFrame>
    </p:spTree>
    <p:extLst>
      <p:ext uri="{BB962C8B-B14F-4D97-AF65-F5344CB8AC3E}">
        <p14:creationId xmlns:p14="http://schemas.microsoft.com/office/powerpoint/2010/main" val="2931081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4CDBC-4769-34AC-7DA0-4924F0727A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C45AE5-CE55-366C-D337-009A9141F918}"/>
              </a:ext>
            </a:extLst>
          </p:cNvPr>
          <p:cNvSpPr>
            <a:spLocks noGrp="1"/>
          </p:cNvSpPr>
          <p:nvPr>
            <p:ph type="title"/>
          </p:nvPr>
        </p:nvSpPr>
        <p:spPr>
          <a:xfrm>
            <a:off x="748937" y="266264"/>
            <a:ext cx="10563497" cy="874559"/>
          </a:xfrm>
        </p:spPr>
        <p:txBody>
          <a:bodyPr>
            <a:noAutofit/>
          </a:bodyPr>
          <a:lstStyle/>
          <a:p>
            <a:r>
              <a:rPr lang="en-US" sz="3200" b="1" dirty="0">
                <a:latin typeface="Times New Roman" panose="02020603050405020304" pitchFamily="18" charset="0"/>
                <a:cs typeface="Times New Roman" panose="02020603050405020304" pitchFamily="18" charset="0"/>
              </a:rPr>
              <a:t>Why Both Are Necessary?</a:t>
            </a:r>
            <a:endParaRPr lang="en-US" sz="32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38C9E20-F394-01AE-F095-A3A6D98585D7}"/>
              </a:ext>
            </a:extLst>
          </p:cNvPr>
          <p:cNvSpPr>
            <a:spLocks noGrp="1"/>
          </p:cNvSpPr>
          <p:nvPr>
            <p:ph idx="1"/>
          </p:nvPr>
        </p:nvSpPr>
        <p:spPr>
          <a:xfrm>
            <a:off x="748937" y="1307592"/>
            <a:ext cx="10470751" cy="5020056"/>
          </a:xfrm>
        </p:spPr>
        <p:txBody>
          <a:bodyPr>
            <a:normAutofit/>
          </a:bodyPr>
          <a:lstStyle/>
          <a:p>
            <a:r>
              <a:rPr lang="en-US" b="1" dirty="0">
                <a:latin typeface="Times New Roman" panose="02020603050405020304" pitchFamily="18" charset="0"/>
                <a:cs typeface="Times New Roman" panose="02020603050405020304" pitchFamily="18" charset="0"/>
              </a:rPr>
              <a:t>For Stakeholders</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User requirements ensure the system aligns with business goals.</a:t>
            </a:r>
          </a:p>
          <a:p>
            <a:pPr lvl="1"/>
            <a:r>
              <a:rPr lang="en-US" sz="2000" dirty="0">
                <a:latin typeface="Times New Roman" panose="02020603050405020304" pitchFamily="18" charset="0"/>
                <a:cs typeface="Times New Roman" panose="02020603050405020304" pitchFamily="18" charset="0"/>
              </a:rPr>
              <a:t>Non-technical readers (e.g., clinic managers) need clarity without implementation details.</a:t>
            </a:r>
          </a:p>
          <a:p>
            <a:r>
              <a:rPr lang="en-US" b="1" dirty="0">
                <a:latin typeface="Times New Roman" panose="02020603050405020304" pitchFamily="18" charset="0"/>
                <a:cs typeface="Times New Roman" panose="02020603050405020304" pitchFamily="18" charset="0"/>
              </a:rPr>
              <a:t>For Developers</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System requirements eliminate ambiguity for accurate implementation.</a:t>
            </a:r>
          </a:p>
          <a:p>
            <a:pPr lvl="1"/>
            <a:r>
              <a:rPr lang="en-US" sz="2000" dirty="0">
                <a:latin typeface="Times New Roman" panose="02020603050405020304" pitchFamily="18" charset="0"/>
                <a:cs typeface="Times New Roman" panose="02020603050405020304" pitchFamily="18" charset="0"/>
              </a:rPr>
              <a:t>Example: A "monthly report" (user req.) becomes "generate CSV every 1st day at 2 AM" (system req.).</a:t>
            </a:r>
          </a:p>
          <a:p>
            <a:r>
              <a:rPr lang="en-US" b="1" dirty="0">
                <a:latin typeface="Times New Roman" panose="02020603050405020304" pitchFamily="18" charset="0"/>
                <a:cs typeface="Times New Roman" panose="02020603050405020304" pitchFamily="18" charset="0"/>
              </a:rPr>
              <a:t>For Compliance</a:t>
            </a: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Regulators (e.g., medical ethics boards) may audit system requirements for safety.</a:t>
            </a:r>
          </a:p>
        </p:txBody>
      </p:sp>
    </p:spTree>
    <p:extLst>
      <p:ext uri="{BB962C8B-B14F-4D97-AF65-F5344CB8AC3E}">
        <p14:creationId xmlns:p14="http://schemas.microsoft.com/office/powerpoint/2010/main" val="304061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5C3FE-95C3-BA1D-8908-86E0231196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237835-2B85-A0A4-797E-824E28215414}"/>
              </a:ext>
            </a:extLst>
          </p:cNvPr>
          <p:cNvSpPr>
            <a:spLocks noGrp="1"/>
          </p:cNvSpPr>
          <p:nvPr>
            <p:ph type="title"/>
          </p:nvPr>
        </p:nvSpPr>
        <p:spPr>
          <a:xfrm>
            <a:off x="621793" y="266264"/>
            <a:ext cx="11173968" cy="874559"/>
          </a:xfrm>
        </p:spPr>
        <p:txBody>
          <a:bodyPr>
            <a:noAutofit/>
          </a:bodyPr>
          <a:lstStyle/>
          <a:p>
            <a:r>
              <a:rPr lang="en-US" sz="3200" b="1" dirty="0">
                <a:latin typeface="Times New Roman" panose="02020603050405020304" pitchFamily="18" charset="0"/>
                <a:cs typeface="Times New Roman" panose="02020603050405020304" pitchFamily="18" charset="0"/>
              </a:rPr>
              <a:t>Functional and Non-functional Requirements</a:t>
            </a:r>
            <a:endParaRPr lang="en-US" sz="1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536463C-BCE7-9717-FE8E-4D50B5378065}"/>
              </a:ext>
            </a:extLst>
          </p:cNvPr>
          <p:cNvSpPr>
            <a:spLocks noGrp="1"/>
          </p:cNvSpPr>
          <p:nvPr>
            <p:ph idx="1"/>
          </p:nvPr>
        </p:nvSpPr>
        <p:spPr>
          <a:xfrm>
            <a:off x="748937" y="1307592"/>
            <a:ext cx="10470751" cy="5020056"/>
          </a:xfrm>
        </p:spPr>
        <p:txBody>
          <a:bodyPr>
            <a:normAutofit/>
          </a:bodyPr>
          <a:lstStyle/>
          <a:p>
            <a:r>
              <a:rPr lang="en-US" sz="2400" dirty="0">
                <a:latin typeface="Times New Roman" panose="02020603050405020304" pitchFamily="18" charset="0"/>
                <a:cs typeface="Times New Roman" panose="02020603050405020304" pitchFamily="18" charset="0"/>
              </a:rPr>
              <a:t>Requirements in software development are categorized into two fundamental types:</a:t>
            </a:r>
          </a:p>
          <a:p>
            <a:pPr marL="0" indent="0">
              <a:buNone/>
            </a:pPr>
            <a:r>
              <a:rPr lang="en-US" sz="2400" b="1" dirty="0">
                <a:latin typeface="Times New Roman" panose="02020603050405020304" pitchFamily="18" charset="0"/>
                <a:cs typeface="Times New Roman" panose="02020603050405020304" pitchFamily="18" charset="0"/>
              </a:rPr>
              <a:t>1. Functional requirements</a:t>
            </a:r>
            <a:r>
              <a:rPr lang="en-US" sz="2400" dirty="0">
                <a:latin typeface="Times New Roman" panose="02020603050405020304" pitchFamily="18" charset="0"/>
                <a:cs typeface="Times New Roman" panose="02020603050405020304" pitchFamily="18" charset="0"/>
              </a:rPr>
              <a:t> (what the system does)</a:t>
            </a:r>
          </a:p>
          <a:p>
            <a:pPr lvl="1"/>
            <a:r>
              <a:rPr lang="en-US" sz="2200" dirty="0">
                <a:latin typeface="Times New Roman" panose="02020603050405020304" pitchFamily="18" charset="0"/>
                <a:cs typeface="Times New Roman" panose="02020603050405020304" pitchFamily="18" charset="0"/>
              </a:rPr>
              <a:t>Defines the system capabilities</a:t>
            </a:r>
          </a:p>
          <a:p>
            <a:pPr marL="0" indent="0">
              <a:buNone/>
            </a:pPr>
            <a:r>
              <a:rPr lang="en-US" sz="2400" b="1" dirty="0">
                <a:latin typeface="Times New Roman" panose="02020603050405020304" pitchFamily="18" charset="0"/>
                <a:cs typeface="Times New Roman" panose="02020603050405020304" pitchFamily="18" charset="0"/>
              </a:rPr>
              <a:t>2. Non-functional requirements</a:t>
            </a:r>
            <a:r>
              <a:rPr lang="en-US" sz="2400" dirty="0">
                <a:latin typeface="Times New Roman" panose="02020603050405020304" pitchFamily="18" charset="0"/>
                <a:cs typeface="Times New Roman" panose="02020603050405020304" pitchFamily="18" charset="0"/>
              </a:rPr>
              <a:t> (how well the system performs).</a:t>
            </a:r>
          </a:p>
          <a:p>
            <a:pPr lvl="1"/>
            <a:r>
              <a:rPr lang="en-US" sz="2200" dirty="0">
                <a:latin typeface="Times New Roman" panose="02020603050405020304" pitchFamily="18" charset="0"/>
                <a:cs typeface="Times New Roman" panose="02020603050405020304" pitchFamily="18" charset="0"/>
              </a:rPr>
              <a:t>Defines the system quality</a:t>
            </a:r>
          </a:p>
          <a:p>
            <a:r>
              <a:rPr lang="en-US" sz="2400" dirty="0">
                <a:latin typeface="Times New Roman" panose="02020603050405020304" pitchFamily="18" charset="0"/>
                <a:cs typeface="Times New Roman" panose="02020603050405020304" pitchFamily="18" charset="0"/>
              </a:rPr>
              <a:t>Together, they define the complete behavior and quality of a software system.</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7729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288</TotalTime>
  <Words>1183</Words>
  <Application>Microsoft Office PowerPoint</Application>
  <PresentationFormat>Widescreen</PresentationFormat>
  <Paragraphs>144</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Rockwell</vt:lpstr>
      <vt:lpstr>Rockwell Condensed</vt:lpstr>
      <vt:lpstr>Times New Roman</vt:lpstr>
      <vt:lpstr>Wingdings</vt:lpstr>
      <vt:lpstr>Wood Type</vt:lpstr>
      <vt:lpstr>Requirements engineering (3 Hrs.)</vt:lpstr>
      <vt:lpstr>Concept of User and System Requirements</vt:lpstr>
      <vt:lpstr>User Requirements</vt:lpstr>
      <vt:lpstr>User Requirements</vt:lpstr>
      <vt:lpstr>System Requirements</vt:lpstr>
      <vt:lpstr>System Requirements</vt:lpstr>
      <vt:lpstr>User Requirements VS System Requirements</vt:lpstr>
      <vt:lpstr>Why Both Are Necessary?</vt:lpstr>
      <vt:lpstr>Functional and Non-functional Requirements</vt:lpstr>
      <vt:lpstr>Functional Requirements</vt:lpstr>
      <vt:lpstr>Non-functional Requirements</vt:lpstr>
      <vt:lpstr>Non-functional Requirements</vt:lpstr>
      <vt:lpstr>Non-functional Requirements</vt:lpstr>
      <vt:lpstr>Requirements Engineering Process</vt:lpstr>
      <vt:lpstr>Requirements Engineering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Natabar Khatri</dc:creator>
  <cp:lastModifiedBy>Natabar Khatri</cp:lastModifiedBy>
  <cp:revision>3</cp:revision>
  <dcterms:created xsi:type="dcterms:W3CDTF">2025-07-14T02:11:35Z</dcterms:created>
  <dcterms:modified xsi:type="dcterms:W3CDTF">2025-07-16T04:25:44Z</dcterms:modified>
</cp:coreProperties>
</file>