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7" r:id="rId11"/>
    <p:sldId id="265"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9F63EC-11A8-45D2-B7B3-24860575CAAB}" type="slidenum">
              <a:rPr lang="en-US" smtClean="0"/>
              <a:t>‹#›</a:t>
            </a:fld>
            <a:endParaRPr lang="en-US"/>
          </a:p>
        </p:txBody>
      </p:sp>
    </p:spTree>
    <p:extLst>
      <p:ext uri="{BB962C8B-B14F-4D97-AF65-F5344CB8AC3E}">
        <p14:creationId xmlns:p14="http://schemas.microsoft.com/office/powerpoint/2010/main" val="27613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94945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411846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86800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FA531DE-E7B8-4FE4-8EE1-C0B6A4CA2C83}" type="datetimeFigureOut">
              <a:rPr lang="en-US" smtClean="0"/>
              <a:t>6/24/2025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9F63EC-11A8-45D2-B7B3-24860575CAAB}" type="slidenum">
              <a:rPr lang="en-US" smtClean="0"/>
              <a:t>‹#›</a:t>
            </a:fld>
            <a:endParaRPr lang="en-US"/>
          </a:p>
        </p:txBody>
      </p:sp>
    </p:spTree>
    <p:extLst>
      <p:ext uri="{BB962C8B-B14F-4D97-AF65-F5344CB8AC3E}">
        <p14:creationId xmlns:p14="http://schemas.microsoft.com/office/powerpoint/2010/main" val="393521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531DE-E7B8-4FE4-8EE1-C0B6A4CA2C83}"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01489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531DE-E7B8-4FE4-8EE1-C0B6A4CA2C83}" type="datetimeFigureOut">
              <a:rPr lang="en-US" smtClean="0"/>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29361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531DE-E7B8-4FE4-8EE1-C0B6A4CA2C83}"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286610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531DE-E7B8-4FE4-8EE1-C0B6A4CA2C83}" type="datetimeFigureOut">
              <a:rPr lang="en-US" smtClean="0"/>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149956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531DE-E7B8-4FE4-8EE1-C0B6A4CA2C83}"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242159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531DE-E7B8-4FE4-8EE1-C0B6A4CA2C83}" type="datetimeFigureOut">
              <a:rPr lang="en-US" smtClean="0"/>
              <a:t>6/24/2025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49031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FA531DE-E7B8-4FE4-8EE1-C0B6A4CA2C83}" type="datetimeFigureOut">
              <a:rPr lang="en-US" smtClean="0"/>
              <a:t>6/24/2025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9F63EC-11A8-45D2-B7B3-24860575CAAB}" type="slidenum">
              <a:rPr lang="en-US" smtClean="0"/>
              <a:t>‹#›</a:t>
            </a:fld>
            <a:endParaRPr lang="en-US"/>
          </a:p>
        </p:txBody>
      </p:sp>
    </p:spTree>
    <p:extLst>
      <p:ext uri="{BB962C8B-B14F-4D97-AF65-F5344CB8AC3E}">
        <p14:creationId xmlns:p14="http://schemas.microsoft.com/office/powerpoint/2010/main" val="56546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EABC-E65F-A491-7C52-9FBA6D4E081A}"/>
              </a:ext>
            </a:extLst>
          </p:cNvPr>
          <p:cNvSpPr>
            <a:spLocks noGrp="1"/>
          </p:cNvSpPr>
          <p:nvPr>
            <p:ph type="ctrTitle"/>
          </p:nvPr>
        </p:nvSpPr>
        <p:spPr/>
        <p:txBody>
          <a:bodyPr/>
          <a:lstStyle/>
          <a:p>
            <a:r>
              <a:rPr lang="en-US" sz="6000" b="1" dirty="0">
                <a:latin typeface="Times New Roman" panose="02020603050405020304" pitchFamily="18" charset="0"/>
                <a:cs typeface="Times New Roman" panose="02020603050405020304" pitchFamily="18" charset="0"/>
              </a:rPr>
              <a:t>Unit 1: Introduction</a:t>
            </a:r>
          </a:p>
        </p:txBody>
      </p:sp>
      <p:sp>
        <p:nvSpPr>
          <p:cNvPr id="3" name="Subtitle 2">
            <a:extLst>
              <a:ext uri="{FF2B5EF4-FFF2-40B4-BE49-F238E27FC236}">
                <a16:creationId xmlns:a16="http://schemas.microsoft.com/office/drawing/2014/main" id="{3A1B10D6-A290-28FF-53FD-382693C308B6}"/>
              </a:ext>
            </a:extLst>
          </p:cNvPr>
          <p:cNvSpPr>
            <a:spLocks noGrp="1"/>
          </p:cNvSpPr>
          <p:nvPr>
            <p:ph type="subTitle" idx="1"/>
          </p:nvPr>
        </p:nvSpPr>
        <p:spPr/>
        <p:txBody>
          <a:bodyPr/>
          <a:lstStyle/>
          <a:p>
            <a:r>
              <a:rPr lang="en-US" dirty="0"/>
              <a:t>Prepared by: Natabar Khatri</a:t>
            </a:r>
          </a:p>
          <a:p>
            <a:r>
              <a:rPr lang="en-US" dirty="0"/>
              <a:t>New Summit College</a:t>
            </a:r>
          </a:p>
        </p:txBody>
      </p:sp>
      <p:sp>
        <p:nvSpPr>
          <p:cNvPr id="4" name="Rectangle 3">
            <a:extLst>
              <a:ext uri="{FF2B5EF4-FFF2-40B4-BE49-F238E27FC236}">
                <a16:creationId xmlns:a16="http://schemas.microsoft.com/office/drawing/2014/main" id="{9B78258C-915F-B645-F87B-AF7EB8697786}"/>
              </a:ext>
            </a:extLst>
          </p:cNvPr>
          <p:cNvSpPr/>
          <p:nvPr/>
        </p:nvSpPr>
        <p:spPr>
          <a:xfrm>
            <a:off x="8253295" y="4160409"/>
            <a:ext cx="21820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Unit  1</a:t>
            </a:r>
          </a:p>
        </p:txBody>
      </p:sp>
    </p:spTree>
    <p:extLst>
      <p:ext uri="{BB962C8B-B14F-4D97-AF65-F5344CB8AC3E}">
        <p14:creationId xmlns:p14="http://schemas.microsoft.com/office/powerpoint/2010/main" val="100164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E3B58-1575-20B0-5700-C7BF79955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31EE7-F73F-66FF-F849-308F0C9C35E0}"/>
              </a:ext>
            </a:extLst>
          </p:cNvPr>
          <p:cNvSpPr>
            <a:spLocks noGrp="1"/>
          </p:cNvSpPr>
          <p:nvPr>
            <p:ph type="title"/>
          </p:nvPr>
        </p:nvSpPr>
        <p:spPr>
          <a:xfrm>
            <a:off x="792480" y="205958"/>
            <a:ext cx="10332720" cy="882613"/>
          </a:xfrm>
        </p:spPr>
        <p:txBody>
          <a:bodyPr>
            <a:noAutofit/>
          </a:bodyPr>
          <a:lstStyle/>
          <a:p>
            <a:r>
              <a:rPr lang="en-US" sz="3000" b="1" dirty="0">
                <a:latin typeface="Times New Roman" panose="02020603050405020304" pitchFamily="18" charset="0"/>
                <a:cs typeface="Times New Roman" panose="02020603050405020304" pitchFamily="18" charset="0"/>
              </a:rPr>
              <a:t>Software Engineering Vs Computer Science</a:t>
            </a:r>
            <a:endParaRPr lang="en-US" sz="3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88B32FD-DBA8-FF2B-32D0-DE503C4174D4}"/>
              </a:ext>
            </a:extLst>
          </p:cNvPr>
          <p:cNvGraphicFramePr>
            <a:graphicFrameLocks noGrp="1"/>
          </p:cNvGraphicFramePr>
          <p:nvPr>
            <p:ph idx="1"/>
            <p:extLst>
              <p:ext uri="{D42A27DB-BD31-4B8C-83A1-F6EECF244321}">
                <p14:modId xmlns:p14="http://schemas.microsoft.com/office/powerpoint/2010/main" val="3410887582"/>
              </p:ext>
            </p:extLst>
          </p:nvPr>
        </p:nvGraphicFramePr>
        <p:xfrm>
          <a:off x="792480" y="1175657"/>
          <a:ext cx="10332720" cy="4911520"/>
        </p:xfrm>
        <a:graphic>
          <a:graphicData uri="http://schemas.openxmlformats.org/drawingml/2006/table">
            <a:tbl>
              <a:tblPr firstRow="1" firstCol="1" bandRow="1">
                <a:tableStyleId>{5C22544A-7EE6-4342-B048-85BDC9FD1C3A}</a:tableStyleId>
              </a:tblPr>
              <a:tblGrid>
                <a:gridCol w="1184366">
                  <a:extLst>
                    <a:ext uri="{9D8B030D-6E8A-4147-A177-3AD203B41FA5}">
                      <a16:colId xmlns:a16="http://schemas.microsoft.com/office/drawing/2014/main" val="1160274326"/>
                    </a:ext>
                  </a:extLst>
                </a:gridCol>
                <a:gridCol w="4406537">
                  <a:extLst>
                    <a:ext uri="{9D8B030D-6E8A-4147-A177-3AD203B41FA5}">
                      <a16:colId xmlns:a16="http://schemas.microsoft.com/office/drawing/2014/main" val="2062778382"/>
                    </a:ext>
                  </a:extLst>
                </a:gridCol>
                <a:gridCol w="4741817">
                  <a:extLst>
                    <a:ext uri="{9D8B030D-6E8A-4147-A177-3AD203B41FA5}">
                      <a16:colId xmlns:a16="http://schemas.microsoft.com/office/drawing/2014/main" val="935506574"/>
                    </a:ext>
                  </a:extLst>
                </a:gridCol>
              </a:tblGrid>
              <a:tr h="345274">
                <a:tc>
                  <a:txBody>
                    <a:bodyPr/>
                    <a:lstStyle/>
                    <a:p>
                      <a:pPr algn="l">
                        <a:lnSpc>
                          <a:spcPct val="150000"/>
                        </a:lnSpc>
                      </a:pPr>
                      <a:endParaRPr lang="en-US" sz="2000" kern="100">
                        <a:effectLst/>
                        <a:latin typeface="Times New Roman" panose="02020603050405020304" pitchFamily="18"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Software Engineering (SE)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Computer Science (CS)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94280896"/>
                  </a:ext>
                </a:extLst>
              </a:tr>
              <a:tr h="1009619">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Key Skills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Coding best practices</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System design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Team collaboration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Version control (Git)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Algorithm design</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Mathematical modeling</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Research &amp; proof techniques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57863950"/>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Output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Software products (apps, systems, tools).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Research papers, algorithms, new computational models.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4047521729"/>
                  </a:ext>
                </a:extLst>
              </a:tr>
              <a:tr h="788170">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Work Examples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Developing a web/mobile app</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Optimizing a cloud service</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Debugging production code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Designing a new sorting algorithm</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Training an AI model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449453115"/>
                  </a:ext>
                </a:extLst>
              </a:tr>
            </a:tbl>
          </a:graphicData>
        </a:graphic>
      </p:graphicFrame>
    </p:spTree>
    <p:extLst>
      <p:ext uri="{BB962C8B-B14F-4D97-AF65-F5344CB8AC3E}">
        <p14:creationId xmlns:p14="http://schemas.microsoft.com/office/powerpoint/2010/main" val="407664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59820-18D4-526D-D2C3-0339DCB84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99FDC-F001-163F-1257-33E3708C4827}"/>
              </a:ext>
            </a:extLst>
          </p:cNvPr>
          <p:cNvSpPr>
            <a:spLocks noGrp="1"/>
          </p:cNvSpPr>
          <p:nvPr>
            <p:ph type="title"/>
          </p:nvPr>
        </p:nvSpPr>
        <p:spPr>
          <a:xfrm>
            <a:off x="666205" y="310461"/>
            <a:ext cx="10742023" cy="1013242"/>
          </a:xfrm>
        </p:spPr>
        <p:txBody>
          <a:bodyPr>
            <a:normAutofit/>
          </a:bodyPr>
          <a:lstStyle/>
          <a:p>
            <a:r>
              <a:rPr lang="en-US" sz="3000" b="1" dirty="0">
                <a:latin typeface="Times New Roman" panose="02020603050405020304" pitchFamily="18" charset="0"/>
                <a:cs typeface="Times New Roman" panose="02020603050405020304" pitchFamily="18" charset="0"/>
              </a:rPr>
              <a:t>Software Engineering VS System Engineering</a:t>
            </a:r>
          </a:p>
        </p:txBody>
      </p:sp>
      <p:sp>
        <p:nvSpPr>
          <p:cNvPr id="3" name="Content Placeholder 2">
            <a:extLst>
              <a:ext uri="{FF2B5EF4-FFF2-40B4-BE49-F238E27FC236}">
                <a16:creationId xmlns:a16="http://schemas.microsoft.com/office/drawing/2014/main" id="{87A76E26-D931-E23C-5D25-347AB58560B0}"/>
              </a:ext>
            </a:extLst>
          </p:cNvPr>
          <p:cNvSpPr>
            <a:spLocks noGrp="1"/>
          </p:cNvSpPr>
          <p:nvPr>
            <p:ph idx="1"/>
          </p:nvPr>
        </p:nvSpPr>
        <p:spPr>
          <a:xfrm>
            <a:off x="748937" y="1497875"/>
            <a:ext cx="10502537" cy="4728754"/>
          </a:xfrm>
        </p:spPr>
        <p:txBody>
          <a:bodyPr>
            <a:normAutofit/>
          </a:bodyPr>
          <a:lstStyle/>
          <a:p>
            <a:r>
              <a:rPr lang="en-US" b="1" dirty="0">
                <a:latin typeface="Times New Roman" panose="02020603050405020304" pitchFamily="18" charset="0"/>
                <a:cs typeface="Times New Roman" panose="02020603050405020304" pitchFamily="18" charset="0"/>
              </a:rPr>
              <a:t>Software engineering </a:t>
            </a:r>
            <a:r>
              <a:rPr lang="en-US" dirty="0">
                <a:latin typeface="Times New Roman" panose="02020603050405020304" pitchFamily="18" charset="0"/>
                <a:cs typeface="Times New Roman" panose="02020603050405020304" pitchFamily="18" charset="0"/>
              </a:rPr>
              <a:t>is the application of scientific principles to the design and creation of software.</a:t>
            </a:r>
          </a:p>
          <a:p>
            <a:r>
              <a:rPr lang="en-US" dirty="0">
                <a:latin typeface="Times New Roman" panose="02020603050405020304" pitchFamily="18" charset="0"/>
                <a:cs typeface="Times New Roman" panose="02020603050405020304" pitchFamily="18" charset="0"/>
              </a:rPr>
              <a:t>Software Engineering f</a:t>
            </a:r>
            <a:r>
              <a:rPr lang="en-US" dirty="0"/>
              <a:t>ollows the </a:t>
            </a:r>
            <a:r>
              <a:rPr lang="en-US" b="1" dirty="0"/>
              <a:t>Software Development Lifecycle (SDLC)</a:t>
            </a:r>
            <a:r>
              <a:rPr lang="en-US" dirty="0"/>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System Engineering</a:t>
            </a:r>
            <a:r>
              <a:rPr lang="en-US" dirty="0">
                <a:latin typeface="Times New Roman" panose="02020603050405020304" pitchFamily="18" charset="0"/>
                <a:cs typeface="Times New Roman" panose="02020603050405020304" pitchFamily="18" charset="0"/>
              </a:rPr>
              <a:t> is concerned with all aspects of computer-based systems development including hardware, software and process engineering.</a:t>
            </a:r>
          </a:p>
          <a:p>
            <a:r>
              <a:rPr lang="en-US" dirty="0">
                <a:latin typeface="Times New Roman" panose="02020603050405020304" pitchFamily="18" charset="0"/>
                <a:cs typeface="Times New Roman" panose="02020603050405020304" pitchFamily="18" charset="0"/>
              </a:rPr>
              <a:t>System Engineering f</a:t>
            </a:r>
            <a:r>
              <a:rPr lang="en-US" dirty="0"/>
              <a:t>ollows the </a:t>
            </a:r>
            <a:r>
              <a:rPr lang="en-US" b="1" dirty="0"/>
              <a:t>System Development Lifecycle (SDLC or </a:t>
            </a:r>
            <a:r>
              <a:rPr lang="en-US" b="1" dirty="0" err="1"/>
              <a:t>SysML</a:t>
            </a:r>
            <a:r>
              <a:rPr lang="en-US" b="1" dirty="0"/>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Software Engineering:</a:t>
            </a:r>
          </a:p>
          <a:p>
            <a:pPr marL="548640" lvl="2" indent="0">
              <a:buNone/>
            </a:pPr>
            <a:r>
              <a:rPr lang="en-US" sz="2000" dirty="0">
                <a:latin typeface="Times New Roman" panose="02020603050405020304" pitchFamily="18" charset="0"/>
                <a:cs typeface="Times New Roman" panose="02020603050405020304" pitchFamily="18" charset="0"/>
              </a:rPr>
              <a:t>Drone’s flight control software.</a:t>
            </a:r>
          </a:p>
          <a:p>
            <a:pPr lvl="1"/>
            <a:r>
              <a:rPr lang="en-US" sz="2000" dirty="0">
                <a:latin typeface="Times New Roman" panose="02020603050405020304" pitchFamily="18" charset="0"/>
                <a:cs typeface="Times New Roman" panose="02020603050405020304" pitchFamily="18" charset="0"/>
              </a:rPr>
              <a:t>System Engineering</a:t>
            </a:r>
          </a:p>
          <a:p>
            <a:pPr marL="548640" lvl="2" indent="0">
              <a:buNone/>
            </a:pPr>
            <a:r>
              <a:rPr lang="en-US" sz="2000" dirty="0">
                <a:latin typeface="Times New Roman" panose="02020603050405020304" pitchFamily="18" charset="0"/>
                <a:cs typeface="Times New Roman" panose="02020603050405020304" pitchFamily="18" charset="0"/>
              </a:rPr>
              <a:t>Ensuring drone’s software + hardware work together.</a:t>
            </a:r>
          </a:p>
        </p:txBody>
      </p:sp>
    </p:spTree>
    <p:extLst>
      <p:ext uri="{BB962C8B-B14F-4D97-AF65-F5344CB8AC3E}">
        <p14:creationId xmlns:p14="http://schemas.microsoft.com/office/powerpoint/2010/main" val="73472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B3D06-43AD-5F58-C458-9FEA756FD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55334-8BC8-00CC-FFF2-88B463473E28}"/>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Challenges of Software Engineering</a:t>
            </a:r>
          </a:p>
        </p:txBody>
      </p:sp>
      <p:sp>
        <p:nvSpPr>
          <p:cNvPr id="3" name="Content Placeholder 2">
            <a:extLst>
              <a:ext uri="{FF2B5EF4-FFF2-40B4-BE49-F238E27FC236}">
                <a16:creationId xmlns:a16="http://schemas.microsoft.com/office/drawing/2014/main" id="{82B16BC9-9CD5-F2F2-D9E9-F9883A7C7274}"/>
              </a:ext>
            </a:extLst>
          </p:cNvPr>
          <p:cNvSpPr>
            <a:spLocks noGrp="1"/>
          </p:cNvSpPr>
          <p:nvPr>
            <p:ph idx="1"/>
          </p:nvPr>
        </p:nvSpPr>
        <p:spPr>
          <a:xfrm>
            <a:off x="748937" y="1497875"/>
            <a:ext cx="10502537" cy="4728754"/>
          </a:xfrm>
        </p:spPr>
        <p:txBody>
          <a:bodyPr>
            <a:noAutofit/>
          </a:bodyPr>
          <a:lstStyle/>
          <a:p>
            <a:r>
              <a:rPr lang="en-US" dirty="0">
                <a:latin typeface="Times New Roman" panose="02020603050405020304" pitchFamily="18" charset="0"/>
                <a:cs typeface="Times New Roman" panose="02020603050405020304" pitchFamily="18" charset="0"/>
              </a:rPr>
              <a:t>Software engineering is a complex and evolving field that faces numerous challenges, often leading to increased costs in development, maintenance, and scalability</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Heterogeneity</a:t>
            </a:r>
            <a:r>
              <a:rPr lang="en-US" dirty="0">
                <a:latin typeface="Times New Roman" panose="02020603050405020304" pitchFamily="18" charset="0"/>
                <a:cs typeface="Times New Roman" panose="02020603050405020304" pitchFamily="18" charset="0"/>
              </a:rPr>
              <a:t> (Diverse platforms, legacy systems).</a:t>
            </a:r>
          </a:p>
          <a:p>
            <a:pPr marL="274320" lvl="1" indent="0">
              <a:buNone/>
            </a:pPr>
            <a:r>
              <a:rPr lang="en-US" sz="2000" dirty="0">
                <a:latin typeface="Times New Roman" panose="02020603050405020304" pitchFamily="18" charset="0"/>
                <a:cs typeface="Times New Roman" panose="02020603050405020304" pitchFamily="18" charset="0"/>
              </a:rPr>
              <a:t>The challenge is to ensure </a:t>
            </a:r>
            <a:r>
              <a:rPr lang="en-US" sz="2000" b="1" dirty="0">
                <a:latin typeface="Times New Roman" panose="02020603050405020304" pitchFamily="18" charset="0"/>
                <a:cs typeface="Times New Roman" panose="02020603050405020304" pitchFamily="18" charset="0"/>
              </a:rPr>
              <a:t>dependability, interoperability, and flexibility</a:t>
            </a:r>
            <a:r>
              <a:rPr lang="en-US" sz="2000" dirty="0">
                <a:latin typeface="Times New Roman" panose="02020603050405020304" pitchFamily="18" charset="0"/>
                <a:cs typeface="Times New Roman" panose="02020603050405020304" pitchFamily="18" charset="0"/>
              </a:rPr>
              <a:t> while managing this heterogeneity.</a:t>
            </a:r>
          </a:p>
          <a:p>
            <a:r>
              <a:rPr lang="en-US" b="1" dirty="0">
                <a:latin typeface="Times New Roman" panose="02020603050405020304" pitchFamily="18" charset="0"/>
                <a:cs typeface="Times New Roman" panose="02020603050405020304" pitchFamily="18" charset="0"/>
              </a:rPr>
              <a:t>Business &amp; Social Change</a:t>
            </a:r>
          </a:p>
          <a:p>
            <a:pPr marL="274320" lvl="1" indent="0">
              <a:buNone/>
            </a:pPr>
            <a:r>
              <a:rPr lang="en-US" sz="2000" dirty="0">
                <a:latin typeface="Times New Roman" panose="02020603050405020304" pitchFamily="18" charset="0"/>
                <a:cs typeface="Times New Roman" panose="02020603050405020304" pitchFamily="18" charset="0"/>
              </a:rPr>
              <a:t>Traditional software engineering methods (e.g., Waterfall) are </a:t>
            </a:r>
            <a:r>
              <a:rPr lang="en-US" sz="2000" b="1" dirty="0">
                <a:latin typeface="Times New Roman" panose="02020603050405020304" pitchFamily="18" charset="0"/>
                <a:cs typeface="Times New Roman" panose="02020603050405020304" pitchFamily="18" charset="0"/>
              </a:rPr>
              <a:t>too slow</a:t>
            </a:r>
            <a:r>
              <a:rPr lang="en-US" sz="2000" dirty="0">
                <a:latin typeface="Times New Roman" panose="02020603050405020304" pitchFamily="18" charset="0"/>
                <a:cs typeface="Times New Roman" panose="02020603050405020304" pitchFamily="18" charset="0"/>
              </a:rPr>
              <a:t> for modern demands leading to delays in delivering value. The challenge is to work on fast development models without compromising the quality of good software.</a:t>
            </a:r>
          </a:p>
          <a:p>
            <a:r>
              <a:rPr lang="en-US" b="1" dirty="0">
                <a:latin typeface="Times New Roman" panose="02020603050405020304" pitchFamily="18" charset="0"/>
                <a:cs typeface="Times New Roman" panose="02020603050405020304" pitchFamily="18" charset="0"/>
              </a:rPr>
              <a:t>Security &amp; Trust</a:t>
            </a:r>
            <a:r>
              <a:rPr lang="en-US" dirty="0">
                <a:latin typeface="Times New Roman" panose="02020603050405020304" pitchFamily="18" charset="0"/>
                <a:cs typeface="Times New Roman" panose="02020603050405020304" pitchFamily="18" charset="0"/>
              </a:rPr>
              <a:t> (Cyber threats, secure coding).</a:t>
            </a:r>
          </a:p>
          <a:p>
            <a:pPr marL="274320" lvl="1" indent="0">
              <a:buNone/>
            </a:pPr>
            <a:r>
              <a:rPr lang="en-US" sz="2000" dirty="0">
                <a:latin typeface="Times New Roman" panose="02020603050405020304" pitchFamily="18" charset="0"/>
                <a:cs typeface="Times New Roman" panose="02020603050405020304" pitchFamily="18" charset="0"/>
              </a:rPr>
              <a:t>The challenge is to secure software from </a:t>
            </a:r>
            <a:r>
              <a:rPr lang="en-US" sz="2000" b="1" dirty="0">
                <a:latin typeface="Times New Roman" panose="02020603050405020304" pitchFamily="18" charset="0"/>
                <a:cs typeface="Times New Roman" panose="02020603050405020304" pitchFamily="18" charset="0"/>
              </a:rPr>
              <a:t>security breaches and cyberattacks</a:t>
            </a:r>
            <a:r>
              <a:rPr lang="en-US" sz="2000"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Scale</a:t>
            </a:r>
            <a:r>
              <a:rPr lang="en-US" dirty="0">
                <a:latin typeface="Times New Roman" panose="02020603050405020304" pitchFamily="18" charset="0"/>
                <a:cs typeface="Times New Roman" panose="02020603050405020304" pitchFamily="18" charset="0"/>
              </a:rPr>
              <a:t> (IoT to cloud systems).</a:t>
            </a:r>
          </a:p>
          <a:p>
            <a:pPr marL="274320" lvl="1" indent="0">
              <a:buNone/>
            </a:pPr>
            <a:r>
              <a:rPr lang="en-US" sz="2000" dirty="0">
                <a:latin typeface="Times New Roman" panose="02020603050405020304" pitchFamily="18" charset="0"/>
                <a:cs typeface="Times New Roman" panose="02020603050405020304" pitchFamily="18" charset="0"/>
              </a:rPr>
              <a:t>The challenge lies in designing </a:t>
            </a:r>
            <a:r>
              <a:rPr lang="en-US" sz="2000" b="1" dirty="0">
                <a:latin typeface="Times New Roman" panose="02020603050405020304" pitchFamily="18" charset="0"/>
                <a:cs typeface="Times New Roman" panose="02020603050405020304" pitchFamily="18" charset="0"/>
              </a:rPr>
              <a:t>scalable architectures</a:t>
            </a:r>
            <a:r>
              <a:rPr lang="en-US" sz="2000" dirty="0">
                <a:latin typeface="Times New Roman" panose="02020603050405020304" pitchFamily="18" charset="0"/>
                <a:cs typeface="Times New Roman" panose="02020603050405020304" pitchFamily="18" charset="0"/>
              </a:rPr>
              <a:t> (e.g., microservices, serverless) that maintain </a:t>
            </a:r>
            <a:r>
              <a:rPr lang="en-US" sz="2000" b="1" dirty="0">
                <a:latin typeface="Times New Roman" panose="02020603050405020304" pitchFamily="18" charset="0"/>
                <a:cs typeface="Times New Roman" panose="02020603050405020304" pitchFamily="18" charset="0"/>
              </a:rPr>
              <a:t>performance, reliability, and cost-efficiency</a:t>
            </a:r>
            <a:r>
              <a:rPr lang="en-US" sz="2000" dirty="0">
                <a:latin typeface="Times New Roman" panose="02020603050405020304" pitchFamily="18" charset="0"/>
                <a:cs typeface="Times New Roman" panose="02020603050405020304" pitchFamily="18" charset="0"/>
              </a:rPr>
              <a:t> at any scale.</a:t>
            </a:r>
          </a:p>
        </p:txBody>
      </p:sp>
    </p:spTree>
    <p:extLst>
      <p:ext uri="{BB962C8B-B14F-4D97-AF65-F5344CB8AC3E}">
        <p14:creationId xmlns:p14="http://schemas.microsoft.com/office/powerpoint/2010/main" val="20831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B8E1-19F2-3AD4-103C-EA364553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78583-25F4-964D-3662-BD4D880DF4D4}"/>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Cost of software engineering</a:t>
            </a:r>
          </a:p>
        </p:txBody>
      </p:sp>
      <p:sp>
        <p:nvSpPr>
          <p:cNvPr id="3" name="Content Placeholder 2">
            <a:extLst>
              <a:ext uri="{FF2B5EF4-FFF2-40B4-BE49-F238E27FC236}">
                <a16:creationId xmlns:a16="http://schemas.microsoft.com/office/drawing/2014/main" id="{29126399-F243-1927-E354-680C991D4FEB}"/>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Development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Labor (developers, testers, project managers).</a:t>
            </a:r>
          </a:p>
          <a:p>
            <a:pPr lvl="1"/>
            <a:r>
              <a:rPr lang="en-US" sz="2000" dirty="0">
                <a:latin typeface="Times New Roman" panose="02020603050405020304" pitchFamily="18" charset="0"/>
                <a:cs typeface="Times New Roman" panose="02020603050405020304" pitchFamily="18" charset="0"/>
              </a:rPr>
              <a:t>Tools (IDEs, licenses, cloud services).</a:t>
            </a:r>
          </a:p>
          <a:p>
            <a:r>
              <a:rPr lang="en-US" b="1" dirty="0">
                <a:latin typeface="Times New Roman" panose="02020603050405020304" pitchFamily="18" charset="0"/>
                <a:cs typeface="Times New Roman" panose="02020603050405020304" pitchFamily="18" charset="0"/>
              </a:rPr>
              <a:t>Maintenance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Bug fixes, updates, and compatibility patches.</a:t>
            </a:r>
          </a:p>
          <a:p>
            <a:pPr lvl="1"/>
            <a:r>
              <a:rPr lang="en-US" sz="2000" dirty="0">
                <a:latin typeface="Times New Roman" panose="02020603050405020304" pitchFamily="18" charset="0"/>
                <a:cs typeface="Times New Roman" panose="02020603050405020304" pitchFamily="18" charset="0"/>
              </a:rPr>
              <a:t>Can exceed initial development costs over time.</a:t>
            </a:r>
          </a:p>
          <a:p>
            <a:r>
              <a:rPr lang="en-US" b="1" dirty="0">
                <a:latin typeface="Times New Roman" panose="02020603050405020304" pitchFamily="18" charset="0"/>
                <a:cs typeface="Times New Roman" panose="02020603050405020304" pitchFamily="18" charset="0"/>
              </a:rPr>
              <a:t>Security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Penetration testing, compliance audits.</a:t>
            </a:r>
          </a:p>
          <a:p>
            <a:pPr lvl="1"/>
            <a:r>
              <a:rPr lang="en-US" sz="2000" dirty="0">
                <a:latin typeface="Times New Roman" panose="02020603050405020304" pitchFamily="18" charset="0"/>
                <a:cs typeface="Times New Roman" panose="02020603050405020304" pitchFamily="18" charset="0"/>
              </a:rPr>
              <a:t>Breach recovery expenses (legal fines, reputation damage).</a:t>
            </a:r>
          </a:p>
          <a:p>
            <a:r>
              <a:rPr lang="en-US" b="1" dirty="0">
                <a:latin typeface="Times New Roman" panose="02020603050405020304" pitchFamily="18" charset="0"/>
                <a:cs typeface="Times New Roman" panose="02020603050405020304" pitchFamily="18" charset="0"/>
              </a:rPr>
              <a:t>Scalability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Infrastructure (servers, databases) for growing user bases.</a:t>
            </a:r>
          </a:p>
          <a:p>
            <a:pPr lvl="1"/>
            <a:r>
              <a:rPr lang="en-US" sz="2000" dirty="0">
                <a:latin typeface="Times New Roman" panose="02020603050405020304" pitchFamily="18" charset="0"/>
                <a:cs typeface="Times New Roman" panose="02020603050405020304" pitchFamily="18" charset="0"/>
              </a:rPr>
              <a:t>Optimization for performance under load.</a:t>
            </a:r>
          </a:p>
        </p:txBody>
      </p:sp>
    </p:spTree>
    <p:extLst>
      <p:ext uri="{BB962C8B-B14F-4D97-AF65-F5344CB8AC3E}">
        <p14:creationId xmlns:p14="http://schemas.microsoft.com/office/powerpoint/2010/main" val="203341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EC6C9-E789-DB35-A552-2C5AA3858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52132-6FB7-625D-DFA0-F6816847FAB3}"/>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Professional software development</a:t>
            </a:r>
          </a:p>
        </p:txBody>
      </p:sp>
      <p:sp>
        <p:nvSpPr>
          <p:cNvPr id="3" name="Content Placeholder 2">
            <a:extLst>
              <a:ext uri="{FF2B5EF4-FFF2-40B4-BE49-F238E27FC236}">
                <a16:creationId xmlns:a16="http://schemas.microsoft.com/office/drawing/2014/main" id="{2A24725E-4361-5034-EFF2-3282E323B009}"/>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Purpose-Built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Developed for </a:t>
            </a:r>
            <a:r>
              <a:rPr lang="en-US" sz="2000" b="1" dirty="0">
                <a:latin typeface="Times New Roman" panose="02020603050405020304" pitchFamily="18" charset="0"/>
                <a:cs typeface="Times New Roman" panose="02020603050405020304" pitchFamily="18" charset="0"/>
              </a:rPr>
              <a:t>business needs, products, or integration</a:t>
            </a:r>
            <a:r>
              <a:rPr lang="en-US" sz="2000" dirty="0">
                <a:latin typeface="Times New Roman" panose="02020603050405020304" pitchFamily="18" charset="0"/>
                <a:cs typeface="Times New Roman" panose="02020603050405020304" pitchFamily="18" charset="0"/>
              </a:rPr>
              <a:t> (e.g., banking systems, CAD software).</a:t>
            </a:r>
          </a:p>
          <a:p>
            <a:pPr lvl="1"/>
            <a:r>
              <a:rPr lang="en-US" sz="2000" dirty="0">
                <a:latin typeface="Times New Roman" panose="02020603050405020304" pitchFamily="18" charset="0"/>
                <a:cs typeface="Times New Roman" panose="02020603050405020304" pitchFamily="18" charset="0"/>
              </a:rPr>
              <a:t>Unlike hobbyist code, it serves </a:t>
            </a:r>
            <a:r>
              <a:rPr lang="en-US" sz="2000" b="1" dirty="0">
                <a:latin typeface="Times New Roman" panose="02020603050405020304" pitchFamily="18" charset="0"/>
                <a:cs typeface="Times New Roman" panose="02020603050405020304" pitchFamily="18" charset="0"/>
              </a:rPr>
              <a:t>external users/clients</a:t>
            </a:r>
            <a:r>
              <a:rPr lang="en-US" sz="2000" dirty="0">
                <a:latin typeface="Times New Roman" panose="02020603050405020304" pitchFamily="18" charset="0"/>
                <a:cs typeface="Times New Roman" panose="02020603050405020304" pitchFamily="18" charset="0"/>
              </a:rPr>
              <a:t>, not just the developer.</a:t>
            </a:r>
          </a:p>
          <a:p>
            <a:r>
              <a:rPr lang="en-US" b="1" dirty="0">
                <a:latin typeface="Times New Roman" panose="02020603050405020304" pitchFamily="18" charset="0"/>
                <a:cs typeface="Times New Roman" panose="02020603050405020304" pitchFamily="18" charset="0"/>
              </a:rPr>
              <a:t>Team-Centric</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Built by </a:t>
            </a:r>
            <a:r>
              <a:rPr lang="en-US" sz="2000" b="1" dirty="0">
                <a:latin typeface="Times New Roman" panose="02020603050405020304" pitchFamily="18" charset="0"/>
                <a:cs typeface="Times New Roman" panose="02020603050405020304" pitchFamily="18" charset="0"/>
              </a:rPr>
              <a:t>cross-functional teams</a:t>
            </a:r>
            <a:r>
              <a:rPr lang="en-US" sz="2000" dirty="0">
                <a:latin typeface="Times New Roman" panose="02020603050405020304" pitchFamily="18" charset="0"/>
                <a:cs typeface="Times New Roman" panose="02020603050405020304" pitchFamily="18" charset="0"/>
              </a:rPr>
              <a:t> (developers, testers, UX designers).</a:t>
            </a:r>
          </a:p>
          <a:p>
            <a:pPr lvl="1"/>
            <a:r>
              <a:rPr lang="en-US" sz="2000" dirty="0">
                <a:latin typeface="Times New Roman" panose="02020603050405020304" pitchFamily="18" charset="0"/>
                <a:cs typeface="Times New Roman" panose="02020603050405020304" pitchFamily="18" charset="0"/>
              </a:rPr>
              <a:t>Requires </a:t>
            </a:r>
            <a:r>
              <a:rPr lang="en-US" sz="2000" b="1" dirty="0">
                <a:latin typeface="Times New Roman" panose="02020603050405020304" pitchFamily="18" charset="0"/>
                <a:cs typeface="Times New Roman" panose="02020603050405020304" pitchFamily="18" charset="0"/>
              </a:rPr>
              <a:t>collaboration tools</a:t>
            </a:r>
            <a:r>
              <a:rPr lang="en-US" sz="2000" dirty="0">
                <a:latin typeface="Times New Roman" panose="02020603050405020304" pitchFamily="18" charset="0"/>
                <a:cs typeface="Times New Roman" panose="02020603050405020304" pitchFamily="18" charset="0"/>
              </a:rPr>
              <a:t> (Git, Jira) and </a:t>
            </a:r>
            <a:r>
              <a:rPr lang="en-US" sz="2000" b="1" dirty="0">
                <a:latin typeface="Times New Roman" panose="02020603050405020304" pitchFamily="18" charset="0"/>
                <a:cs typeface="Times New Roman" panose="02020603050405020304" pitchFamily="18" charset="0"/>
              </a:rPr>
              <a:t>standardized processes</a:t>
            </a:r>
            <a:r>
              <a:rPr lang="en-US" sz="2000" dirty="0">
                <a:latin typeface="Times New Roman" panose="02020603050405020304" pitchFamily="18" charset="0"/>
                <a:cs typeface="Times New Roman" panose="02020603050405020304" pitchFamily="18" charset="0"/>
              </a:rPr>
              <a:t> (Agile, DevOps).</a:t>
            </a:r>
          </a:p>
          <a:p>
            <a:r>
              <a:rPr lang="en-US" b="1" dirty="0">
                <a:latin typeface="Times New Roman" panose="02020603050405020304" pitchFamily="18" charset="0"/>
                <a:cs typeface="Times New Roman" panose="02020603050405020304" pitchFamily="18" charset="0"/>
              </a:rPr>
              <a:t>Long-Term Maintenance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Evolves over time with updates, patches, and feature additions.</a:t>
            </a:r>
          </a:p>
          <a:p>
            <a:pPr lvl="1"/>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Windows OS or macOS yearly updates.</a:t>
            </a:r>
          </a:p>
          <a:p>
            <a:r>
              <a:rPr lang="en-US" sz="2200" dirty="0">
                <a:latin typeface="Times New Roman" panose="02020603050405020304" pitchFamily="18" charset="0"/>
                <a:cs typeface="Times New Roman" panose="02020603050405020304" pitchFamily="18" charset="0"/>
              </a:rPr>
              <a:t>Beyond code, professional software includes: Documentation and Support Assets Libraries such as FAQs, community forums, helpdesk services</a:t>
            </a:r>
          </a:p>
        </p:txBody>
      </p:sp>
    </p:spTree>
    <p:extLst>
      <p:ext uri="{BB962C8B-B14F-4D97-AF65-F5344CB8AC3E}">
        <p14:creationId xmlns:p14="http://schemas.microsoft.com/office/powerpoint/2010/main" val="355541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21DD9-BAEB-D4B1-147B-175CE8009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A0C4-DE2B-04AE-E450-C29808122875}"/>
              </a:ext>
            </a:extLst>
          </p:cNvPr>
          <p:cNvSpPr>
            <a:spLocks noGrp="1"/>
          </p:cNvSpPr>
          <p:nvPr>
            <p:ph type="title"/>
          </p:nvPr>
        </p:nvSpPr>
        <p:spPr>
          <a:xfrm>
            <a:off x="766354" y="118873"/>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Software Engineering diversity</a:t>
            </a:r>
          </a:p>
        </p:txBody>
      </p:sp>
      <p:sp>
        <p:nvSpPr>
          <p:cNvPr id="3" name="Content Placeholder 2">
            <a:extLst>
              <a:ext uri="{FF2B5EF4-FFF2-40B4-BE49-F238E27FC236}">
                <a16:creationId xmlns:a16="http://schemas.microsoft.com/office/drawing/2014/main" id="{5AD3C31B-F536-E931-A613-DB273C4AED91}"/>
              </a:ext>
            </a:extLst>
          </p:cNvPr>
          <p:cNvSpPr>
            <a:spLocks noGrp="1"/>
          </p:cNvSpPr>
          <p:nvPr>
            <p:ph idx="1"/>
          </p:nvPr>
        </p:nvSpPr>
        <p:spPr>
          <a:xfrm>
            <a:off x="635726" y="1132115"/>
            <a:ext cx="10502537" cy="5607012"/>
          </a:xfrm>
        </p:spPr>
        <p:txBody>
          <a:bodyPr>
            <a:noAutofit/>
          </a:bodyPr>
          <a:lstStyle/>
          <a:p>
            <a:r>
              <a:rPr lang="en-US" dirty="0">
                <a:latin typeface="Times New Roman" panose="02020603050405020304" pitchFamily="18" charset="0"/>
                <a:cs typeface="Times New Roman" panose="02020603050405020304" pitchFamily="18" charset="0"/>
              </a:rPr>
              <a:t>Software engineering is a broad and dynamic field that encompasses a wide range of methodologies, tools, and techniques. Given the vast diversity in software applications - there is no single "one-size-fits-all" approach to software development</a:t>
            </a:r>
          </a:p>
          <a:p>
            <a:pPr marL="0" indent="0">
              <a:buNone/>
            </a:pPr>
            <a:r>
              <a:rPr lang="en-US" b="1" dirty="0">
                <a:latin typeface="Times New Roman" panose="02020603050405020304" pitchFamily="18" charset="0"/>
                <a:cs typeface="Times New Roman" panose="02020603050405020304" pitchFamily="18" charset="0"/>
              </a:rPr>
              <a:t>Factors Influencing Software Engineering Diversity</a:t>
            </a:r>
          </a:p>
          <a:p>
            <a:pPr lvl="0"/>
            <a:r>
              <a:rPr lang="en-US" b="1" dirty="0">
                <a:latin typeface="Times New Roman" panose="02020603050405020304" pitchFamily="18" charset="0"/>
                <a:cs typeface="Times New Roman" panose="02020603050405020304" pitchFamily="18" charset="0"/>
              </a:rPr>
              <a:t>Type of Application</a:t>
            </a:r>
          </a:p>
          <a:p>
            <a:pPr lvl="1"/>
            <a:r>
              <a:rPr lang="en-US" b="1" dirty="0">
                <a:latin typeface="Times New Roman" panose="02020603050405020304" pitchFamily="18" charset="0"/>
                <a:cs typeface="Times New Roman" panose="02020603050405020304" pitchFamily="18" charset="0"/>
              </a:rPr>
              <a:t>Embedded systems</a:t>
            </a:r>
            <a:r>
              <a:rPr lang="en-US" dirty="0">
                <a:latin typeface="Times New Roman" panose="02020603050405020304" pitchFamily="18" charset="0"/>
                <a:cs typeface="Times New Roman" panose="02020603050405020304" pitchFamily="18" charset="0"/>
              </a:rPr>
              <a:t> demand rigorous verification and validation due to their safety-critical nature.</a:t>
            </a:r>
          </a:p>
          <a:p>
            <a:pPr lvl="1"/>
            <a:r>
              <a:rPr lang="en-US" b="1" dirty="0">
                <a:latin typeface="Times New Roman" panose="02020603050405020304" pitchFamily="18" charset="0"/>
                <a:cs typeface="Times New Roman" panose="02020603050405020304" pitchFamily="18" charset="0"/>
              </a:rPr>
              <a:t>Web applications</a:t>
            </a:r>
            <a:r>
              <a:rPr lang="en-US" dirty="0">
                <a:latin typeface="Times New Roman" panose="02020603050405020304" pitchFamily="18" charset="0"/>
                <a:cs typeface="Times New Roman" panose="02020603050405020304" pitchFamily="18" charset="0"/>
              </a:rPr>
              <a:t> benefit from iterative development and reusable components for rapid deployment.</a:t>
            </a:r>
          </a:p>
          <a:p>
            <a:pPr lvl="1"/>
            <a:r>
              <a:rPr lang="en-US" b="1" dirty="0">
                <a:latin typeface="Times New Roman" panose="02020603050405020304" pitchFamily="18" charset="0"/>
                <a:cs typeface="Times New Roman" panose="02020603050405020304" pitchFamily="18" charset="0"/>
              </a:rPr>
              <a:t>Entertainment systems</a:t>
            </a:r>
            <a:r>
              <a:rPr lang="en-US" dirty="0">
                <a:latin typeface="Times New Roman" panose="02020603050405020304" pitchFamily="18" charset="0"/>
                <a:cs typeface="Times New Roman" panose="02020603050405020304" pitchFamily="18" charset="0"/>
              </a:rPr>
              <a:t> prioritize user experience and real-time performance.</a:t>
            </a:r>
          </a:p>
          <a:p>
            <a:pPr lvl="0"/>
            <a:r>
              <a:rPr lang="en-US" b="1" dirty="0">
                <a:latin typeface="Times New Roman" panose="02020603050405020304" pitchFamily="18" charset="0"/>
                <a:cs typeface="Times New Roman" panose="02020603050405020304" pitchFamily="18" charset="0"/>
              </a:rPr>
              <a:t>Organizational Practices</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Companies adopt different software engineering practices based on their size, industry, and regulatory requirements.</a:t>
            </a:r>
          </a:p>
          <a:p>
            <a:pPr lvl="0"/>
            <a:r>
              <a:rPr lang="en-US" b="1" dirty="0">
                <a:latin typeface="Times New Roman" panose="02020603050405020304" pitchFamily="18" charset="0"/>
                <a:cs typeface="Times New Roman" panose="02020603050405020304" pitchFamily="18" charset="0"/>
              </a:rPr>
              <a:t>Technological Constraints</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Hardware limitations, real-time processing needs, security concerns, and scalability requirements influence the choice of development techniques.</a:t>
            </a:r>
          </a:p>
          <a:p>
            <a:pPr lvl="0"/>
            <a:r>
              <a:rPr lang="en-US" b="1" dirty="0">
                <a:latin typeface="Times New Roman" panose="02020603050405020304" pitchFamily="18" charset="0"/>
                <a:cs typeface="Times New Roman" panose="02020603050405020304" pitchFamily="18" charset="0"/>
              </a:rPr>
              <a:t>Human and Cultural Factors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Team structure, developer expertise, and stakeholder expectations shape software engineering practices.</a:t>
            </a:r>
          </a:p>
        </p:txBody>
      </p:sp>
    </p:spTree>
    <p:extLst>
      <p:ext uri="{BB962C8B-B14F-4D97-AF65-F5344CB8AC3E}">
        <p14:creationId xmlns:p14="http://schemas.microsoft.com/office/powerpoint/2010/main" val="182840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42C99-B8E3-0600-5355-4DB8EB9BC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C9D43-3F1D-12BB-3021-A5D6F083C886}"/>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Internet Software Engineering</a:t>
            </a:r>
          </a:p>
        </p:txBody>
      </p:sp>
      <p:sp>
        <p:nvSpPr>
          <p:cNvPr id="3" name="Content Placeholder 2">
            <a:extLst>
              <a:ext uri="{FF2B5EF4-FFF2-40B4-BE49-F238E27FC236}">
                <a16:creationId xmlns:a16="http://schemas.microsoft.com/office/drawing/2014/main" id="{1C26098F-5338-9854-98CB-E57F19C30D82}"/>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World Wide Web</a:t>
            </a:r>
            <a:r>
              <a:rPr lang="en-US" dirty="0">
                <a:latin typeface="Times New Roman" panose="02020603050405020304" pitchFamily="18" charset="0"/>
                <a:cs typeface="Times New Roman" panose="02020603050405020304" pitchFamily="18" charset="0"/>
              </a:rPr>
              <a:t> has revolutionized software engineering, leading to new development paradigms, architectures, and business models</a:t>
            </a:r>
          </a:p>
          <a:p>
            <a:r>
              <a:rPr lang="en-US" b="1" dirty="0">
                <a:latin typeface="Times New Roman" panose="02020603050405020304" pitchFamily="18" charset="0"/>
                <a:cs typeface="Times New Roman" panose="02020603050405020304" pitchFamily="18" charset="0"/>
              </a:rPr>
              <a:t>Key developments in Internet Software Engineering:</a:t>
            </a:r>
          </a:p>
          <a:p>
            <a:r>
              <a:rPr lang="en-US" b="1" dirty="0">
                <a:latin typeface="Times New Roman" panose="02020603050405020304" pitchFamily="18" charset="0"/>
                <a:cs typeface="Times New Roman" panose="02020603050405020304" pitchFamily="18" charset="0"/>
              </a:rPr>
              <a:t>Transition from Desktop to Web-Based Systems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Rise of Cloud Computing and SaaS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Shift from Monolithic to Distributed Architectures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Dominance of Software Reuse and Component-Based Development</a:t>
            </a:r>
            <a:endParaRPr lang="en-US" dirty="0">
              <a:latin typeface="Times New Roman" panose="02020603050405020304" pitchFamily="18" charset="0"/>
              <a:cs typeface="Times New Roman" panose="02020603050405020304" pitchFamily="18" charset="0"/>
            </a:endParaRPr>
          </a:p>
          <a:p>
            <a:pPr marL="274320" lvl="1" indent="0">
              <a:buNone/>
            </a:pPr>
            <a:r>
              <a:rPr lang="en-US" sz="2000" dirty="0">
                <a:latin typeface="Times New Roman" panose="02020603050405020304" pitchFamily="18" charset="0"/>
                <a:cs typeface="Times New Roman" panose="02020603050405020304" pitchFamily="18" charset="0"/>
              </a:rPr>
              <a:t>Instead of building systems from scratch, Internet software engineering heavily relies on:</a:t>
            </a:r>
          </a:p>
          <a:p>
            <a:pPr lvl="1"/>
            <a:r>
              <a:rPr lang="en-US" sz="2000" b="1" dirty="0">
                <a:latin typeface="Times New Roman" panose="02020603050405020304" pitchFamily="18" charset="0"/>
                <a:cs typeface="Times New Roman" panose="02020603050405020304" pitchFamily="18" charset="0"/>
              </a:rPr>
              <a:t>Open-source frameworks</a:t>
            </a:r>
            <a:r>
              <a:rPr lang="en-US" sz="2000" dirty="0">
                <a:latin typeface="Times New Roman" panose="02020603050405020304" pitchFamily="18" charset="0"/>
                <a:cs typeface="Times New Roman" panose="02020603050405020304" pitchFamily="18" charset="0"/>
              </a:rPr>
              <a:t> (React, Angular, Django, Flask).</a:t>
            </a:r>
          </a:p>
          <a:p>
            <a:pPr lvl="1"/>
            <a:r>
              <a:rPr lang="en-US" sz="2000" b="1" dirty="0">
                <a:latin typeface="Times New Roman" panose="02020603050405020304" pitchFamily="18" charset="0"/>
                <a:cs typeface="Times New Roman" panose="02020603050405020304" pitchFamily="18" charset="0"/>
              </a:rPr>
              <a:t>Third-party APIs</a:t>
            </a:r>
            <a:r>
              <a:rPr lang="en-US" sz="2000" dirty="0">
                <a:latin typeface="Times New Roman" panose="02020603050405020304" pitchFamily="18" charset="0"/>
                <a:cs typeface="Times New Roman" panose="02020603050405020304" pitchFamily="18" charset="0"/>
              </a:rPr>
              <a:t> (Payment gateways, social media integrations).</a:t>
            </a:r>
          </a:p>
          <a:p>
            <a:pPr lvl="1"/>
            <a:r>
              <a:rPr lang="en-US" sz="2000" b="1" dirty="0">
                <a:latin typeface="Times New Roman" panose="02020603050405020304" pitchFamily="18" charset="0"/>
                <a:cs typeface="Times New Roman" panose="02020603050405020304" pitchFamily="18" charset="0"/>
              </a:rPr>
              <a:t>Cloud services</a:t>
            </a:r>
            <a:r>
              <a:rPr lang="en-US" sz="2000" dirty="0">
                <a:latin typeface="Times New Roman" panose="02020603050405020304" pitchFamily="18" charset="0"/>
                <a:cs typeface="Times New Roman" panose="02020603050405020304" pitchFamily="18" charset="0"/>
              </a:rPr>
              <a:t> (AWS, Google Cloud, Azure).</a:t>
            </a:r>
          </a:p>
        </p:txBody>
      </p:sp>
    </p:spTree>
    <p:extLst>
      <p:ext uri="{BB962C8B-B14F-4D97-AF65-F5344CB8AC3E}">
        <p14:creationId xmlns:p14="http://schemas.microsoft.com/office/powerpoint/2010/main" val="249191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A5551-FC25-2BCE-572C-3BC983D0B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7913F-4D79-B682-1441-D1F0BA859CCD}"/>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Software Engineering Ethics</a:t>
            </a:r>
          </a:p>
        </p:txBody>
      </p:sp>
      <p:sp>
        <p:nvSpPr>
          <p:cNvPr id="3" name="Content Placeholder 2">
            <a:extLst>
              <a:ext uri="{FF2B5EF4-FFF2-40B4-BE49-F238E27FC236}">
                <a16:creationId xmlns:a16="http://schemas.microsoft.com/office/drawing/2014/main" id="{7BB5F8DC-D119-11F7-903D-F317DA5BE31F}"/>
              </a:ext>
            </a:extLst>
          </p:cNvPr>
          <p:cNvSpPr>
            <a:spLocks noGrp="1"/>
          </p:cNvSpPr>
          <p:nvPr>
            <p:ph idx="1"/>
          </p:nvPr>
        </p:nvSpPr>
        <p:spPr>
          <a:xfrm>
            <a:off x="748937" y="1497875"/>
            <a:ext cx="10502537" cy="4728754"/>
          </a:xfrm>
        </p:spPr>
        <p:txBody>
          <a:bodyPr>
            <a:noAutofit/>
          </a:bodyPr>
          <a:lstStyle/>
          <a:p>
            <a:r>
              <a:rPr lang="en-US" dirty="0">
                <a:latin typeface="Times New Roman" panose="02020603050405020304" pitchFamily="18" charset="0"/>
                <a:cs typeface="Times New Roman" panose="02020603050405020304" pitchFamily="18" charset="0"/>
              </a:rPr>
              <a:t>Software engineering is not just about writing code</a:t>
            </a:r>
          </a:p>
          <a:p>
            <a:r>
              <a:rPr lang="en-US" dirty="0">
                <a:latin typeface="Times New Roman" panose="02020603050405020304" pitchFamily="18" charset="0"/>
                <a:cs typeface="Times New Roman" panose="02020603050405020304" pitchFamily="18" charset="0"/>
              </a:rPr>
              <a:t>it involves </a:t>
            </a:r>
            <a:r>
              <a:rPr lang="en-US" b="1" dirty="0">
                <a:latin typeface="Times New Roman" panose="02020603050405020304" pitchFamily="18" charset="0"/>
                <a:cs typeface="Times New Roman" panose="02020603050405020304" pitchFamily="18" charset="0"/>
              </a:rPr>
              <a:t>ethical and professional responsibilities</a:t>
            </a:r>
            <a:r>
              <a:rPr lang="en-US" dirty="0">
                <a:latin typeface="Times New Roman" panose="02020603050405020304" pitchFamily="18" charset="0"/>
                <a:cs typeface="Times New Roman" panose="02020603050405020304" pitchFamily="18" charset="0"/>
              </a:rPr>
              <a:t> that impact society, businesses, and individuals.</a:t>
            </a:r>
          </a:p>
          <a:p>
            <a:r>
              <a:rPr lang="en-US" dirty="0">
                <a:latin typeface="Times New Roman" panose="02020603050405020304" pitchFamily="18" charset="0"/>
                <a:cs typeface="Times New Roman" panose="02020603050405020304" pitchFamily="18" charset="0"/>
              </a:rPr>
              <a:t>Unlike purely technical decisions, ethical considerations require engineers to think beyond functionality and efficiency, ensuring their work aligns with </a:t>
            </a:r>
            <a:r>
              <a:rPr lang="en-US" b="1" dirty="0">
                <a:latin typeface="Times New Roman" panose="02020603050405020304" pitchFamily="18" charset="0"/>
                <a:cs typeface="Times New Roman" panose="02020603050405020304" pitchFamily="18" charset="0"/>
              </a:rPr>
              <a:t>moral, legal, and social standards</a:t>
            </a:r>
          </a:p>
          <a:p>
            <a:pPr marL="0" indent="0">
              <a:buNone/>
            </a:pPr>
            <a:r>
              <a:rPr lang="en-US" b="1" dirty="0">
                <a:latin typeface="Times New Roman" panose="02020603050405020304" pitchFamily="18" charset="0"/>
                <a:cs typeface="Times New Roman" panose="02020603050405020304" pitchFamily="18" charset="0"/>
              </a:rPr>
              <a:t>Why Ethics Matter in Software Engineering</a:t>
            </a:r>
          </a:p>
          <a:p>
            <a:pPr marL="0" indent="0">
              <a:buNone/>
            </a:pPr>
            <a:r>
              <a:rPr lang="en-US" dirty="0">
                <a:latin typeface="Times New Roman" panose="02020603050405020304" pitchFamily="18" charset="0"/>
                <a:cs typeface="Times New Roman" panose="02020603050405020304" pitchFamily="18" charset="0"/>
              </a:rPr>
              <a:t>Software influences nearly every aspect of modern life, from healthcare and finance to social media and national security. Poor ethical decisions can lead to:</a:t>
            </a:r>
          </a:p>
          <a:p>
            <a:pPr lvl="0"/>
            <a:r>
              <a:rPr lang="en-US" b="1" dirty="0">
                <a:latin typeface="Times New Roman" panose="02020603050405020304" pitchFamily="18" charset="0"/>
                <a:cs typeface="Times New Roman" panose="02020603050405020304" pitchFamily="18" charset="0"/>
              </a:rPr>
              <a:t>Privacy violations</a:t>
            </a:r>
            <a:r>
              <a:rPr lang="en-US" dirty="0">
                <a:latin typeface="Times New Roman" panose="02020603050405020304" pitchFamily="18" charset="0"/>
                <a:cs typeface="Times New Roman" panose="02020603050405020304" pitchFamily="18" charset="0"/>
              </a:rPr>
              <a:t> (e.g., unauthorized data collection).</a:t>
            </a:r>
          </a:p>
          <a:p>
            <a:pPr lvl="0"/>
            <a:r>
              <a:rPr lang="en-US" b="1" dirty="0">
                <a:latin typeface="Times New Roman" panose="02020603050405020304" pitchFamily="18" charset="0"/>
                <a:cs typeface="Times New Roman" panose="02020603050405020304" pitchFamily="18" charset="0"/>
              </a:rPr>
              <a:t>Security breaches</a:t>
            </a:r>
            <a:r>
              <a:rPr lang="en-US" dirty="0">
                <a:latin typeface="Times New Roman" panose="02020603050405020304" pitchFamily="18" charset="0"/>
                <a:cs typeface="Times New Roman" panose="02020603050405020304" pitchFamily="18" charset="0"/>
              </a:rPr>
              <a:t> (e.g., exploitable vulnerabilities).</a:t>
            </a:r>
          </a:p>
          <a:p>
            <a:pPr lvl="0"/>
            <a:r>
              <a:rPr lang="en-US" b="1" dirty="0">
                <a:latin typeface="Times New Roman" panose="02020603050405020304" pitchFamily="18" charset="0"/>
                <a:cs typeface="Times New Roman" panose="02020603050405020304" pitchFamily="18" charset="0"/>
              </a:rPr>
              <a:t>Discriminatory algorithms</a:t>
            </a:r>
            <a:r>
              <a:rPr lang="en-US" dirty="0">
                <a:latin typeface="Times New Roman" panose="02020603050405020304" pitchFamily="18" charset="0"/>
                <a:cs typeface="Times New Roman" panose="02020603050405020304" pitchFamily="18" charset="0"/>
              </a:rPr>
              <a:t> (e.g., biased AI systems).</a:t>
            </a:r>
          </a:p>
          <a:p>
            <a:pPr lvl="0"/>
            <a:r>
              <a:rPr lang="en-US" b="1" dirty="0">
                <a:latin typeface="Times New Roman" panose="02020603050405020304" pitchFamily="18" charset="0"/>
                <a:cs typeface="Times New Roman" panose="02020603050405020304" pitchFamily="18" charset="0"/>
              </a:rPr>
              <a:t>Financial harm</a:t>
            </a:r>
            <a:r>
              <a:rPr lang="en-US" dirty="0">
                <a:latin typeface="Times New Roman" panose="02020603050405020304" pitchFamily="18" charset="0"/>
                <a:cs typeface="Times New Roman" panose="02020603050405020304" pitchFamily="18" charset="0"/>
              </a:rPr>
              <a:t> (e.g., software failures in critical systems).</a:t>
            </a:r>
          </a:p>
        </p:txBody>
      </p:sp>
    </p:spTree>
    <p:extLst>
      <p:ext uri="{BB962C8B-B14F-4D97-AF65-F5344CB8AC3E}">
        <p14:creationId xmlns:p14="http://schemas.microsoft.com/office/powerpoint/2010/main" val="1242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536-B949-DFB8-D3C2-1D01DFC7BC14}"/>
              </a:ext>
            </a:extLst>
          </p:cNvPr>
          <p:cNvSpPr>
            <a:spLocks noGrp="1"/>
          </p:cNvSpPr>
          <p:nvPr>
            <p:ph type="title"/>
          </p:nvPr>
        </p:nvSpPr>
        <p:spPr>
          <a:xfrm>
            <a:off x="792480" y="310461"/>
            <a:ext cx="10332720" cy="1013242"/>
          </a:xfrm>
        </p:spPr>
        <p:txBody>
          <a:bodyPr>
            <a:normAutofit/>
          </a:bodyPr>
          <a:lstStyle/>
          <a:p>
            <a:r>
              <a:rPr lang="en-US" sz="3600" b="1" dirty="0">
                <a:latin typeface="Times New Roman" panose="02020603050405020304" pitchFamily="18" charset="0"/>
                <a:cs typeface="Times New Roman" panose="02020603050405020304" pitchFamily="18" charset="0"/>
              </a:rPr>
              <a:t>Learning Objectives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08C41-E214-88CE-7663-4AD573577749}"/>
              </a:ext>
            </a:extLst>
          </p:cNvPr>
          <p:cNvSpPr>
            <a:spLocks noGrp="1"/>
          </p:cNvSpPr>
          <p:nvPr>
            <p:ph idx="1"/>
          </p:nvPr>
        </p:nvSpPr>
        <p:spPr>
          <a:xfrm>
            <a:off x="792480" y="1680753"/>
            <a:ext cx="10458994" cy="4545875"/>
          </a:xfrm>
        </p:spPr>
        <p:txBody>
          <a:bodyPr>
            <a:normAutofit/>
          </a:bodyPr>
          <a:lstStyle/>
          <a:p>
            <a:r>
              <a:rPr lang="en-US" sz="2400" dirty="0">
                <a:latin typeface="Times New Roman" panose="02020603050405020304" pitchFamily="18" charset="0"/>
                <a:cs typeface="Times New Roman" panose="02020603050405020304" pitchFamily="18" charset="0"/>
              </a:rPr>
              <a:t>Define software and categorize its types (Generic vs. Custom).</a:t>
            </a:r>
          </a:p>
          <a:p>
            <a:r>
              <a:rPr lang="en-US" sz="2400" dirty="0">
                <a:latin typeface="Times New Roman" panose="02020603050405020304" pitchFamily="18" charset="0"/>
                <a:cs typeface="Times New Roman" panose="02020603050405020304" pitchFamily="18" charset="0"/>
              </a:rPr>
              <a:t>Explain key attributes of good software.</a:t>
            </a:r>
          </a:p>
          <a:p>
            <a:r>
              <a:rPr lang="en-US" sz="2400" dirty="0">
                <a:latin typeface="Times New Roman" panose="02020603050405020304" pitchFamily="18" charset="0"/>
                <a:cs typeface="Times New Roman" panose="02020603050405020304" pitchFamily="18" charset="0"/>
              </a:rPr>
              <a:t>Understand the importance and activities of software engineering.</a:t>
            </a:r>
          </a:p>
          <a:p>
            <a:r>
              <a:rPr lang="en-US" sz="2400" dirty="0">
                <a:latin typeface="Times New Roman" panose="02020603050405020304" pitchFamily="18" charset="0"/>
                <a:cs typeface="Times New Roman" panose="02020603050405020304" pitchFamily="18" charset="0"/>
              </a:rPr>
              <a:t>Differentiate Software Engineering from Computer Science and System Engineering.</a:t>
            </a:r>
          </a:p>
          <a:p>
            <a:r>
              <a:rPr lang="en-US" sz="2400" dirty="0">
                <a:latin typeface="Times New Roman" panose="02020603050405020304" pitchFamily="18" charset="0"/>
                <a:cs typeface="Times New Roman" panose="02020603050405020304" pitchFamily="18" charset="0"/>
              </a:rPr>
              <a:t>Identify challenges in software engineering (e.g., security, scalability).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3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14AD6-DB02-0F4D-C858-F27A69C2C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31871-A5F1-3F87-E345-58972BAC8DA8}"/>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Software</a:t>
            </a:r>
            <a:r>
              <a:rPr lang="en-US" sz="4000" b="1" dirty="0">
                <a:latin typeface="Times New Roman" panose="02020603050405020304" pitchFamily="18" charset="0"/>
                <a:cs typeface="Times New Roman" panose="02020603050405020304" pitchFamily="18" charset="0"/>
              </a:rPr>
              <a:t> and Its types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DD166-60E5-21F5-6584-F6FBB1A7D7A2}"/>
              </a:ext>
            </a:extLst>
          </p:cNvPr>
          <p:cNvSpPr>
            <a:spLocks noGrp="1"/>
          </p:cNvSpPr>
          <p:nvPr>
            <p:ph idx="1"/>
          </p:nvPr>
        </p:nvSpPr>
        <p:spPr>
          <a:xfrm>
            <a:off x="792480" y="1680753"/>
            <a:ext cx="10458994" cy="4545875"/>
          </a:xfrm>
        </p:spPr>
        <p:txBody>
          <a:bodyPr>
            <a:normAutofit/>
          </a:bodyPr>
          <a:lstStyle/>
          <a:p>
            <a:r>
              <a:rPr lang="en-US" sz="2200" dirty="0">
                <a:latin typeface="Times New Roman" panose="02020603050405020304" pitchFamily="18" charset="0"/>
                <a:cs typeface="Times New Roman" panose="02020603050405020304" pitchFamily="18" charset="0"/>
              </a:rPr>
              <a:t>Software in broad sense consists of computer programs and associated documentation.</a:t>
            </a:r>
          </a:p>
          <a:p>
            <a:r>
              <a:rPr lang="en-US" sz="2200" dirty="0">
                <a:latin typeface="Times New Roman" panose="02020603050405020304" pitchFamily="18" charset="0"/>
                <a:cs typeface="Times New Roman" panose="02020603050405020304" pitchFamily="18" charset="0"/>
              </a:rPr>
              <a:t>Enables user interaction with hardware to perform tasks (e.g., Tally for accounting related activities).</a:t>
            </a:r>
          </a:p>
          <a:p>
            <a:r>
              <a:rPr lang="en-US" sz="2200" b="1" dirty="0">
                <a:latin typeface="Times New Roman" panose="02020603050405020304" pitchFamily="18" charset="0"/>
                <a:cs typeface="Times New Roman" panose="02020603050405020304" pitchFamily="18" charset="0"/>
              </a:rPr>
              <a:t>Types of Software</a:t>
            </a:r>
          </a:p>
          <a:p>
            <a:pPr marL="0" indent="0">
              <a:buNone/>
            </a:pPr>
            <a:r>
              <a:rPr lang="en-US" sz="2200" dirty="0">
                <a:latin typeface="Times New Roman" panose="02020603050405020304" pitchFamily="18" charset="0"/>
                <a:cs typeface="Times New Roman" panose="02020603050405020304" pitchFamily="18" charset="0"/>
              </a:rPr>
              <a:t>(based on how they are developed and who they are intended for)</a:t>
            </a:r>
            <a:endParaRPr lang="en-US" sz="2200" b="1"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latin typeface="Times New Roman" panose="02020603050405020304" pitchFamily="18" charset="0"/>
                <a:cs typeface="Times New Roman" panose="02020603050405020304" pitchFamily="18" charset="0"/>
              </a:rPr>
              <a:t>Generic Software</a:t>
            </a:r>
          </a:p>
          <a:p>
            <a:pPr marL="548640" lvl="2" indent="0">
              <a:buNone/>
            </a:pPr>
            <a:r>
              <a:rPr lang="en-US" sz="2200" dirty="0">
                <a:latin typeface="Times New Roman" panose="02020603050405020304" pitchFamily="18" charset="0"/>
                <a:cs typeface="Times New Roman" panose="02020603050405020304" pitchFamily="18" charset="0"/>
              </a:rPr>
              <a:t>Generic software is developed for a broad market. It is intended to meet the needs of a wide range of users, not tailored to any one customer (e.g., Microsoft Word).</a:t>
            </a:r>
          </a:p>
          <a:p>
            <a:pPr marL="457200" indent="-457200">
              <a:buAutoNum type="arabicPeriod"/>
            </a:pPr>
            <a:r>
              <a:rPr lang="en-US" sz="2200" b="1" dirty="0">
                <a:latin typeface="Times New Roman" panose="02020603050405020304" pitchFamily="18" charset="0"/>
                <a:cs typeface="Times New Roman" panose="02020603050405020304" pitchFamily="18" charset="0"/>
              </a:rPr>
              <a:t>Custom (Bespoke) Software</a:t>
            </a:r>
            <a:endParaRPr lang="en-US" sz="2200" dirty="0">
              <a:latin typeface="Times New Roman" panose="02020603050405020304" pitchFamily="18" charset="0"/>
              <a:cs typeface="Times New Roman" panose="02020603050405020304" pitchFamily="18" charset="0"/>
            </a:endParaRPr>
          </a:p>
          <a:p>
            <a:pPr marL="548640" lvl="2" indent="0">
              <a:buNone/>
            </a:pPr>
            <a:r>
              <a:rPr lang="en-US" sz="2200" dirty="0">
                <a:latin typeface="Times New Roman" panose="02020603050405020304" pitchFamily="18" charset="0"/>
                <a:cs typeface="Times New Roman" panose="02020603050405020304" pitchFamily="18" charset="0"/>
              </a:rPr>
              <a:t>Custom software is developed specifically for an individual client or organization, based on their particular requirements (e.g., industrial control systems).</a:t>
            </a:r>
          </a:p>
        </p:txBody>
      </p:sp>
    </p:spTree>
    <p:extLst>
      <p:ext uri="{BB962C8B-B14F-4D97-AF65-F5344CB8AC3E}">
        <p14:creationId xmlns:p14="http://schemas.microsoft.com/office/powerpoint/2010/main" val="34814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569EF-5876-2BCE-546D-3A6BB866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7B6FE-4A3D-1104-4F08-84D16E574260}"/>
              </a:ext>
            </a:extLst>
          </p:cNvPr>
          <p:cNvSpPr>
            <a:spLocks noGrp="1"/>
          </p:cNvSpPr>
          <p:nvPr>
            <p:ph type="title"/>
          </p:nvPr>
        </p:nvSpPr>
        <p:spPr>
          <a:xfrm>
            <a:off x="792480" y="310461"/>
            <a:ext cx="10332720" cy="1013242"/>
          </a:xfrm>
        </p:spPr>
        <p:txBody>
          <a:bodyPr>
            <a:normAutofit/>
          </a:bodyPr>
          <a:lstStyle/>
          <a:p>
            <a:r>
              <a:rPr lang="en-US" sz="3600" b="1" dirty="0">
                <a:latin typeface="Times New Roman" panose="02020603050405020304" pitchFamily="18" charset="0"/>
                <a:cs typeface="Times New Roman" panose="02020603050405020304" pitchFamily="18" charset="0"/>
              </a:rPr>
              <a:t>Attributes of Good Software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EA145B-985C-6C86-C61B-A1CE4DAEFFCC}"/>
              </a:ext>
            </a:extLst>
          </p:cNvPr>
          <p:cNvSpPr>
            <a:spLocks noGrp="1"/>
          </p:cNvSpPr>
          <p:nvPr>
            <p:ph idx="1"/>
          </p:nvPr>
        </p:nvSpPr>
        <p:spPr>
          <a:xfrm>
            <a:off x="792480" y="1680753"/>
            <a:ext cx="10458994" cy="4545875"/>
          </a:xfrm>
        </p:spPr>
        <p:txBody>
          <a:bodyPr>
            <a:normAutofit/>
          </a:bodyPr>
          <a:lstStyle/>
          <a:p>
            <a:r>
              <a:rPr lang="en-US" sz="2400" b="1" dirty="0">
                <a:latin typeface="Times New Roman" panose="02020603050405020304" pitchFamily="18" charset="0"/>
                <a:cs typeface="Times New Roman" panose="02020603050405020304" pitchFamily="18" charset="0"/>
              </a:rPr>
              <a:t>Acceptability</a:t>
            </a:r>
            <a:r>
              <a:rPr lang="en-US" sz="2400" dirty="0">
                <a:latin typeface="Times New Roman" panose="02020603050405020304" pitchFamily="18" charset="0"/>
                <a:cs typeface="Times New Roman" panose="02020603050405020304" pitchFamily="18" charset="0"/>
              </a:rPr>
              <a:t> (User-friendly, compatible).</a:t>
            </a:r>
          </a:p>
          <a:p>
            <a:r>
              <a:rPr lang="en-US" sz="2400" b="1" dirty="0">
                <a:latin typeface="Times New Roman" panose="02020603050405020304" pitchFamily="18" charset="0"/>
                <a:cs typeface="Times New Roman" panose="02020603050405020304" pitchFamily="18" charset="0"/>
              </a:rPr>
              <a:t>Dependability &amp; Security</a:t>
            </a:r>
            <a:r>
              <a:rPr lang="en-US" sz="2400" dirty="0">
                <a:latin typeface="Times New Roman" panose="02020603050405020304" pitchFamily="18" charset="0"/>
                <a:cs typeface="Times New Roman" panose="02020603050405020304" pitchFamily="18" charset="0"/>
              </a:rPr>
              <a:t> (Reliable, secure).</a:t>
            </a:r>
          </a:p>
          <a:p>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(Optimal resource use).</a:t>
            </a:r>
          </a:p>
          <a:p>
            <a:r>
              <a:rPr lang="en-US" sz="2400" b="1" dirty="0">
                <a:latin typeface="Times New Roman" panose="02020603050405020304" pitchFamily="18" charset="0"/>
                <a:cs typeface="Times New Roman" panose="02020603050405020304" pitchFamily="18" charset="0"/>
              </a:rPr>
              <a:t>Maintainability</a:t>
            </a:r>
            <a:r>
              <a:rPr lang="en-US" sz="2400" dirty="0">
                <a:latin typeface="Times New Roman" panose="02020603050405020304" pitchFamily="18" charset="0"/>
                <a:cs typeface="Times New Roman" panose="02020603050405020304" pitchFamily="18" charset="0"/>
              </a:rPr>
              <a:t> (Easy to update).</a:t>
            </a:r>
          </a:p>
          <a:p>
            <a:r>
              <a:rPr lang="en-US" sz="2400" b="1" dirty="0">
                <a:latin typeface="Times New Roman" panose="02020603050405020304" pitchFamily="18" charset="0"/>
                <a:cs typeface="Times New Roman" panose="02020603050405020304" pitchFamily="18" charset="0"/>
              </a:rPr>
              <a:t>Portability</a:t>
            </a:r>
            <a:r>
              <a:rPr lang="en-US" sz="2400" dirty="0">
                <a:latin typeface="Times New Roman" panose="02020603050405020304" pitchFamily="18" charset="0"/>
                <a:cs typeface="Times New Roman" panose="02020603050405020304" pitchFamily="18" charset="0"/>
              </a:rPr>
              <a:t> cross-platform compatibility (Windows, macOS, Linux) and adaptability (e.g., different browsers, screen sizes)</a:t>
            </a:r>
          </a:p>
        </p:txBody>
      </p:sp>
    </p:spTree>
    <p:extLst>
      <p:ext uri="{BB962C8B-B14F-4D97-AF65-F5344CB8AC3E}">
        <p14:creationId xmlns:p14="http://schemas.microsoft.com/office/powerpoint/2010/main" val="153234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7F6F7-E715-C0B0-951E-EFC6687B0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06BFC-368A-A8D7-9B52-84F72C3159C6}"/>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EABC77-3302-C9F1-960B-662EB81D1AD9}"/>
              </a:ext>
            </a:extLst>
          </p:cNvPr>
          <p:cNvSpPr>
            <a:spLocks noGrp="1"/>
          </p:cNvSpPr>
          <p:nvPr>
            <p:ph idx="1"/>
          </p:nvPr>
        </p:nvSpPr>
        <p:spPr>
          <a:xfrm>
            <a:off x="792480" y="1680753"/>
            <a:ext cx="10458994" cy="4545875"/>
          </a:xfrm>
        </p:spPr>
        <p:txBody>
          <a:bodyPr>
            <a:normAutofit/>
          </a:bodyPr>
          <a:lstStyle/>
          <a:p>
            <a:r>
              <a:rPr lang="en-US" sz="2400" dirty="0">
                <a:latin typeface="Times New Roman" panose="02020603050405020304" pitchFamily="18" charset="0"/>
                <a:cs typeface="Times New Roman" panose="02020603050405020304" pitchFamily="18" charset="0"/>
              </a:rPr>
              <a:t>Software engineering is an engineering discipline that is concerned with all aspects of software production from initial conception to operation and maintenance after it has been deployed to the target environment (server, cloud).</a:t>
            </a:r>
          </a:p>
          <a:p>
            <a:pPr marL="0" indent="0">
              <a:buNone/>
            </a:pPr>
            <a:r>
              <a:rPr lang="en-US" sz="2800" i="1" dirty="0">
                <a:latin typeface="Times New Roman" panose="02020603050405020304" pitchFamily="18" charset="0"/>
                <a:cs typeface="Times New Roman" panose="02020603050405020304" pitchFamily="18" charset="0"/>
              </a:rPr>
              <a:t>"Software engineering is not just coding; it’s systematic problem-solving."</a:t>
            </a:r>
          </a:p>
        </p:txBody>
      </p:sp>
    </p:spTree>
    <p:extLst>
      <p:ext uri="{BB962C8B-B14F-4D97-AF65-F5344CB8AC3E}">
        <p14:creationId xmlns:p14="http://schemas.microsoft.com/office/powerpoint/2010/main" val="112185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E2063-9CEC-7AEB-A815-7C2F46105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49287-FED8-B151-4F04-B5D3EB5AED89}"/>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Importance of 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07CCB-79A5-70FA-6ED1-F2373342ACBF}"/>
              </a:ext>
            </a:extLst>
          </p:cNvPr>
          <p:cNvSpPr>
            <a:spLocks noGrp="1"/>
          </p:cNvSpPr>
          <p:nvPr>
            <p:ph idx="1"/>
          </p:nvPr>
        </p:nvSpPr>
        <p:spPr>
          <a:xfrm>
            <a:off x="792480" y="1393371"/>
            <a:ext cx="10458994" cy="4833257"/>
          </a:xfrm>
        </p:spPr>
        <p:txBody>
          <a:bodyPr>
            <a:noAutofit/>
          </a:bodyPr>
          <a:lstStyle/>
          <a:p>
            <a:pPr lvl="0"/>
            <a:r>
              <a:rPr lang="en-US" b="1" dirty="0">
                <a:latin typeface="Times New Roman" panose="02020603050405020304" pitchFamily="18" charset="0"/>
                <a:cs typeface="Times New Roman" panose="02020603050405020304" pitchFamily="18" charset="0"/>
              </a:rPr>
              <a:t>Ensures Reliability and Correctness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Builds </a:t>
            </a:r>
            <a:r>
              <a:rPr lang="en-US" sz="2000" b="1" dirty="0">
                <a:latin typeface="Times New Roman" panose="02020603050405020304" pitchFamily="18" charset="0"/>
                <a:cs typeface="Times New Roman" panose="02020603050405020304" pitchFamily="18" charset="0"/>
              </a:rPr>
              <a:t>dependable</a:t>
            </a:r>
            <a:r>
              <a:rPr lang="en-US" sz="2000" dirty="0">
                <a:latin typeface="Times New Roman" panose="02020603050405020304" pitchFamily="18" charset="0"/>
                <a:cs typeface="Times New Roman" panose="02020603050405020304" pitchFamily="18" charset="0"/>
              </a:rPr>
              <a:t> software that performs as expected under varying conditions.</a:t>
            </a:r>
          </a:p>
          <a:p>
            <a:pPr lvl="1"/>
            <a:r>
              <a:rPr lang="en-US" sz="2000" dirty="0">
                <a:latin typeface="Times New Roman" panose="02020603050405020304" pitchFamily="18" charset="0"/>
                <a:cs typeface="Times New Roman" panose="02020603050405020304" pitchFamily="18" charset="0"/>
              </a:rPr>
              <a:t>Reduces risks of failures (e.g., crashes, data corruption) through systematic testing and validation.</a:t>
            </a:r>
          </a:p>
          <a:p>
            <a:pPr lvl="0"/>
            <a:r>
              <a:rPr lang="en-US" b="1" dirty="0">
                <a:latin typeface="Times New Roman" panose="02020603050405020304" pitchFamily="18" charset="0"/>
                <a:cs typeface="Times New Roman" panose="02020603050405020304" pitchFamily="18" charset="0"/>
              </a:rPr>
              <a:t>Improves Efficiency and Performance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Optimizes resource usage (CPU, memory, network) for faster and scalable applications.</a:t>
            </a:r>
          </a:p>
          <a:p>
            <a:pPr lvl="1"/>
            <a:r>
              <a:rPr lang="en-US" sz="2000" dirty="0">
                <a:latin typeface="Times New Roman" panose="02020603050405020304" pitchFamily="18" charset="0"/>
                <a:cs typeface="Times New Roman" panose="02020603050405020304" pitchFamily="18" charset="0"/>
              </a:rPr>
              <a:t>Helps avoid wasteful coding practices that lead to sluggish performance.</a:t>
            </a:r>
          </a:p>
          <a:p>
            <a:pPr lvl="0"/>
            <a:r>
              <a:rPr lang="en-US" b="1" dirty="0">
                <a:latin typeface="Times New Roman" panose="02020603050405020304" pitchFamily="18" charset="0"/>
                <a:cs typeface="Times New Roman" panose="02020603050405020304" pitchFamily="18" charset="0"/>
              </a:rPr>
              <a:t>Reduces Development and Maintenance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Structured methodologies prevent </a:t>
            </a:r>
            <a:r>
              <a:rPr lang="en-US" sz="2000" b="1" dirty="0">
                <a:latin typeface="Times New Roman" panose="02020603050405020304" pitchFamily="18" charset="0"/>
                <a:cs typeface="Times New Roman" panose="02020603050405020304" pitchFamily="18" charset="0"/>
              </a:rPr>
              <a:t>technical debt</a:t>
            </a:r>
            <a:r>
              <a:rPr lang="en-US" sz="2000" dirty="0">
                <a:latin typeface="Times New Roman" panose="02020603050405020304" pitchFamily="18" charset="0"/>
                <a:cs typeface="Times New Roman" panose="02020603050405020304" pitchFamily="18" charset="0"/>
              </a:rPr>
              <a:t>, lowering long-term expenses.</a:t>
            </a:r>
          </a:p>
          <a:p>
            <a:pPr lvl="1"/>
            <a:r>
              <a:rPr lang="en-US" sz="2000" dirty="0">
                <a:latin typeface="Times New Roman" panose="02020603050405020304" pitchFamily="18" charset="0"/>
                <a:cs typeface="Times New Roman" panose="02020603050405020304" pitchFamily="18" charset="0"/>
              </a:rPr>
              <a:t>Proper documentation and modular design make future updates easier and cheaper.</a:t>
            </a:r>
          </a:p>
          <a:p>
            <a:pPr lvl="0"/>
            <a:r>
              <a:rPr lang="en-US" b="1" dirty="0">
                <a:latin typeface="Times New Roman" panose="02020603050405020304" pitchFamily="18" charset="0"/>
                <a:cs typeface="Times New Roman" panose="02020603050405020304" pitchFamily="18" charset="0"/>
              </a:rPr>
              <a:t>Enhances Security and Safety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Protects against cyber threats (hacking, data breaches) through secure coding practices.</a:t>
            </a:r>
          </a:p>
        </p:txBody>
      </p:sp>
    </p:spTree>
    <p:extLst>
      <p:ext uri="{BB962C8B-B14F-4D97-AF65-F5344CB8AC3E}">
        <p14:creationId xmlns:p14="http://schemas.microsoft.com/office/powerpoint/2010/main" val="136751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0A081-8E7D-7B6F-4281-4EA000858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E0DAB-9BCC-67A8-471D-728BBF70508B}"/>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Importance of 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B6D48-EB9F-CC7C-51C8-DDAFB4E0A596}"/>
              </a:ext>
            </a:extLst>
          </p:cNvPr>
          <p:cNvSpPr>
            <a:spLocks noGrp="1"/>
          </p:cNvSpPr>
          <p:nvPr>
            <p:ph idx="1"/>
          </p:nvPr>
        </p:nvSpPr>
        <p:spPr>
          <a:xfrm>
            <a:off x="729343" y="1271452"/>
            <a:ext cx="10458994" cy="5154168"/>
          </a:xfrm>
        </p:spPr>
        <p:txBody>
          <a:bodyPr>
            <a:noAutofit/>
          </a:bodyPr>
          <a:lstStyle/>
          <a:p>
            <a:pPr lvl="0"/>
            <a:r>
              <a:rPr lang="en-US" b="1" dirty="0">
                <a:latin typeface="Times New Roman" panose="02020603050405020304" pitchFamily="18" charset="0"/>
                <a:cs typeface="Times New Roman" panose="02020603050405020304" pitchFamily="18" charset="0"/>
              </a:rPr>
              <a:t>Supports Scalability and Adaptability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Enables software to grow with user demand (e.g., cloud applications, enterprise systems).</a:t>
            </a:r>
          </a:p>
          <a:p>
            <a:pPr lvl="1"/>
            <a:r>
              <a:rPr lang="en-US" sz="2000" dirty="0">
                <a:latin typeface="Times New Roman" panose="02020603050405020304" pitchFamily="18" charset="0"/>
                <a:cs typeface="Times New Roman" panose="02020603050405020304" pitchFamily="18" charset="0"/>
              </a:rPr>
              <a:t>Facilitates </a:t>
            </a:r>
            <a:r>
              <a:rPr lang="en-US" sz="2000" b="1" dirty="0">
                <a:latin typeface="Times New Roman" panose="02020603050405020304" pitchFamily="18" charset="0"/>
                <a:cs typeface="Times New Roman" panose="02020603050405020304" pitchFamily="18" charset="0"/>
              </a:rPr>
              <a:t>easy modifications</a:t>
            </a:r>
            <a:r>
              <a:rPr lang="en-US" sz="2000" dirty="0">
                <a:latin typeface="Times New Roman" panose="02020603050405020304" pitchFamily="18" charset="0"/>
                <a:cs typeface="Times New Roman" panose="02020603050405020304" pitchFamily="18" charset="0"/>
              </a:rPr>
              <a:t> to meet evolving business or regulatory needs.</a:t>
            </a:r>
          </a:p>
          <a:p>
            <a:pPr lvl="0"/>
            <a:r>
              <a:rPr lang="en-US" b="1" dirty="0">
                <a:latin typeface="Times New Roman" panose="02020603050405020304" pitchFamily="18" charset="0"/>
                <a:cs typeface="Times New Roman" panose="02020603050405020304" pitchFamily="18" charset="0"/>
              </a:rPr>
              <a:t>Ensures User Satisfaction (Usability &amp; Compatibility)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Focuses on </a:t>
            </a:r>
            <a:r>
              <a:rPr lang="en-US" sz="2000" b="1" dirty="0">
                <a:latin typeface="Times New Roman" panose="02020603050405020304" pitchFamily="18" charset="0"/>
                <a:cs typeface="Times New Roman" panose="02020603050405020304" pitchFamily="18" charset="0"/>
              </a:rPr>
              <a:t>user-centric design</a:t>
            </a:r>
            <a:r>
              <a:rPr lang="en-US" sz="2000" dirty="0">
                <a:latin typeface="Times New Roman" panose="02020603050405020304" pitchFamily="18" charset="0"/>
                <a:cs typeface="Times New Roman" panose="02020603050405020304" pitchFamily="18" charset="0"/>
              </a:rPr>
              <a:t> for intuitive interfaces and smooth experiences.</a:t>
            </a:r>
          </a:p>
          <a:p>
            <a:pPr lvl="1"/>
            <a:r>
              <a:rPr lang="en-US" sz="2000" dirty="0">
                <a:latin typeface="Times New Roman" panose="02020603050405020304" pitchFamily="18" charset="0"/>
                <a:cs typeface="Times New Roman" panose="02020603050405020304" pitchFamily="18" charset="0"/>
              </a:rPr>
              <a:t>Ensures compatibility across different platforms (Windows, macOS, mobile, web).</a:t>
            </a:r>
          </a:p>
          <a:p>
            <a:pPr lvl="0"/>
            <a:r>
              <a:rPr lang="en-US" b="1" dirty="0">
                <a:latin typeface="Times New Roman" panose="02020603050405020304" pitchFamily="18" charset="0"/>
                <a:cs typeface="Times New Roman" panose="02020603050405020304" pitchFamily="18" charset="0"/>
              </a:rPr>
              <a:t>Facilitates Team Collaboration</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Standardized processes (Agile, DevOps) improve coordination among developers, testers, and stakeholders.</a:t>
            </a:r>
          </a:p>
          <a:p>
            <a:pPr lvl="0"/>
            <a:r>
              <a:rPr lang="en-US" b="1" dirty="0">
                <a:latin typeface="Times New Roman" panose="02020603050405020304" pitchFamily="18" charset="0"/>
                <a:cs typeface="Times New Roman" panose="02020603050405020304" pitchFamily="18" charset="0"/>
              </a:rPr>
              <a:t>Meets Legal and Industry Standards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Complies with regulations to avoid legal penalties.</a:t>
            </a:r>
          </a:p>
          <a:p>
            <a:pPr lvl="0"/>
            <a:r>
              <a:rPr lang="en-US" b="1" dirty="0">
                <a:latin typeface="Times New Roman" panose="02020603050405020304" pitchFamily="18" charset="0"/>
                <a:cs typeface="Times New Roman" panose="02020603050405020304" pitchFamily="18" charset="0"/>
              </a:rPr>
              <a:t>Enables Faster Time-to-Market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Agile and iterative approaches allow quicker releases of functional software.</a:t>
            </a:r>
          </a:p>
          <a:p>
            <a:pPr lvl="1"/>
            <a:r>
              <a:rPr lang="en-US" sz="2000" dirty="0">
                <a:latin typeface="Times New Roman" panose="02020603050405020304" pitchFamily="18" charset="0"/>
                <a:cs typeface="Times New Roman" panose="02020603050405020304" pitchFamily="18" charset="0"/>
              </a:rPr>
              <a:t>Reduces delays caused by poor planning or unstructured coding.</a:t>
            </a:r>
          </a:p>
        </p:txBody>
      </p:sp>
    </p:spTree>
    <p:extLst>
      <p:ext uri="{BB962C8B-B14F-4D97-AF65-F5344CB8AC3E}">
        <p14:creationId xmlns:p14="http://schemas.microsoft.com/office/powerpoint/2010/main" val="180967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7C73-F85D-8274-561B-E13FA6E66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D473D-75FA-A54F-773F-1E98A46ABB3B}"/>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Fundamental Software Engineering Activities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C8E96B-D3EE-176E-F864-55CB024D3C34}"/>
              </a:ext>
            </a:extLst>
          </p:cNvPr>
          <p:cNvSpPr>
            <a:spLocks noGrp="1"/>
          </p:cNvSpPr>
          <p:nvPr>
            <p:ph idx="1"/>
          </p:nvPr>
        </p:nvSpPr>
        <p:spPr>
          <a:xfrm>
            <a:off x="792480" y="1680753"/>
            <a:ext cx="10458994" cy="4545875"/>
          </a:xfrm>
        </p:spPr>
        <p:txBody>
          <a:bodyPr>
            <a:normAutofit/>
          </a:bodyPr>
          <a:lstStyle/>
          <a:p>
            <a:r>
              <a:rPr lang="en-US" b="1" dirty="0">
                <a:latin typeface="Times New Roman" panose="02020603050405020304" pitchFamily="18" charset="0"/>
                <a:cs typeface="Times New Roman" panose="02020603050405020304" pitchFamily="18" charset="0"/>
              </a:rPr>
              <a:t>Specification</a:t>
            </a:r>
            <a:r>
              <a:rPr lang="en-US" dirty="0">
                <a:latin typeface="Times New Roman" panose="02020603050405020304" pitchFamily="18" charset="0"/>
                <a:cs typeface="Times New Roman" panose="02020603050405020304" pitchFamily="18" charset="0"/>
              </a:rPr>
              <a:t> (Requirements).</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Define what the software should do and its constraints.</a:t>
            </a:r>
          </a:p>
          <a:p>
            <a:r>
              <a:rPr lang="en-US"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(Design + Coding).</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Transform requirements into a working system.</a:t>
            </a:r>
          </a:p>
          <a:p>
            <a:r>
              <a:rPr lang="en-US" b="1" dirty="0">
                <a:latin typeface="Times New Roman" panose="02020603050405020304" pitchFamily="18" charset="0"/>
                <a:cs typeface="Times New Roman" panose="02020603050405020304" pitchFamily="18" charset="0"/>
              </a:rPr>
              <a:t>Validation</a:t>
            </a:r>
            <a:r>
              <a:rPr lang="en-US" dirty="0">
                <a:latin typeface="Times New Roman" panose="02020603050405020304" pitchFamily="18" charset="0"/>
                <a:cs typeface="Times New Roman" panose="02020603050405020304" pitchFamily="18" charset="0"/>
              </a:rPr>
              <a:t> (Testing).</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Ensure the software meets requirements and is defect-free.</a:t>
            </a:r>
          </a:p>
          <a:p>
            <a:r>
              <a:rPr lang="en-US" b="1" dirty="0">
                <a:latin typeface="Times New Roman" panose="02020603050405020304" pitchFamily="18" charset="0"/>
                <a:cs typeface="Times New Roman" panose="02020603050405020304" pitchFamily="18" charset="0"/>
              </a:rPr>
              <a:t>Software Evolution (Maintenance &amp; Updates)</a:t>
            </a:r>
            <a:endParaRPr lang="en-US"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Adapt software to changing needs over time.</a:t>
            </a:r>
          </a:p>
        </p:txBody>
      </p:sp>
    </p:spTree>
    <p:extLst>
      <p:ext uri="{BB962C8B-B14F-4D97-AF65-F5344CB8AC3E}">
        <p14:creationId xmlns:p14="http://schemas.microsoft.com/office/powerpoint/2010/main" val="352958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427A5-6FAB-99FE-64B1-5EA1F6D45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D3928-1B23-8B81-80C1-875E2448DB2D}"/>
              </a:ext>
            </a:extLst>
          </p:cNvPr>
          <p:cNvSpPr>
            <a:spLocks noGrp="1"/>
          </p:cNvSpPr>
          <p:nvPr>
            <p:ph type="title"/>
          </p:nvPr>
        </p:nvSpPr>
        <p:spPr>
          <a:xfrm>
            <a:off x="792480" y="118873"/>
            <a:ext cx="10332720" cy="882613"/>
          </a:xfrm>
        </p:spPr>
        <p:txBody>
          <a:bodyPr>
            <a:normAutofit/>
          </a:bodyPr>
          <a:lstStyle/>
          <a:p>
            <a:r>
              <a:rPr lang="en-US" sz="3000" b="1" dirty="0">
                <a:latin typeface="Times New Roman" panose="02020603050405020304" pitchFamily="18" charset="0"/>
                <a:cs typeface="Times New Roman" panose="02020603050405020304" pitchFamily="18" charset="0"/>
              </a:rPr>
              <a:t>Software Engineering Vs Computer Science</a:t>
            </a:r>
            <a:endParaRPr lang="en-US" sz="3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C047C6D-863F-951B-4948-F83E99CD6D2F}"/>
              </a:ext>
            </a:extLst>
          </p:cNvPr>
          <p:cNvGraphicFramePr>
            <a:graphicFrameLocks noGrp="1"/>
          </p:cNvGraphicFramePr>
          <p:nvPr>
            <p:ph idx="1"/>
            <p:extLst>
              <p:ext uri="{D42A27DB-BD31-4B8C-83A1-F6EECF244321}">
                <p14:modId xmlns:p14="http://schemas.microsoft.com/office/powerpoint/2010/main" val="3498256098"/>
              </p:ext>
            </p:extLst>
          </p:nvPr>
        </p:nvGraphicFramePr>
        <p:xfrm>
          <a:off x="792480" y="1084492"/>
          <a:ext cx="10332720" cy="5453600"/>
        </p:xfrm>
        <a:graphic>
          <a:graphicData uri="http://schemas.openxmlformats.org/drawingml/2006/table">
            <a:tbl>
              <a:tblPr firstRow="1" firstCol="1" bandRow="1">
                <a:tableStyleId>{5C22544A-7EE6-4342-B048-85BDC9FD1C3A}</a:tableStyleId>
              </a:tblPr>
              <a:tblGrid>
                <a:gridCol w="1184366">
                  <a:extLst>
                    <a:ext uri="{9D8B030D-6E8A-4147-A177-3AD203B41FA5}">
                      <a16:colId xmlns:a16="http://schemas.microsoft.com/office/drawing/2014/main" val="1160274326"/>
                    </a:ext>
                  </a:extLst>
                </a:gridCol>
                <a:gridCol w="4406537">
                  <a:extLst>
                    <a:ext uri="{9D8B030D-6E8A-4147-A177-3AD203B41FA5}">
                      <a16:colId xmlns:a16="http://schemas.microsoft.com/office/drawing/2014/main" val="2062778382"/>
                    </a:ext>
                  </a:extLst>
                </a:gridCol>
                <a:gridCol w="4741817">
                  <a:extLst>
                    <a:ext uri="{9D8B030D-6E8A-4147-A177-3AD203B41FA5}">
                      <a16:colId xmlns:a16="http://schemas.microsoft.com/office/drawing/2014/main" val="935506574"/>
                    </a:ext>
                  </a:extLst>
                </a:gridCol>
              </a:tblGrid>
              <a:tr h="345274">
                <a:tc>
                  <a:txBody>
                    <a:bodyPr/>
                    <a:lstStyle/>
                    <a:p>
                      <a:pPr algn="l">
                        <a:lnSpc>
                          <a:spcPct val="150000"/>
                        </a:lnSpc>
                      </a:pPr>
                      <a:endParaRPr lang="en-US" sz="2000" kern="100" dirty="0">
                        <a:effectLst/>
                        <a:latin typeface="Times New Roman" panose="02020603050405020304" pitchFamily="18"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Software Engineering (SE)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Computer Science (CS)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94280896"/>
                  </a:ext>
                </a:extLst>
              </a:tr>
              <a:tr h="566722">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Primary Focus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Building reliable, scalable, and maintainable software systems.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Studying algorithms, computation, and theoretical foundations of computing.</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1094812147"/>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Goal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Deliver high-quality software products efficiently.</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Advance knowledge of computation and problem-solving.</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1081668283"/>
                  </a:ext>
                </a:extLst>
              </a:tr>
              <a:tr h="1231067">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Core Topics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Software design &amp; architecture</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Development methodologies (Agile, DevOps)</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Testing &amp; QA</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Project management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Algorithms &amp; data structures</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Theory of computation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AI/ML</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Cryptography</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Computational math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528119653"/>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Approach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Practical, application-oriented.</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Theoretical, mathematical, and experimental.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300915312"/>
                  </a:ext>
                </a:extLst>
              </a:tr>
            </a:tbl>
          </a:graphicData>
        </a:graphic>
      </p:graphicFrame>
    </p:spTree>
    <p:extLst>
      <p:ext uri="{BB962C8B-B14F-4D97-AF65-F5344CB8AC3E}">
        <p14:creationId xmlns:p14="http://schemas.microsoft.com/office/powerpoint/2010/main" val="3176629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182</TotalTime>
  <Words>1627</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Rockwell</vt:lpstr>
      <vt:lpstr>Rockwell Condensed</vt:lpstr>
      <vt:lpstr>Times New Roman</vt:lpstr>
      <vt:lpstr>Wingdings</vt:lpstr>
      <vt:lpstr>Wood Type</vt:lpstr>
      <vt:lpstr>Unit 1: Introduction</vt:lpstr>
      <vt:lpstr>Learning Objectives</vt:lpstr>
      <vt:lpstr>Software and Its types</vt:lpstr>
      <vt:lpstr>Attributes of Good Software</vt:lpstr>
      <vt:lpstr>Software Engineering</vt:lpstr>
      <vt:lpstr>Importance of Software Engineering</vt:lpstr>
      <vt:lpstr>Importance of Software Engineering</vt:lpstr>
      <vt:lpstr>Fundamental Software Engineering Activities</vt:lpstr>
      <vt:lpstr>Software Engineering Vs Computer Science</vt:lpstr>
      <vt:lpstr>Software Engineering Vs Computer Science</vt:lpstr>
      <vt:lpstr>Software Engineering VS System Engineering</vt:lpstr>
      <vt:lpstr>Challenges of Software Engineering</vt:lpstr>
      <vt:lpstr>Cost of software engineering</vt:lpstr>
      <vt:lpstr>Professional software development</vt:lpstr>
      <vt:lpstr>Software Engineering diversity</vt:lpstr>
      <vt:lpstr>Internet Software Engineering</vt:lpstr>
      <vt:lpstr>Software Engineering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Natabar Khatri</dc:creator>
  <cp:lastModifiedBy>Natabar Khatri</cp:lastModifiedBy>
  <cp:revision>3</cp:revision>
  <dcterms:created xsi:type="dcterms:W3CDTF">2025-06-23T03:14:54Z</dcterms:created>
  <dcterms:modified xsi:type="dcterms:W3CDTF">2025-06-24T04:47:35Z</dcterms:modified>
</cp:coreProperties>
</file>