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AF7D-93EF-4F8F-8A36-41F31DA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MEDICARE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30242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9B6F05-421A-4692-BEF2-890C65A2A367}"/>
              </a:ext>
            </a:extLst>
          </p:cNvPr>
          <p:cNvSpPr/>
          <p:nvPr/>
        </p:nvSpPr>
        <p:spPr>
          <a:xfrm>
            <a:off x="384810" y="864870"/>
            <a:ext cx="55486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i="1" dirty="0"/>
              <a:t>VARIABLES</a:t>
            </a: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I chose 6 Variables for analysis:</a:t>
            </a:r>
          </a:p>
          <a:p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BY City and Provider</a:t>
            </a:r>
          </a:p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   - Ratio total discharges</a:t>
            </a:r>
            <a:br>
              <a:rPr lang="en-US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   - Ratio average covered charges</a:t>
            </a:r>
            <a:br>
              <a:rPr lang="en-US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   - Ratio average total payments</a:t>
            </a:r>
            <a:br>
              <a:rPr lang="en-US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   - Ratio average Medicare payments</a:t>
            </a:r>
          </a:p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   - Ratio payment to Charge</a:t>
            </a:r>
          </a:p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   - percent of DRG by Provider</a:t>
            </a:r>
          </a:p>
          <a:p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i="1" dirty="0"/>
              <a:t>SCALE VARIABLES</a:t>
            </a:r>
          </a:p>
          <a:p>
            <a:r>
              <a:rPr lang="en-US" b="1" i="1" dirty="0"/>
              <a:t>train &lt;- scale(data)</a:t>
            </a:r>
          </a:p>
          <a:p>
            <a:endParaRPr lang="en-US" b="1" i="1" dirty="0"/>
          </a:p>
          <a:p>
            <a:r>
              <a:rPr lang="en-US" b="1" i="1" dirty="0"/>
              <a:t>OPTIMAL NUMBER OF CLUSTERS</a:t>
            </a:r>
            <a:br>
              <a:rPr lang="en-US" b="1" i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593541-7CC1-42A1-89E1-24E22B74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041" y="1521463"/>
            <a:ext cx="4227460" cy="42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4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624555-58CD-42E7-B49B-B21E7F87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34" y="902675"/>
            <a:ext cx="9129978" cy="42858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AEA16C-4017-4664-8D3E-3B2686EB2F65}"/>
              </a:ext>
            </a:extLst>
          </p:cNvPr>
          <p:cNvSpPr/>
          <p:nvPr/>
        </p:nvSpPr>
        <p:spPr>
          <a:xfrm>
            <a:off x="942888" y="5697974"/>
            <a:ext cx="3379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 clusters</a:t>
            </a:r>
          </a:p>
          <a:p>
            <a:r>
              <a:rPr lang="en-US" dirty="0"/>
              <a:t>(</a:t>
            </a:r>
            <a:r>
              <a:rPr lang="en-US" dirty="0" err="1"/>
              <a:t>between_SS</a:t>
            </a:r>
            <a:r>
              <a:rPr lang="en-US" dirty="0"/>
              <a:t> / </a:t>
            </a:r>
            <a:r>
              <a:rPr lang="en-US" dirty="0" err="1"/>
              <a:t>total_SS</a:t>
            </a:r>
            <a:r>
              <a:rPr lang="en-US" dirty="0"/>
              <a:t> =  64.4 %)</a:t>
            </a:r>
          </a:p>
        </p:txBody>
      </p:sp>
    </p:spTree>
    <p:extLst>
      <p:ext uri="{BB962C8B-B14F-4D97-AF65-F5344CB8AC3E}">
        <p14:creationId xmlns:p14="http://schemas.microsoft.com/office/powerpoint/2010/main" val="161986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2C4786-A46C-497E-AFAE-CF57449C4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5688535"/>
            <a:ext cx="7071360" cy="5361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500" dirty="0"/>
              <a:t> </a:t>
            </a:r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500" b="1" dirty="0"/>
              <a:t>THANK YOU!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F974576-6F9E-4B11-8273-A9F0AE188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7032" y="640555"/>
            <a:ext cx="9498768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EFECC3EF-DDFD-4B14-B98F-B6E73281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0700" y="806112"/>
            <a:ext cx="9171432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B9E1B-2A2D-4CDC-80F1-8ECA0773C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2" r="11" b="8393"/>
          <a:stretch/>
        </p:blipFill>
        <p:spPr>
          <a:xfrm>
            <a:off x="4779611" y="1227763"/>
            <a:ext cx="2632777" cy="2111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7EB3B-1F5D-488E-86FC-A304FF5B7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2" r="2" b="8356"/>
          <a:stretch/>
        </p:blipFill>
        <p:spPr>
          <a:xfrm>
            <a:off x="2058504" y="1146838"/>
            <a:ext cx="2632777" cy="21186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E4E12D-D8B6-46D9-8F6C-B9A5CDEDF618}"/>
              </a:ext>
            </a:extLst>
          </p:cNvPr>
          <p:cNvSpPr/>
          <p:nvPr/>
        </p:nvSpPr>
        <p:spPr>
          <a:xfrm>
            <a:off x="339090" y="4293871"/>
            <a:ext cx="7587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Centroids of each cluster.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Cluster 11 consists of 2120 observations, which is around 1.3% of the whole observations.</a:t>
            </a:r>
          </a:p>
          <a:p>
            <a:r>
              <a:rPr lang="en-US" dirty="0">
                <a:latin typeface="Arial Black" panose="020B0A04020102020204" pitchFamily="34" charset="0"/>
              </a:rPr>
              <a:t> have the highest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“</a:t>
            </a:r>
            <a:r>
              <a:rPr lang="en-US" dirty="0" err="1">
                <a:latin typeface="Arial Black" panose="020B0A04020102020204" pitchFamily="34" charset="0"/>
              </a:rPr>
              <a:t>ratio.average.covered.charges</a:t>
            </a:r>
            <a:r>
              <a:rPr lang="en-US" dirty="0">
                <a:latin typeface="Arial Black" panose="020B0A04020102020204" pitchFamily="34" charset="0"/>
              </a:rPr>
              <a:t>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"</a:t>
            </a:r>
            <a:r>
              <a:rPr lang="en-US" dirty="0" err="1">
                <a:latin typeface="Arial Black" panose="020B0A04020102020204" pitchFamily="34" charset="0"/>
              </a:rPr>
              <a:t>ratio.average.total.payments</a:t>
            </a:r>
            <a:r>
              <a:rPr lang="en-US" dirty="0">
                <a:latin typeface="Arial Black" panose="020B0A04020102020204" pitchFamily="34" charset="0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"</a:t>
            </a:r>
            <a:r>
              <a:rPr lang="en-US" dirty="0" err="1">
                <a:latin typeface="Arial Black" panose="020B0A04020102020204" pitchFamily="34" charset="0"/>
              </a:rPr>
              <a:t>ratio.average.medicare.payments</a:t>
            </a:r>
            <a:r>
              <a:rPr lang="en-US" dirty="0">
                <a:latin typeface="Arial Black" panose="020B0A04020102020204" pitchFamily="34" charset="0"/>
              </a:rPr>
              <a:t>"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EC1FAF-65FA-4F38-B389-695E7679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2" r="11" b="8393"/>
          <a:stretch/>
        </p:blipFill>
        <p:spPr>
          <a:xfrm>
            <a:off x="7500718" y="1194941"/>
            <a:ext cx="2762579" cy="22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5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Gill Sans MT</vt:lpstr>
      <vt:lpstr>Parcel</vt:lpstr>
      <vt:lpstr> MEDICARE FRAUD DETECTION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V: MEDICARE FRAUD DETECTION</dc:title>
  <dc:creator>Nato Berishvili</dc:creator>
  <cp:lastModifiedBy>Nato Berishvili</cp:lastModifiedBy>
  <cp:revision>9</cp:revision>
  <dcterms:created xsi:type="dcterms:W3CDTF">2019-10-15T02:04:05Z</dcterms:created>
  <dcterms:modified xsi:type="dcterms:W3CDTF">2020-01-13T07:10:39Z</dcterms:modified>
</cp:coreProperties>
</file>