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learning/ddos/what-is-a-ddos-attac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EB57C-FE2E-472C-87AC-93C42ABED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MD" dirty="0"/>
              <a:t>Atac SYN-FLOOD</a:t>
            </a:r>
            <a:endParaRPr lang="ru-MD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DA7E13-E25D-47E3-9CDC-7BB09D62A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Realizat</a:t>
            </a:r>
            <a:r>
              <a:rPr lang="en-US" dirty="0"/>
              <a:t> de: Bobu Natalia, info3, g4</a:t>
            </a:r>
          </a:p>
          <a:p>
            <a:r>
              <a:rPr lang="en-US" dirty="0"/>
              <a:t>2019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11548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CFA6A-D4D1-44AF-9176-950DD598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 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20E2A-A33A-4E21-9A69-B5931AF5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Atac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(DDoS):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atac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ro-MD" dirty="0"/>
              <a:t>un</a:t>
            </a:r>
            <a:r>
              <a:rPr lang="en-US" dirty="0"/>
              <a:t> botnet, </a:t>
            </a:r>
            <a:r>
              <a:rPr lang="en-US" dirty="0" err="1"/>
              <a:t>probabilitatea</a:t>
            </a:r>
            <a:r>
              <a:rPr lang="en-US" dirty="0"/>
              <a:t> de a </a:t>
            </a:r>
            <a:r>
              <a:rPr lang="en-US" dirty="0" err="1"/>
              <a:t>urmări</a:t>
            </a:r>
            <a:r>
              <a:rPr lang="en-US" dirty="0"/>
              <a:t> </a:t>
            </a:r>
            <a:r>
              <a:rPr lang="en-US" dirty="0" err="1"/>
              <a:t>atacul</a:t>
            </a:r>
            <a:r>
              <a:rPr lang="en-US" dirty="0"/>
              <a:t> </a:t>
            </a:r>
            <a:r>
              <a:rPr lang="en-US" dirty="0" err="1"/>
              <a:t>înapoi</a:t>
            </a:r>
            <a:r>
              <a:rPr lang="en-US" dirty="0"/>
              <a:t> la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scăzută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de </a:t>
            </a:r>
            <a:r>
              <a:rPr lang="ro-MD" dirty="0"/>
              <a:t>confuzie</a:t>
            </a:r>
            <a:r>
              <a:rPr lang="en-US" dirty="0"/>
              <a:t>, un </a:t>
            </a:r>
            <a:r>
              <a:rPr lang="en-US" dirty="0" err="1"/>
              <a:t>atacator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ro-MD" dirty="0"/>
              <a:t>modifice</a:t>
            </a:r>
            <a:r>
              <a:rPr lang="en-US" dirty="0"/>
              <a:t> </a:t>
            </a:r>
            <a:r>
              <a:rPr lang="en-US" dirty="0" err="1"/>
              <a:t>adresele</a:t>
            </a:r>
            <a:r>
              <a:rPr lang="en-US" dirty="0"/>
              <a:t> IP de la care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pachete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atacatorul</a:t>
            </a:r>
            <a:r>
              <a:rPr lang="en-US" dirty="0"/>
              <a:t>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ro-MD" dirty="0"/>
              <a:t>un</a:t>
            </a:r>
            <a:r>
              <a:rPr lang="en-US" dirty="0"/>
              <a:t> botnet,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botnetul</a:t>
            </a:r>
            <a:r>
              <a:rPr lang="en-US" dirty="0"/>
              <a:t> </a:t>
            </a:r>
            <a:r>
              <a:rPr lang="en-US" dirty="0" err="1"/>
              <a:t>Mirai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general nu le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păsa</a:t>
            </a:r>
            <a:r>
              <a:rPr lang="en-US" dirty="0"/>
              <a:t> de </a:t>
            </a:r>
            <a:r>
              <a:rPr lang="en-US" dirty="0" err="1"/>
              <a:t>mascarea</a:t>
            </a:r>
            <a:r>
              <a:rPr lang="en-US" dirty="0"/>
              <a:t> IP-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dispozitivului</a:t>
            </a:r>
            <a:r>
              <a:rPr lang="en-US" dirty="0"/>
              <a:t> </a:t>
            </a:r>
            <a:r>
              <a:rPr lang="en-US" dirty="0" err="1"/>
              <a:t>infectat</a:t>
            </a:r>
            <a:r>
              <a:rPr lang="en-US" dirty="0"/>
              <a:t>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91247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4A04E-FDFA-41A8-8E28-1F7A444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Metode de contacarare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8328B-CEF0-4EF5-AF18-C41CCC2E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Backlog queue</a:t>
            </a:r>
            <a:endParaRPr lang="ro-MD" dirty="0"/>
          </a:p>
          <a:p>
            <a:pPr marL="0" indent="0">
              <a:buNone/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de pe un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vizat</a:t>
            </a:r>
            <a:r>
              <a:rPr lang="en-US" dirty="0"/>
              <a:t> are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conexiuni</a:t>
            </a:r>
            <a:r>
              <a:rPr lang="en-US" dirty="0"/>
              <a:t> pe </a:t>
            </a:r>
            <a:r>
              <a:rPr lang="en-US" dirty="0" err="1"/>
              <a:t>jumătate</a:t>
            </a:r>
            <a:r>
              <a:rPr lang="en-US" dirty="0"/>
              <a:t> </a:t>
            </a:r>
            <a:r>
              <a:rPr lang="en-US" dirty="0" err="1"/>
              <a:t>deschise</a:t>
            </a:r>
            <a:r>
              <a:rPr lang="en-US" dirty="0"/>
              <a:t> pe care le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. Un </a:t>
            </a:r>
            <a:r>
              <a:rPr lang="en-US" dirty="0" err="1"/>
              <a:t>răspuns</a:t>
            </a:r>
            <a:r>
              <a:rPr lang="en-US" dirty="0"/>
              <a:t> la volume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pachete</a:t>
            </a:r>
            <a:r>
              <a:rPr lang="en-US" dirty="0"/>
              <a:t> SYN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maxim de </a:t>
            </a:r>
            <a:r>
              <a:rPr lang="en-US" dirty="0" err="1"/>
              <a:t>conexiuni</a:t>
            </a:r>
            <a:r>
              <a:rPr lang="en-US" dirty="0"/>
              <a:t> pe </a:t>
            </a:r>
            <a:r>
              <a:rPr lang="en-US" dirty="0" err="1"/>
              <a:t>jumătate</a:t>
            </a:r>
            <a:r>
              <a:rPr lang="en-US" dirty="0"/>
              <a:t> </a:t>
            </a:r>
            <a:r>
              <a:rPr lang="en-US" dirty="0" err="1"/>
              <a:t>deschise</a:t>
            </a:r>
            <a:r>
              <a:rPr lang="en-US" dirty="0"/>
              <a:t> pe care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le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crește</a:t>
            </a:r>
            <a:r>
              <a:rPr lang="en-US" dirty="0"/>
              <a:t> cu </a:t>
            </a:r>
            <a:r>
              <a:rPr lang="en-US" dirty="0" err="1"/>
              <a:t>succes</a:t>
            </a:r>
            <a:r>
              <a:rPr lang="en-US" dirty="0"/>
              <a:t> </a:t>
            </a:r>
            <a:r>
              <a:rPr lang="en-US" dirty="0" err="1"/>
              <a:t>maximul</a:t>
            </a:r>
            <a:r>
              <a:rPr lang="en-US" dirty="0"/>
              <a:t> de </a:t>
            </a:r>
            <a:r>
              <a:rPr lang="en-US" dirty="0" err="1"/>
              <a:t>întârziere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rezerve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față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noilor</a:t>
            </a:r>
            <a:r>
              <a:rPr lang="en-US" dirty="0"/>
              <a:t> </a:t>
            </a:r>
            <a:r>
              <a:rPr lang="en-US" dirty="0" err="1"/>
              <a:t>solicitări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nu are </a:t>
            </a:r>
            <a:r>
              <a:rPr lang="en-US" dirty="0" err="1"/>
              <a:t>suficientă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gestiona</a:t>
            </a:r>
            <a:r>
              <a:rPr lang="en-US" dirty="0"/>
              <a:t>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crescută</a:t>
            </a:r>
            <a:r>
              <a:rPr lang="en-US" dirty="0"/>
              <a:t> a </a:t>
            </a:r>
            <a:r>
              <a:rPr lang="en-US" dirty="0" err="1"/>
              <a:t>cozii</a:t>
            </a:r>
            <a:r>
              <a:rPr lang="en-US" dirty="0"/>
              <a:t> de </a:t>
            </a:r>
            <a:r>
              <a:rPr lang="en-US" dirty="0" err="1"/>
              <a:t>întârziere</a:t>
            </a:r>
            <a:r>
              <a:rPr lang="en-US" dirty="0"/>
              <a:t>, </a:t>
            </a:r>
            <a:r>
              <a:rPr lang="en-US" dirty="0" err="1"/>
              <a:t>performanța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afectată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totuși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refuzul</a:t>
            </a:r>
            <a:r>
              <a:rPr lang="en-US" dirty="0"/>
              <a:t> de </a:t>
            </a:r>
            <a:r>
              <a:rPr lang="en-US" dirty="0" err="1"/>
              <a:t>serviciu</a:t>
            </a:r>
            <a:r>
              <a:rPr lang="en-US" dirty="0"/>
              <a:t>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19514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8A38-9C00-4F44-ABD6-AF9A8B11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 </a:t>
            </a:r>
            <a:br>
              <a:rPr lang="ro-MD" dirty="0"/>
            </a:b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EFCBD-0C68-48A0-8ACA-B200BBD8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Reciclarea celei mai vechi conexiuni TCP Half-Open</a:t>
            </a:r>
            <a:endParaRPr lang="ro-MD" dirty="0"/>
          </a:p>
          <a:p>
            <a:pPr marL="0" indent="0">
              <a:buNone/>
            </a:pPr>
            <a:endParaRPr lang="ro-MD" dirty="0"/>
          </a:p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 de </a:t>
            </a:r>
            <a:r>
              <a:rPr lang="en-US" dirty="0" err="1"/>
              <a:t>atenuare</a:t>
            </a:r>
            <a:r>
              <a:rPr lang="en-US" dirty="0"/>
              <a:t>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dirty="0" err="1"/>
              <a:t>rescrierea</a:t>
            </a:r>
            <a:r>
              <a:rPr lang="en-US" dirty="0"/>
              <a:t> </a:t>
            </a:r>
            <a:r>
              <a:rPr lang="en-US" dirty="0" err="1"/>
              <a:t>celei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pe </a:t>
            </a:r>
            <a:r>
              <a:rPr lang="en-US" dirty="0" err="1"/>
              <a:t>jumătate</a:t>
            </a:r>
            <a:r>
              <a:rPr lang="en-US" dirty="0"/>
              <a:t> </a:t>
            </a:r>
            <a:r>
              <a:rPr lang="en-US" dirty="0" err="1"/>
              <a:t>deschise</a:t>
            </a:r>
            <a:r>
              <a:rPr lang="en-US" dirty="0"/>
              <a:t> </a:t>
            </a:r>
            <a:r>
              <a:rPr lang="en-US" dirty="0" err="1"/>
              <a:t>odată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documentul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completat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ca </a:t>
            </a:r>
            <a:r>
              <a:rPr lang="en-US" dirty="0" err="1"/>
              <a:t>conexiunile</a:t>
            </a:r>
            <a:r>
              <a:rPr lang="en-US" dirty="0"/>
              <a:t> legitime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fi </a:t>
            </a:r>
            <a:r>
              <a:rPr lang="en-US" dirty="0" err="1"/>
              <a:t>stabilite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</a:t>
            </a:r>
            <a:r>
              <a:rPr lang="en-US" dirty="0" err="1"/>
              <a:t>întârziere</a:t>
            </a:r>
            <a:r>
              <a:rPr lang="en-US" dirty="0"/>
              <a:t> pot fi </a:t>
            </a:r>
            <a:r>
              <a:rPr lang="en-US" dirty="0" err="1"/>
              <a:t>umplute</a:t>
            </a:r>
            <a:r>
              <a:rPr lang="en-US" dirty="0"/>
              <a:t> cu </a:t>
            </a:r>
            <a:r>
              <a:rPr lang="en-US" dirty="0" err="1"/>
              <a:t>pachete</a:t>
            </a:r>
            <a:r>
              <a:rPr lang="en-US" dirty="0"/>
              <a:t> SYN </a:t>
            </a:r>
            <a:r>
              <a:rPr lang="en-US" dirty="0" err="1"/>
              <a:t>dăunătoare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apărare</a:t>
            </a:r>
            <a:r>
              <a:rPr lang="en-US" dirty="0"/>
              <a:t> </a:t>
            </a:r>
            <a:r>
              <a:rPr lang="en-US" dirty="0" err="1"/>
              <a:t>particulară</a:t>
            </a:r>
            <a:r>
              <a:rPr lang="en-US" dirty="0"/>
              <a:t> </a:t>
            </a:r>
            <a:r>
              <a:rPr lang="en-US" dirty="0" err="1"/>
              <a:t>eșuează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volumul</a:t>
            </a:r>
            <a:r>
              <a:rPr lang="en-US" dirty="0"/>
              <a:t> </a:t>
            </a:r>
            <a:r>
              <a:rPr lang="en-US" dirty="0" err="1"/>
              <a:t>atacului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mărit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dimensiunea</a:t>
            </a:r>
            <a:r>
              <a:rPr lang="en-US" dirty="0"/>
              <a:t> de retard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practic</a:t>
            </a:r>
            <a:r>
              <a:rPr lang="en-US" dirty="0"/>
              <a:t>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1719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DA0BA-98DB-442C-BBCB-70C41CB4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 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EFB77-E059-4B6C-B813-23EE8E62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MD" dirty="0"/>
              <a:t>SYN Cookies</a:t>
            </a:r>
          </a:p>
          <a:p>
            <a:pPr marL="0" indent="0">
              <a:buNone/>
            </a:pP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cookie de </a:t>
            </a:r>
            <a:r>
              <a:rPr lang="en-US" dirty="0" err="1"/>
              <a:t>către</a:t>
            </a:r>
            <a:r>
              <a:rPr lang="en-US" dirty="0"/>
              <a:t> server.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riscul</a:t>
            </a:r>
            <a:r>
              <a:rPr lang="en-US" dirty="0"/>
              <a:t> de a </a:t>
            </a:r>
            <a:r>
              <a:rPr lang="en-US" dirty="0" err="1"/>
              <a:t>renunța</a:t>
            </a:r>
            <a:r>
              <a:rPr lang="en-US" dirty="0"/>
              <a:t> la </a:t>
            </a:r>
            <a:r>
              <a:rPr lang="en-US" dirty="0" err="1"/>
              <a:t>conexiunile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completat</a:t>
            </a:r>
            <a:r>
              <a:rPr lang="en-US" dirty="0"/>
              <a:t> </a:t>
            </a:r>
            <a:r>
              <a:rPr lang="en-US" dirty="0" err="1"/>
              <a:t>contul</a:t>
            </a:r>
            <a:r>
              <a:rPr lang="en-US" dirty="0"/>
              <a:t>,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răspunde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solicitare</a:t>
            </a:r>
            <a:r>
              <a:rPr lang="en-US" dirty="0"/>
              <a:t> de </a:t>
            </a:r>
            <a:r>
              <a:rPr lang="en-US" dirty="0" err="1"/>
              <a:t>conexiune</a:t>
            </a:r>
            <a:r>
              <a:rPr lang="en-US" dirty="0"/>
              <a:t> cu un </a:t>
            </a:r>
            <a:r>
              <a:rPr lang="en-US" dirty="0" err="1"/>
              <a:t>pachet</a:t>
            </a:r>
            <a:r>
              <a:rPr lang="en-US" dirty="0"/>
              <a:t> SYN-ACK,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renunță</a:t>
            </a:r>
            <a:r>
              <a:rPr lang="en-US" dirty="0"/>
              <a:t> la </a:t>
            </a:r>
            <a:r>
              <a:rPr lang="en-US" dirty="0" err="1"/>
              <a:t>cererea</a:t>
            </a:r>
            <a:r>
              <a:rPr lang="en-US" dirty="0"/>
              <a:t> SYN din </a:t>
            </a:r>
            <a:r>
              <a:rPr lang="en-US" dirty="0" err="1"/>
              <a:t>documentul</a:t>
            </a:r>
            <a:r>
              <a:rPr lang="en-US" dirty="0"/>
              <a:t> de </a:t>
            </a:r>
            <a:r>
              <a:rPr lang="en-US" dirty="0" err="1"/>
              <a:t>întoarcere</a:t>
            </a:r>
            <a:r>
              <a:rPr lang="en-US" dirty="0"/>
              <a:t>, </a:t>
            </a:r>
            <a:r>
              <a:rPr lang="en-US" dirty="0" err="1"/>
              <a:t>eliminând</a:t>
            </a:r>
            <a:r>
              <a:rPr lang="en-US" dirty="0"/>
              <a:t> </a:t>
            </a:r>
            <a:r>
              <a:rPr lang="en-US" dirty="0" err="1"/>
              <a:t>cererea</a:t>
            </a:r>
            <a:r>
              <a:rPr lang="en-US" dirty="0"/>
              <a:t> din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lăsând</a:t>
            </a:r>
            <a:r>
              <a:rPr lang="en-US" dirty="0"/>
              <a:t> </a:t>
            </a:r>
            <a:r>
              <a:rPr lang="en-US" dirty="0" err="1"/>
              <a:t>portul</a:t>
            </a:r>
            <a:r>
              <a:rPr lang="en-US" dirty="0"/>
              <a:t> </a:t>
            </a:r>
            <a:r>
              <a:rPr lang="en-US" dirty="0" err="1"/>
              <a:t>deschis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gata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conexiune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solicitare</a:t>
            </a:r>
            <a:r>
              <a:rPr lang="en-US" dirty="0"/>
              <a:t> </a:t>
            </a:r>
            <a:r>
              <a:rPr lang="en-US" dirty="0" err="1"/>
              <a:t>legitimă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pachet</a:t>
            </a:r>
            <a:r>
              <a:rPr lang="en-US" dirty="0"/>
              <a:t> ACK final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de la </a:t>
            </a:r>
            <a:r>
              <a:rPr lang="en-US" dirty="0" err="1"/>
              <a:t>mașina</a:t>
            </a:r>
            <a:r>
              <a:rPr lang="en-US" dirty="0"/>
              <a:t> client </a:t>
            </a:r>
            <a:r>
              <a:rPr lang="en-US" dirty="0" err="1"/>
              <a:t>înapoi</a:t>
            </a:r>
            <a:r>
              <a:rPr lang="en-US" dirty="0"/>
              <a:t> la server,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reconstrui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(cu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limitări</a:t>
            </a:r>
            <a:r>
              <a:rPr lang="en-US" dirty="0"/>
              <a:t>)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coada</a:t>
            </a:r>
            <a:r>
              <a:rPr lang="en-US" dirty="0"/>
              <a:t> de backlog SYN.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efort</a:t>
            </a:r>
            <a:r>
              <a:rPr lang="en-US" dirty="0"/>
              <a:t> de </a:t>
            </a:r>
            <a:r>
              <a:rPr lang="en-US" dirty="0" err="1"/>
              <a:t>atenuare</a:t>
            </a:r>
            <a:r>
              <a:rPr lang="en-US" dirty="0"/>
              <a:t>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TCP,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permită</a:t>
            </a:r>
            <a:r>
              <a:rPr lang="en-US" dirty="0"/>
              <a:t> </a:t>
            </a:r>
            <a:r>
              <a:rPr lang="en-US" dirty="0" err="1"/>
              <a:t>refuzul</a:t>
            </a:r>
            <a:r>
              <a:rPr lang="en-US" dirty="0"/>
              <a:t> de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legitimi</a:t>
            </a:r>
            <a:r>
              <a:rPr lang="en-US" dirty="0"/>
              <a:t> ca </a:t>
            </a:r>
            <a:r>
              <a:rPr lang="en-US" dirty="0" err="1"/>
              <a:t>urmare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atac</a:t>
            </a:r>
            <a:r>
              <a:rPr lang="en-US" dirty="0"/>
              <a:t>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412254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48673-04CF-4915-B137-104F6885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atenuează</a:t>
            </a:r>
            <a:r>
              <a:rPr lang="en-US" dirty="0"/>
              <a:t> Cloudflare </a:t>
            </a:r>
            <a:r>
              <a:rPr lang="en-US" dirty="0" err="1"/>
              <a:t>atacurile</a:t>
            </a:r>
            <a:r>
              <a:rPr lang="en-US" dirty="0"/>
              <a:t> SYN Flood?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78B71-07ED-4B07-9472-CB512DA9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</a:t>
            </a:r>
            <a:r>
              <a:rPr lang="en-US" dirty="0" err="1"/>
              <a:t>atenuează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atac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, </a:t>
            </a:r>
            <a:r>
              <a:rPr lang="en-US" dirty="0" err="1"/>
              <a:t>stând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vizat</a:t>
            </a:r>
            <a:r>
              <a:rPr lang="en-US" dirty="0"/>
              <a:t> ș</a:t>
            </a:r>
            <a:r>
              <a:rPr lang="ro-MD" dirty="0"/>
              <a:t> atacul</a:t>
            </a:r>
            <a:r>
              <a:rPr lang="en-US" dirty="0"/>
              <a:t> SYN</a:t>
            </a:r>
            <a:r>
              <a:rPr lang="ro-MD" dirty="0"/>
              <a:t>-FLOOD</a:t>
            </a:r>
            <a:r>
              <a:rPr lang="en-US" dirty="0"/>
              <a:t>. </a:t>
            </a:r>
            <a:r>
              <a:rPr lang="en-US" dirty="0" err="1"/>
              <a:t>Când</a:t>
            </a:r>
            <a:r>
              <a:rPr lang="en-US" dirty="0"/>
              <a:t> se face </a:t>
            </a:r>
            <a:r>
              <a:rPr lang="en-US" dirty="0" err="1"/>
              <a:t>cererea</a:t>
            </a:r>
            <a:r>
              <a:rPr lang="en-US" dirty="0"/>
              <a:t> SYN </a:t>
            </a:r>
            <a:r>
              <a:rPr lang="en-US" dirty="0" err="1"/>
              <a:t>inițială</a:t>
            </a:r>
            <a:r>
              <a:rPr lang="en-US" dirty="0"/>
              <a:t>, Cloudflare </a:t>
            </a:r>
            <a:r>
              <a:rPr lang="en-US" dirty="0" err="1"/>
              <a:t>gestionează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strângere</a:t>
            </a:r>
            <a:r>
              <a:rPr lang="en-US" dirty="0"/>
              <a:t> de </a:t>
            </a:r>
            <a:r>
              <a:rPr lang="en-US" dirty="0" err="1"/>
              <a:t>mână</a:t>
            </a:r>
            <a:r>
              <a:rPr lang="en-US" dirty="0"/>
              <a:t> din cloud, </a:t>
            </a:r>
            <a:r>
              <a:rPr lang="en-US" dirty="0" err="1"/>
              <a:t>reținând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cu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vizat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strângerea</a:t>
            </a:r>
            <a:r>
              <a:rPr lang="en-US" dirty="0"/>
              <a:t> de </a:t>
            </a:r>
            <a:r>
              <a:rPr lang="en-US" dirty="0" err="1"/>
              <a:t>mână</a:t>
            </a:r>
            <a:r>
              <a:rPr lang="en-US" dirty="0"/>
              <a:t> TCP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finalizată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strategie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menținerea</a:t>
            </a:r>
            <a:r>
              <a:rPr lang="en-US" dirty="0"/>
              <a:t> </a:t>
            </a:r>
            <a:r>
              <a:rPr lang="en-US" dirty="0" err="1"/>
              <a:t>conexiunilor</a:t>
            </a:r>
            <a:r>
              <a:rPr lang="en-US" dirty="0"/>
              <a:t> cu </a:t>
            </a:r>
            <a:r>
              <a:rPr lang="en-US" dirty="0" err="1"/>
              <a:t>pachetele</a:t>
            </a:r>
            <a:r>
              <a:rPr lang="en-US" dirty="0"/>
              <a:t> SYN </a:t>
            </a:r>
            <a:r>
              <a:rPr lang="en-US" dirty="0" err="1"/>
              <a:t>falsificate</a:t>
            </a:r>
            <a:r>
              <a:rPr lang="en-US" dirty="0"/>
              <a:t> de pe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vizat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plasează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rețeaua</a:t>
            </a:r>
            <a:r>
              <a:rPr lang="en-US" dirty="0"/>
              <a:t> Anycast a Cloudflare. </a:t>
            </a:r>
            <a:r>
              <a:rPr lang="en-US" dirty="0" err="1"/>
              <a:t>Aflați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cum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Protecția</a:t>
            </a:r>
            <a:r>
              <a:rPr lang="en-US" dirty="0"/>
              <a:t> DDoS a Cloudflare.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44418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DABAD7-6309-412F-B99B-5B4C0A428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514" y="1284394"/>
            <a:ext cx="6936140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B884E-107F-49FB-8AEE-D4A8EC03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Ce este un atac SYN-FLOOD?</a:t>
            </a:r>
            <a:endParaRPr lang="ru-M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152FAC-418A-4049-AC3C-BC92C2AA4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064" y="2417616"/>
            <a:ext cx="11247120" cy="38933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o-RO" altLang="ru-MD" sz="2800" dirty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Un atac</a:t>
            </a:r>
            <a:r>
              <a:rPr kumimoji="0" lang="ro-RO" altLang="ru-MD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 SYN-FLOOD (atac pe jumătate deschis) este un tip de atac de refuz de serviciu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o-RO" altLang="ru-MD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(</a:t>
            </a:r>
            <a:r>
              <a:rPr lang="en-US" sz="2800" u="sng" dirty="0">
                <a:hlinkClick r:id="rId2"/>
              </a:rPr>
              <a:t>denial-of-service (DDoS) attack</a:t>
            </a:r>
            <a:r>
              <a:rPr lang="en-US" sz="2800" dirty="0"/>
              <a:t> </a:t>
            </a:r>
            <a:r>
              <a:rPr kumimoji="0" lang="ro-RO" altLang="ru-MD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DDoS) care are ca scop să facă un server indisponibil traficului legitim consumând toate resursele serverului disponibile. Prin trimiterea repetată a pachetelor de cerere de conexiune inițială (SYN), atacatorul este capabil să copleșească toate porturile disponibile pe o mașină server tinta, determinând dispozitivul vizat să răspundă lent la traficul legitim.</a:t>
            </a:r>
            <a:endParaRPr kumimoji="0" lang="ro-RO" altLang="ru-MD" sz="2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ru-M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o-RO" altLang="ru-M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6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7ADD7-5ED3-473F-8BCA-87C40D30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33798" cy="706964"/>
          </a:xfrm>
        </p:spPr>
        <p:txBody>
          <a:bodyPr/>
          <a:lstStyle/>
          <a:p>
            <a:r>
              <a:rPr lang="ro-MD" dirty="0"/>
              <a:t>Cum funcționează un atac SYN-FLOOD?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A9265-D1D7-47BD-870A-CBE6AA5A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16" y="2603500"/>
            <a:ext cx="11157504" cy="3961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Atacurile</a:t>
            </a:r>
            <a:r>
              <a:rPr lang="en-US" sz="2000" dirty="0"/>
              <a:t> SYN</a:t>
            </a:r>
            <a:r>
              <a:rPr lang="ro-MD" sz="2000" dirty="0"/>
              <a:t>-FLOOD</a:t>
            </a:r>
            <a:r>
              <a:rPr lang="en-US" sz="2000" dirty="0"/>
              <a:t> </a:t>
            </a:r>
            <a:r>
              <a:rPr lang="en-US" sz="2000" dirty="0" err="1"/>
              <a:t>funcționează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exploatarea</a:t>
            </a:r>
            <a:r>
              <a:rPr lang="en-US" sz="2000" dirty="0"/>
              <a:t> </a:t>
            </a:r>
            <a:r>
              <a:rPr lang="en-US" sz="2000" dirty="0" err="1"/>
              <a:t>procesului</a:t>
            </a:r>
            <a:r>
              <a:rPr lang="en-US" sz="2000" dirty="0"/>
              <a:t> de </a:t>
            </a:r>
            <a:r>
              <a:rPr lang="en-US" sz="2000" dirty="0" err="1"/>
              <a:t>strângere</a:t>
            </a:r>
            <a:r>
              <a:rPr lang="en-US" sz="2000" dirty="0"/>
              <a:t> de </a:t>
            </a:r>
            <a:r>
              <a:rPr lang="en-US" sz="2000" dirty="0" err="1"/>
              <a:t>mână</a:t>
            </a:r>
            <a:r>
              <a:rPr lang="ro-MD" sz="2000" dirty="0"/>
              <a:t> (handshake)</a:t>
            </a:r>
            <a:r>
              <a:rPr lang="en-US" sz="2000" dirty="0"/>
              <a:t> a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conexiuni</a:t>
            </a:r>
            <a:r>
              <a:rPr lang="en-US" sz="2000" dirty="0"/>
              <a:t> TCP.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condiții</a:t>
            </a:r>
            <a:r>
              <a:rPr lang="en-US" sz="2000" dirty="0"/>
              <a:t> </a:t>
            </a:r>
            <a:r>
              <a:rPr lang="en-US" sz="2000" dirty="0" err="1"/>
              <a:t>normale</a:t>
            </a:r>
            <a:r>
              <a:rPr lang="en-US" sz="2000" dirty="0"/>
              <a:t>, </a:t>
            </a:r>
            <a:r>
              <a:rPr lang="en-US" sz="2000" dirty="0" err="1"/>
              <a:t>conexiunea</a:t>
            </a:r>
            <a:r>
              <a:rPr lang="en-US" sz="2000" dirty="0"/>
              <a:t> TCP </a:t>
            </a:r>
            <a:r>
              <a:rPr lang="en-US" sz="2000" dirty="0" err="1"/>
              <a:t>prezintă</a:t>
            </a:r>
            <a:r>
              <a:rPr lang="en-US" sz="2000" dirty="0"/>
              <a:t> </a:t>
            </a:r>
            <a:r>
              <a:rPr lang="en-US" sz="2000" dirty="0" err="1"/>
              <a:t>trei</a:t>
            </a:r>
            <a:r>
              <a:rPr lang="en-US" sz="2000" dirty="0"/>
              <a:t> </a:t>
            </a:r>
            <a:r>
              <a:rPr lang="en-US" sz="2000" dirty="0" err="1"/>
              <a:t>procese</a:t>
            </a:r>
            <a:r>
              <a:rPr lang="en-US" sz="2000" dirty="0"/>
              <a:t> </a:t>
            </a:r>
            <a:r>
              <a:rPr lang="en-US" sz="2000" dirty="0" err="1"/>
              <a:t>distincte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realiza</a:t>
            </a:r>
            <a:r>
              <a:rPr lang="en-US" sz="2000" dirty="0"/>
              <a:t> o </a:t>
            </a:r>
            <a:r>
              <a:rPr lang="en-US" sz="2000" dirty="0" err="1"/>
              <a:t>conexiune</a:t>
            </a:r>
            <a:r>
              <a:rPr lang="en-US" sz="2000" dirty="0"/>
              <a:t>.</a:t>
            </a:r>
            <a:endParaRPr lang="ro-MD" sz="2000" dirty="0"/>
          </a:p>
          <a:p>
            <a:r>
              <a:rPr lang="ro-MD" sz="2000" dirty="0"/>
              <a:t>În primul rând, clientul trimite un pachet SYN către server pentru a iniția conexiunea.</a:t>
            </a:r>
          </a:p>
          <a:p>
            <a:r>
              <a:rPr lang="ro-MD" sz="2000" dirty="0"/>
              <a:t>Serverul  răspunde la acel pachet inițial cu un pachet SYN / ACK, pentru a recunoaște comunicarea.</a:t>
            </a:r>
          </a:p>
          <a:p>
            <a:r>
              <a:rPr lang="ro-MD" sz="2000" dirty="0"/>
              <a:t>În cele din urmă, clientul returnează un pachet ACK pentru a confirma primirea pachetului de la server. După finalizarea acestei secvențe de trimitere și primire de pachete, conexiunea TCP este deschisă și poate trimite și primi date.</a:t>
            </a:r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3241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7FB01-A073-4F7D-A24B-4247050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7A1F8D3-A3E7-4112-B02A-D7E03292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30" y="1241145"/>
            <a:ext cx="10672466" cy="43757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032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3AB8B-04DD-4B63-A753-CFF55FD5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 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71FCE-E3D6-40F0-8506-8016E112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2603500"/>
            <a:ext cx="11338560" cy="4089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crea</a:t>
            </a:r>
            <a:r>
              <a:rPr lang="en-US" sz="2000" dirty="0"/>
              <a:t> </a:t>
            </a:r>
            <a:r>
              <a:rPr lang="en-US" sz="2000" dirty="0" err="1"/>
              <a:t>refuzul</a:t>
            </a:r>
            <a:r>
              <a:rPr lang="en-US" sz="2000" dirty="0"/>
              <a:t> de </a:t>
            </a:r>
            <a:r>
              <a:rPr lang="en-US" sz="2000" dirty="0" err="1"/>
              <a:t>serviciu</a:t>
            </a:r>
            <a:r>
              <a:rPr lang="en-US" sz="2000" dirty="0"/>
              <a:t>, un </a:t>
            </a:r>
            <a:r>
              <a:rPr lang="en-US" sz="2000" dirty="0" err="1"/>
              <a:t>atacator</a:t>
            </a:r>
            <a:r>
              <a:rPr lang="en-US" sz="2000" dirty="0"/>
              <a:t> </a:t>
            </a:r>
            <a:r>
              <a:rPr lang="en-US" sz="2000" dirty="0" err="1"/>
              <a:t>exploatează</a:t>
            </a:r>
            <a:r>
              <a:rPr lang="en-US" sz="2000" dirty="0"/>
              <a:t> </a:t>
            </a:r>
            <a:r>
              <a:rPr lang="en-US" sz="2000" dirty="0" err="1"/>
              <a:t>faptul</a:t>
            </a:r>
            <a:r>
              <a:rPr lang="en-US" sz="2000" dirty="0"/>
              <a:t> </a:t>
            </a:r>
            <a:r>
              <a:rPr lang="en-US" sz="2000" dirty="0" err="1"/>
              <a:t>că</a:t>
            </a:r>
            <a:r>
              <a:rPr lang="en-US" sz="2000" dirty="0"/>
              <a:t> </a:t>
            </a: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primit</a:t>
            </a:r>
            <a:r>
              <a:rPr lang="en-US" sz="2000" dirty="0"/>
              <a:t> un </a:t>
            </a:r>
            <a:r>
              <a:rPr lang="en-US" sz="2000" dirty="0" err="1"/>
              <a:t>pachet</a:t>
            </a:r>
            <a:r>
              <a:rPr lang="en-US" sz="2000" dirty="0"/>
              <a:t> SYN </a:t>
            </a:r>
            <a:r>
              <a:rPr lang="en-US" sz="2000" dirty="0" err="1"/>
              <a:t>inițial</a:t>
            </a:r>
            <a:r>
              <a:rPr lang="en-US" sz="2000" dirty="0"/>
              <a:t>, </a:t>
            </a:r>
            <a:r>
              <a:rPr lang="en-US" sz="2000" dirty="0" err="1"/>
              <a:t>serverul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răspunde</a:t>
            </a:r>
            <a:r>
              <a:rPr lang="en-US" sz="2000" dirty="0"/>
              <a:t> cu </a:t>
            </a:r>
            <a:r>
              <a:rPr lang="en-US" sz="2000" dirty="0" err="1"/>
              <a:t>unul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pachete</a:t>
            </a:r>
            <a:r>
              <a:rPr lang="en-US" sz="2000" dirty="0"/>
              <a:t> SYN / ACK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aștepta</a:t>
            </a:r>
            <a:r>
              <a:rPr lang="en-US" sz="2000" dirty="0"/>
              <a:t> </a:t>
            </a:r>
            <a:r>
              <a:rPr lang="en-US" sz="2000" dirty="0" err="1"/>
              <a:t>pasul</a:t>
            </a:r>
            <a:r>
              <a:rPr lang="en-US" sz="2000" dirty="0"/>
              <a:t> final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strângerea</a:t>
            </a:r>
            <a:r>
              <a:rPr lang="en-US" sz="2000" dirty="0"/>
              <a:t> de </a:t>
            </a:r>
            <a:r>
              <a:rPr lang="en-US" sz="2000" dirty="0" err="1"/>
              <a:t>mână</a:t>
            </a:r>
            <a:r>
              <a:rPr lang="en-US" sz="2000" dirty="0"/>
              <a:t>. </a:t>
            </a:r>
            <a:r>
              <a:rPr lang="en-US" sz="2000" dirty="0" err="1"/>
              <a:t>Iată</a:t>
            </a:r>
            <a:r>
              <a:rPr lang="en-US" sz="2000" dirty="0"/>
              <a:t> cum </a:t>
            </a:r>
            <a:r>
              <a:rPr lang="en-US" sz="2000" dirty="0" err="1"/>
              <a:t>funcționează</a:t>
            </a:r>
            <a:r>
              <a:rPr lang="en-US" sz="2000" dirty="0"/>
              <a:t>:</a:t>
            </a:r>
            <a:endParaRPr lang="ro-MD" sz="2000" dirty="0"/>
          </a:p>
          <a:p>
            <a:r>
              <a:rPr lang="ro-MD" sz="2000" dirty="0"/>
              <a:t>Atacatorul trimite un volum mare de pachete SYN către serverul vizat, adesea cu adrese IP defrișate.</a:t>
            </a:r>
          </a:p>
          <a:p>
            <a:r>
              <a:rPr lang="ro-MD" sz="2000" dirty="0"/>
              <a:t>Serverul răspunde apoi la fiecare dintre cererile de conexiune și lasă un port deschis gata să primească răspunsul.</a:t>
            </a:r>
          </a:p>
          <a:p>
            <a:r>
              <a:rPr lang="ro-MD" sz="2000" dirty="0"/>
              <a:t>În timp ce serverul așteaptă pachetul ACK final, care nu ajunge niciodată, atacatorul continuă să trimită mai multe pachete SYN. Sosirea fiecărui pachet SYN nou face ca serverul să mențină temporar o nouă conexiune de port deschis pentru o anumită perioadă de timp și, odată ce toate porturile disponibile au fost utilizate, serverul nu poate funcționa normal.</a:t>
            </a:r>
          </a:p>
          <a:p>
            <a:endParaRPr lang="ro-MD" dirty="0"/>
          </a:p>
          <a:p>
            <a:pPr marL="0" indent="0">
              <a:buNone/>
            </a:pP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78592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0F2096-0AEF-434D-9575-1A7E7A78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417"/>
          <a:stretch/>
        </p:blipFill>
        <p:spPr>
          <a:xfrm>
            <a:off x="2336428" y="1284394"/>
            <a:ext cx="7614312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1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BF7BD-46CB-450C-9123-D6BF6FB6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 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B2045-AD30-46DD-A43C-E640570D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rețea</a:t>
            </a:r>
            <a:r>
              <a:rPr lang="en-US" sz="2000" dirty="0"/>
              <a:t>, </a:t>
            </a:r>
            <a:r>
              <a:rPr lang="en-US" sz="2000" dirty="0" err="1"/>
              <a:t>când</a:t>
            </a:r>
            <a:r>
              <a:rPr lang="en-US" sz="2000" dirty="0"/>
              <a:t> un server </a:t>
            </a:r>
            <a:r>
              <a:rPr lang="en-US" sz="2000" dirty="0" err="1"/>
              <a:t>lasă</a:t>
            </a:r>
            <a:r>
              <a:rPr lang="en-US" sz="2000" dirty="0"/>
              <a:t> o </a:t>
            </a:r>
            <a:r>
              <a:rPr lang="en-US" sz="2000" dirty="0" err="1"/>
              <a:t>conexiune</a:t>
            </a:r>
            <a:r>
              <a:rPr lang="en-US" sz="2000" dirty="0"/>
              <a:t> </a:t>
            </a:r>
            <a:r>
              <a:rPr lang="en-US" sz="2000" dirty="0" err="1"/>
              <a:t>deschisă</a:t>
            </a:r>
            <a:r>
              <a:rPr lang="en-US" sz="2000" dirty="0"/>
              <a:t>,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mașina</a:t>
            </a:r>
            <a:r>
              <a:rPr lang="en-US" sz="2000" dirty="0"/>
              <a:t> de pe </a:t>
            </a:r>
            <a:r>
              <a:rPr lang="en-US" sz="2000" dirty="0" err="1"/>
              <a:t>cealaltă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r>
              <a:rPr lang="en-US" sz="2000" dirty="0"/>
              <a:t> a </a:t>
            </a:r>
            <a:r>
              <a:rPr lang="en-US" sz="2000" dirty="0" err="1"/>
              <a:t>conexiunii</a:t>
            </a:r>
            <a:r>
              <a:rPr lang="en-US" sz="2000" dirty="0"/>
              <a:t> nu </a:t>
            </a:r>
            <a:r>
              <a:rPr lang="ro-MD" sz="2000" dirty="0"/>
              <a:t>lasă</a:t>
            </a:r>
            <a:r>
              <a:rPr lang="en-US" sz="2000" dirty="0"/>
              <a:t>, </a:t>
            </a:r>
            <a:r>
              <a:rPr lang="en-US" sz="2000" dirty="0" err="1"/>
              <a:t>conexiunea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considerată</a:t>
            </a:r>
            <a:r>
              <a:rPr lang="en-US" sz="2000" dirty="0"/>
              <a:t> pe </a:t>
            </a:r>
            <a:r>
              <a:rPr lang="en-US" sz="2000" dirty="0" err="1"/>
              <a:t>jumătate</a:t>
            </a:r>
            <a:r>
              <a:rPr lang="en-US" sz="2000" dirty="0"/>
              <a:t> </a:t>
            </a:r>
            <a:r>
              <a:rPr lang="en-US" sz="2000" dirty="0" err="1"/>
              <a:t>deschisă</a:t>
            </a:r>
            <a:r>
              <a:rPr lang="en-US" sz="2000" dirty="0"/>
              <a:t>.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acest</a:t>
            </a:r>
            <a:r>
              <a:rPr lang="en-US" sz="2000" dirty="0"/>
              <a:t> tip de </a:t>
            </a:r>
            <a:r>
              <a:rPr lang="en-US" sz="2000" dirty="0" err="1"/>
              <a:t>atac</a:t>
            </a:r>
            <a:r>
              <a:rPr lang="en-US" sz="2000" dirty="0"/>
              <a:t> DDoS, </a:t>
            </a:r>
            <a:r>
              <a:rPr lang="en-US" sz="2000" dirty="0" err="1"/>
              <a:t>serverul</a:t>
            </a:r>
            <a:r>
              <a:rPr lang="en-US" sz="2000" dirty="0"/>
              <a:t> </a:t>
            </a:r>
            <a:r>
              <a:rPr lang="en-US" sz="2000" dirty="0" err="1"/>
              <a:t>vizat</a:t>
            </a:r>
            <a:r>
              <a:rPr lang="en-US" sz="2000" dirty="0"/>
              <a:t> </a:t>
            </a:r>
            <a:r>
              <a:rPr lang="en-US" sz="2000" dirty="0" err="1"/>
              <a:t>lasă</a:t>
            </a:r>
            <a:r>
              <a:rPr lang="en-US" sz="2000" dirty="0"/>
              <a:t> </a:t>
            </a:r>
            <a:r>
              <a:rPr lang="en-US" sz="2000" dirty="0" err="1"/>
              <a:t>continuu</a:t>
            </a:r>
            <a:r>
              <a:rPr lang="en-US" sz="2000" dirty="0"/>
              <a:t> </a:t>
            </a:r>
            <a:r>
              <a:rPr lang="en-US" sz="2000" dirty="0" err="1"/>
              <a:t>conexiunile</a:t>
            </a:r>
            <a:r>
              <a:rPr lang="en-US" sz="2000" dirty="0"/>
              <a:t> </a:t>
            </a:r>
            <a:r>
              <a:rPr lang="en-US" sz="2000" dirty="0" err="1"/>
              <a:t>deschise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așteaptă</a:t>
            </a:r>
            <a:r>
              <a:rPr lang="en-US" sz="2000" dirty="0"/>
              <a:t> ca o </a:t>
            </a:r>
            <a:r>
              <a:rPr lang="en-US" sz="2000" dirty="0" err="1"/>
              <a:t>conexiune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întreruptă</a:t>
            </a:r>
            <a:r>
              <a:rPr lang="en-US" sz="2000" dirty="0"/>
              <a:t> </a:t>
            </a:r>
            <a:r>
              <a:rPr lang="en-US" sz="2000" dirty="0" err="1"/>
              <a:t>înainte</a:t>
            </a:r>
            <a:r>
              <a:rPr lang="en-US" sz="2000" dirty="0"/>
              <a:t> ca </a:t>
            </a:r>
            <a:r>
              <a:rPr lang="en-US" sz="2000" dirty="0" err="1"/>
              <a:t>porturile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devină</a:t>
            </a:r>
            <a:r>
              <a:rPr lang="en-US" sz="2000" dirty="0"/>
              <a:t> </a:t>
            </a:r>
            <a:r>
              <a:rPr lang="en-US" sz="2000" dirty="0" err="1"/>
              <a:t>disponibile</a:t>
            </a:r>
            <a:r>
              <a:rPr lang="en-US" sz="2000" dirty="0"/>
              <a:t> din </a:t>
            </a:r>
            <a:r>
              <a:rPr lang="en-US" sz="2000" dirty="0" err="1"/>
              <a:t>nou</a:t>
            </a:r>
            <a:r>
              <a:rPr lang="en-US" sz="2000" dirty="0"/>
              <a:t>. </a:t>
            </a:r>
            <a:r>
              <a:rPr lang="en-US" sz="2000" dirty="0" err="1"/>
              <a:t>Rezultatul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că</a:t>
            </a:r>
            <a:r>
              <a:rPr lang="en-US" sz="2000" dirty="0"/>
              <a:t> </a:t>
            </a:r>
            <a:r>
              <a:rPr lang="en-US" sz="2000" dirty="0" err="1"/>
              <a:t>acest</a:t>
            </a:r>
            <a:r>
              <a:rPr lang="en-US" sz="2000" dirty="0"/>
              <a:t> tip de </a:t>
            </a:r>
            <a:r>
              <a:rPr lang="en-US" sz="2000" dirty="0" err="1"/>
              <a:t>atac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fi </a:t>
            </a:r>
            <a:r>
              <a:rPr lang="en-US" sz="2000" dirty="0" err="1"/>
              <a:t>considerat</a:t>
            </a:r>
            <a:r>
              <a:rPr lang="en-US" sz="2000" dirty="0"/>
              <a:t> un „</a:t>
            </a:r>
            <a:r>
              <a:rPr lang="en-US" sz="2000" dirty="0" err="1"/>
              <a:t>atac</a:t>
            </a:r>
            <a:r>
              <a:rPr lang="en-US" sz="2000" dirty="0"/>
              <a:t> pe </a:t>
            </a:r>
            <a:r>
              <a:rPr lang="en-US" sz="2000" dirty="0" err="1"/>
              <a:t>jumătate</a:t>
            </a:r>
            <a:r>
              <a:rPr lang="en-US" sz="2000" dirty="0"/>
              <a:t> </a:t>
            </a:r>
            <a:r>
              <a:rPr lang="en-US" sz="2000" dirty="0" err="1"/>
              <a:t>deschis</a:t>
            </a:r>
            <a:r>
              <a:rPr lang="en-US" sz="2000" dirty="0"/>
              <a:t>”.</a:t>
            </a:r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156329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EAF4C-51FD-4FC7-A470-D66B684F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</a:t>
            </a:r>
            <a:r>
              <a:rPr lang="ro-MD" dirty="0"/>
              <a:t>-FLOOD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apărea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: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8B601-3767-4F18-B077-5913536E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2603500"/>
            <a:ext cx="11410120" cy="3416300"/>
          </a:xfrm>
        </p:spPr>
        <p:txBody>
          <a:bodyPr>
            <a:normAutofit/>
          </a:bodyPr>
          <a:lstStyle/>
          <a:p>
            <a:r>
              <a:rPr lang="en-US" dirty="0" err="1"/>
              <a:t>Atac</a:t>
            </a:r>
            <a:r>
              <a:rPr lang="en-US" dirty="0"/>
              <a:t> direct:</a:t>
            </a:r>
            <a:r>
              <a:rPr lang="ro-MD" dirty="0"/>
              <a:t>Un atac </a:t>
            </a:r>
            <a:r>
              <a:rPr lang="en-US" dirty="0"/>
              <a:t>SYN</a:t>
            </a:r>
            <a:r>
              <a:rPr lang="ro-MD" dirty="0"/>
              <a:t>-FLOOD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adresa</a:t>
            </a:r>
            <a:r>
              <a:rPr lang="en-US" dirty="0"/>
              <a:t> IP nu </a:t>
            </a:r>
            <a:r>
              <a:rPr lang="en-US" dirty="0" err="1"/>
              <a:t>este</a:t>
            </a:r>
            <a:r>
              <a:rPr lang="ro-MD" dirty="0"/>
              <a:t> modificată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cunoscută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atac</a:t>
            </a:r>
            <a:r>
              <a:rPr lang="en-US" dirty="0"/>
              <a:t> direct.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atac</a:t>
            </a:r>
            <a:r>
              <a:rPr lang="en-US" dirty="0"/>
              <a:t>, </a:t>
            </a:r>
            <a:r>
              <a:rPr lang="en-US" dirty="0" err="1"/>
              <a:t>atacatorul</a:t>
            </a:r>
            <a:r>
              <a:rPr lang="en-US" dirty="0"/>
              <a:t> nu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maschează</a:t>
            </a:r>
            <a:r>
              <a:rPr lang="en-US" dirty="0"/>
              <a:t> </a:t>
            </a:r>
            <a:r>
              <a:rPr lang="en-US" dirty="0" err="1"/>
              <a:t>deloc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IP. Ca </a:t>
            </a:r>
            <a:r>
              <a:rPr lang="en-US" dirty="0" err="1"/>
              <a:t>rezultat</a:t>
            </a:r>
            <a:r>
              <a:rPr lang="en-US" dirty="0"/>
              <a:t> al </a:t>
            </a:r>
            <a:r>
              <a:rPr lang="en-US" dirty="0" err="1"/>
              <a:t>atacatorului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cu o </a:t>
            </a:r>
            <a:r>
              <a:rPr lang="en-US" dirty="0" err="1"/>
              <a:t>adresă</a:t>
            </a:r>
            <a:r>
              <a:rPr lang="en-US" dirty="0"/>
              <a:t> IP </a:t>
            </a:r>
            <a:r>
              <a:rPr lang="en-US" dirty="0" err="1"/>
              <a:t>reală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atacul</a:t>
            </a:r>
            <a:r>
              <a:rPr lang="en-US" dirty="0"/>
              <a:t>, </a:t>
            </a:r>
            <a:r>
              <a:rPr lang="en-US" dirty="0" err="1"/>
              <a:t>atacatorul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vulnerabil</a:t>
            </a:r>
            <a:r>
              <a:rPr lang="en-US" dirty="0"/>
              <a:t> la </a:t>
            </a:r>
            <a:r>
              <a:rPr lang="en-US" dirty="0" err="1"/>
              <a:t>descoperire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atenuare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pe </a:t>
            </a:r>
            <a:r>
              <a:rPr lang="en-US" dirty="0" err="1"/>
              <a:t>jumătate</a:t>
            </a:r>
            <a:r>
              <a:rPr lang="en-US" dirty="0"/>
              <a:t> </a:t>
            </a:r>
            <a:r>
              <a:rPr lang="en-US" dirty="0" err="1"/>
              <a:t>deschisă</a:t>
            </a:r>
            <a:r>
              <a:rPr lang="en-US" dirty="0"/>
              <a:t> pe </a:t>
            </a:r>
            <a:r>
              <a:rPr lang="en-US" dirty="0" err="1"/>
              <a:t>mașina</a:t>
            </a:r>
            <a:r>
              <a:rPr lang="en-US" dirty="0"/>
              <a:t> </a:t>
            </a:r>
            <a:r>
              <a:rPr lang="en-US" dirty="0" err="1"/>
              <a:t>vizată</a:t>
            </a:r>
            <a:r>
              <a:rPr lang="en-US" dirty="0"/>
              <a:t>, </a:t>
            </a:r>
            <a:r>
              <a:rPr lang="en-US" dirty="0" err="1"/>
              <a:t>hackerul</a:t>
            </a:r>
            <a:r>
              <a:rPr lang="en-US" dirty="0"/>
              <a:t> </a:t>
            </a:r>
            <a:r>
              <a:rPr lang="en-US" dirty="0" err="1"/>
              <a:t>împiedică</a:t>
            </a:r>
            <a:r>
              <a:rPr lang="en-US" dirty="0"/>
              <a:t> </a:t>
            </a:r>
            <a:r>
              <a:rPr lang="en-US" dirty="0" err="1"/>
              <a:t>mașina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răspundă</a:t>
            </a:r>
            <a:r>
              <a:rPr lang="en-US" dirty="0"/>
              <a:t> la </a:t>
            </a:r>
            <a:r>
              <a:rPr lang="en-US" dirty="0" err="1"/>
              <a:t>pachetele</a:t>
            </a:r>
            <a:r>
              <a:rPr lang="en-US" dirty="0"/>
              <a:t> SYN-ACK ale </a:t>
            </a:r>
            <a:r>
              <a:rPr lang="en-US" dirty="0" err="1"/>
              <a:t>serverului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obținut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reguli de firewall care </a:t>
            </a:r>
            <a:r>
              <a:rPr lang="en-US" dirty="0" err="1"/>
              <a:t>opresc</a:t>
            </a:r>
            <a:r>
              <a:rPr lang="en-US" dirty="0"/>
              <a:t> </a:t>
            </a:r>
            <a:r>
              <a:rPr lang="en-US" dirty="0" err="1"/>
              <a:t>pachetele</a:t>
            </a:r>
            <a:r>
              <a:rPr lang="en-US" dirty="0"/>
              <a:t> care </a:t>
            </a:r>
            <a:r>
              <a:rPr lang="en-US" dirty="0" err="1"/>
              <a:t>ies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afara</a:t>
            </a:r>
            <a:r>
              <a:rPr lang="en-US" dirty="0"/>
              <a:t> </a:t>
            </a:r>
            <a:r>
              <a:rPr lang="en-US" dirty="0" err="1"/>
              <a:t>pachetelor</a:t>
            </a:r>
            <a:r>
              <a:rPr lang="en-US" dirty="0"/>
              <a:t> SYN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filtrarea</a:t>
            </a:r>
            <a:r>
              <a:rPr lang="en-US" dirty="0"/>
              <a:t> </a:t>
            </a:r>
            <a:r>
              <a:rPr lang="en-US" dirty="0" err="1"/>
              <a:t>oricăror</a:t>
            </a:r>
            <a:r>
              <a:rPr lang="en-US" dirty="0"/>
              <a:t> </a:t>
            </a:r>
            <a:r>
              <a:rPr lang="en-US" dirty="0" err="1"/>
              <a:t>pachete</a:t>
            </a:r>
            <a:r>
              <a:rPr lang="en-US" dirty="0"/>
              <a:t> SYN-ACK </a:t>
            </a:r>
            <a:r>
              <a:rPr lang="en-US" dirty="0" err="1"/>
              <a:t>primite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a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mașina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intenționat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,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(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vreodată</a:t>
            </a:r>
            <a:r>
              <a:rPr lang="en-US" dirty="0"/>
              <a:t>),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atenuarea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simplă</a:t>
            </a:r>
            <a:r>
              <a:rPr lang="en-US" dirty="0"/>
              <a:t> - </a:t>
            </a:r>
            <a:r>
              <a:rPr lang="en-US" dirty="0" err="1"/>
              <a:t>blocați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IP a </a:t>
            </a:r>
            <a:r>
              <a:rPr lang="en-US" dirty="0" err="1"/>
              <a:t>fiecărui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intenționat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atacatorul</a:t>
            </a:r>
            <a:r>
              <a:rPr lang="en-US" dirty="0"/>
              <a:t>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ro-MD" dirty="0"/>
              <a:t>un</a:t>
            </a:r>
            <a:r>
              <a:rPr lang="en-US" dirty="0"/>
              <a:t> botnet,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botnetul</a:t>
            </a:r>
            <a:r>
              <a:rPr lang="en-US" dirty="0"/>
              <a:t> </a:t>
            </a:r>
            <a:r>
              <a:rPr lang="en-US" dirty="0" err="1"/>
              <a:t>Mirai</a:t>
            </a:r>
            <a:r>
              <a:rPr lang="en-US" dirty="0"/>
              <a:t>,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grijă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mascheze</a:t>
            </a:r>
            <a:r>
              <a:rPr lang="en-US" dirty="0"/>
              <a:t> IP-ul </a:t>
            </a:r>
            <a:r>
              <a:rPr lang="en-US" dirty="0" err="1"/>
              <a:t>dispozitivului</a:t>
            </a:r>
            <a:r>
              <a:rPr lang="en-US" dirty="0"/>
              <a:t> </a:t>
            </a:r>
            <a:r>
              <a:rPr lang="en-US" dirty="0" err="1"/>
              <a:t>infectat</a:t>
            </a:r>
            <a:r>
              <a:rPr lang="en-US" dirty="0"/>
              <a:t>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7950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D4A3B-DFAC-4739-88C0-A0F62F09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 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F830E-55BD-4D9E-B10E-22AB10B0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Spoofed Attack: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intenționat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strice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IP de pe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pachet</a:t>
            </a:r>
            <a:r>
              <a:rPr lang="en-US" dirty="0"/>
              <a:t> SYN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trimit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inhiba</a:t>
            </a:r>
            <a:r>
              <a:rPr lang="en-US" dirty="0"/>
              <a:t> </a:t>
            </a:r>
            <a:r>
              <a:rPr lang="en-US" dirty="0" err="1"/>
              <a:t>eforturile</a:t>
            </a:r>
            <a:r>
              <a:rPr lang="en-US" dirty="0"/>
              <a:t> de </a:t>
            </a:r>
            <a:r>
              <a:rPr lang="en-US" dirty="0" err="1"/>
              <a:t>atenuare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face </a:t>
            </a:r>
            <a:r>
              <a:rPr lang="en-US" dirty="0" err="1"/>
              <a:t>identitatea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dificilă</a:t>
            </a:r>
            <a:r>
              <a:rPr lang="en-US" dirty="0"/>
              <a:t> de </a:t>
            </a:r>
            <a:r>
              <a:rPr lang="en-US" dirty="0" err="1"/>
              <a:t>descoperit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pachetele</a:t>
            </a:r>
            <a:r>
              <a:rPr lang="en-US" dirty="0"/>
              <a:t> pot fi </a:t>
            </a:r>
            <a:r>
              <a:rPr lang="ro-MD" dirty="0"/>
              <a:t>modificate</a:t>
            </a:r>
            <a:r>
              <a:rPr lang="en-US" dirty="0"/>
              <a:t>,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pachete</a:t>
            </a:r>
            <a:r>
              <a:rPr lang="en-US" dirty="0"/>
              <a:t> pot fi </a:t>
            </a:r>
            <a:r>
              <a:rPr lang="en-US" dirty="0" err="1"/>
              <a:t>identificate</a:t>
            </a:r>
            <a:r>
              <a:rPr lang="en-US" dirty="0"/>
              <a:t> la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. Este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lucrări</a:t>
            </a:r>
            <a:r>
              <a:rPr lang="en-US" dirty="0"/>
              <a:t> de </a:t>
            </a:r>
            <a:r>
              <a:rPr lang="en-US" dirty="0" err="1"/>
              <a:t>detecti</a:t>
            </a:r>
            <a:r>
              <a:rPr lang="ro-MD" dirty="0"/>
              <a:t>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imposibil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furnizorii</a:t>
            </a:r>
            <a:r>
              <a:rPr lang="en-US" dirty="0"/>
              <a:t> de </a:t>
            </a:r>
            <a:r>
              <a:rPr lang="en-US" dirty="0" err="1"/>
              <a:t>servicii</a:t>
            </a:r>
            <a:r>
              <a:rPr lang="en-US" dirty="0"/>
              <a:t> Internet (ISP) sunt </a:t>
            </a:r>
            <a:r>
              <a:rPr lang="en-US" dirty="0" err="1"/>
              <a:t>dispuși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ajute</a:t>
            </a:r>
            <a:r>
              <a:rPr lang="en-US" dirty="0"/>
              <a:t>.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703674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1160</Words>
  <Application>Microsoft Office PowerPoint</Application>
  <PresentationFormat>Широкоэкранный</PresentationFormat>
  <Paragraphs>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inherit</vt:lpstr>
      <vt:lpstr>Wingdings 3</vt:lpstr>
      <vt:lpstr>Совет директоров</vt:lpstr>
      <vt:lpstr>Atac SYN-FLOOD</vt:lpstr>
      <vt:lpstr>Ce este un atac SYN-FLOOD?</vt:lpstr>
      <vt:lpstr>Cum funcționează un atac SYN-FLOOD?</vt:lpstr>
      <vt:lpstr>  </vt:lpstr>
      <vt:lpstr> </vt:lpstr>
      <vt:lpstr>Презентация PowerPoint</vt:lpstr>
      <vt:lpstr> </vt:lpstr>
      <vt:lpstr>SYN-FLOOD poate apărea în trei moduri diferite:</vt:lpstr>
      <vt:lpstr> </vt:lpstr>
      <vt:lpstr> </vt:lpstr>
      <vt:lpstr>Metode de contacarare</vt:lpstr>
      <vt:lpstr>  </vt:lpstr>
      <vt:lpstr> </vt:lpstr>
      <vt:lpstr>Cum atenuează Cloudflare atacurile SYN Flood?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Atac SYN-FLOOD</dc:title>
  <dc:creator>Natalia</dc:creator>
  <cp:lastModifiedBy>Natalia</cp:lastModifiedBy>
  <cp:revision>4</cp:revision>
  <dcterms:created xsi:type="dcterms:W3CDTF">2019-12-03T11:02:48Z</dcterms:created>
  <dcterms:modified xsi:type="dcterms:W3CDTF">2019-12-03T11:24:48Z</dcterms:modified>
</cp:coreProperties>
</file>