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rimo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K Grotesk Bold" panose="020B0604020202020204" charset="0"/>
      <p:regular r:id="rId25"/>
    </p:embeddedFont>
    <p:embeddedFont>
      <p:font typeface="HK Grotesk Medium" panose="020B0604020202020204" charset="0"/>
      <p:regular r:id="rId26"/>
    </p:embeddedFont>
    <p:embeddedFont>
      <p:font typeface="Open Sans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u Natalia" userId="29be2ca2-a370-4a39-a788-988a1ad43629" providerId="ADAL" clId="{13DC8641-BA45-4DC6-A2D7-B8E5D9344C7C}"/>
    <pc:docChg chg="modSld">
      <pc:chgData name="Bobu Natalia" userId="29be2ca2-a370-4a39-a788-988a1ad43629" providerId="ADAL" clId="{13DC8641-BA45-4DC6-A2D7-B8E5D9344C7C}" dt="2020-05-13T10:05:14.826" v="49" actId="20577"/>
      <pc:docMkLst>
        <pc:docMk/>
      </pc:docMkLst>
      <pc:sldChg chg="modSp">
        <pc:chgData name="Bobu Natalia" userId="29be2ca2-a370-4a39-a788-988a1ad43629" providerId="ADAL" clId="{13DC8641-BA45-4DC6-A2D7-B8E5D9344C7C}" dt="2020-05-13T10:05:14.826" v="49" actId="20577"/>
        <pc:sldMkLst>
          <pc:docMk/>
          <pc:sldMk cId="0" sldId="258"/>
        </pc:sldMkLst>
        <pc:spChg chg="mod">
          <ac:chgData name="Bobu Natalia" userId="29be2ca2-a370-4a39-a788-988a1ad43629" providerId="ADAL" clId="{13DC8641-BA45-4DC6-A2D7-B8E5D9344C7C}" dt="2020-05-13T10:05:14.826" v="49" actId="20577"/>
          <ac:spMkLst>
            <pc:docMk/>
            <pc:sldMk cId="0" sldId="258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312" t="21875" r="29312" b="2187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00596" y="3836900"/>
            <a:ext cx="9525" cy="2740991"/>
          </a:xfrm>
          <a:prstGeom prst="rect">
            <a:avLst/>
          </a:prstGeom>
          <a:solidFill>
            <a:srgbClr val="34343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3000"/>
          </a:blip>
          <a:srcRect l="22" r="22"/>
          <a:stretch>
            <a:fillRect/>
          </a:stretch>
        </p:blipFill>
        <p:spPr>
          <a:xfrm>
            <a:off x="1862868" y="1077140"/>
            <a:ext cx="8393827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135800" y="3311227"/>
            <a:ext cx="10016400" cy="292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399">
                <a:solidFill>
                  <a:srgbClr val="343434"/>
                </a:solidFill>
                <a:latin typeface="HK Grotesk Bold"/>
              </a:rPr>
              <a:t>Ce le face pe oameni fericiți ?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197434" y="1961424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266091" y="7958969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 și Simulare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91263" y="6794307"/>
            <a:ext cx="13558625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Analiza regresiei liniare a nivelului de fericire al persoanelor din 156 țări anul 2019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520145" y="9239250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Realizat de :</a:t>
            </a:r>
          </a:p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Bobu Natalia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2124" t="65418" r="1328" b="5601"/>
          <a:stretch>
            <a:fillRect/>
          </a:stretch>
        </p:blipFill>
        <p:spPr>
          <a:xfrm rot="5400000">
            <a:off x="11819534" y="3818534"/>
            <a:ext cx="10287000" cy="264993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10800000">
            <a:off x="16958271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5883682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43250" y="5479681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10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1028700"/>
            <a:ext cx="11059486" cy="849462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5400000">
            <a:off x="15942815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2124" t="65418" r="1328" b="5601"/>
          <a:stretch>
            <a:fillRect/>
          </a:stretch>
        </p:blipFill>
        <p:spPr>
          <a:xfrm rot="5400000">
            <a:off x="11819534" y="3818534"/>
            <a:ext cx="10287000" cy="264993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10800000">
            <a:off x="16958271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5883682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43250" y="5479681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11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545820"/>
            <a:ext cx="11067281" cy="850061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5400000">
            <a:off x="15942815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312" t="21875" r="29312" b="2187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84000" y="3836900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3" name="TextBox 3"/>
          <p:cNvSpPr txBox="1"/>
          <p:nvPr/>
        </p:nvSpPr>
        <p:spPr>
          <a:xfrm rot="-5400000">
            <a:off x="180836" y="1961424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249494" y="7958969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34281" y="1028700"/>
            <a:ext cx="9425019" cy="1370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799"/>
              </a:lnSpc>
            </a:pPr>
            <a:r>
              <a:rPr lang="en-US" sz="8999">
                <a:solidFill>
                  <a:srgbClr val="343434"/>
                </a:solidFill>
                <a:latin typeface="HK Grotesk Bold"/>
              </a:rPr>
              <a:t>Modelul liniar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63523" y="3215977"/>
            <a:ext cx="4501171" cy="3596756"/>
            <a:chOff x="0" y="0"/>
            <a:chExt cx="6001562" cy="479567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6001562" cy="7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343434"/>
                  </a:solidFill>
                  <a:latin typeface="HK Grotesk Bold Bold"/>
                </a:rPr>
                <a:t>Model 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30172"/>
              <a:ext cx="6001562" cy="366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9261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PIB - 0.0005</a:t>
              </a:r>
            </a:p>
            <a:p>
              <a:pPr marL="429261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Suportul social - 4.83e-06</a:t>
              </a:r>
            </a:p>
            <a:p>
              <a:pPr marL="429261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Speranța de viață - 0.001</a:t>
              </a:r>
            </a:p>
            <a:p>
              <a:pPr marL="429261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Liberatea algerii - 0.0001</a:t>
              </a:r>
            </a:p>
            <a:p>
              <a:pPr marL="429261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Generozitatea - 0.3267</a:t>
              </a:r>
            </a:p>
            <a:p>
              <a:pPr marL="429260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Corupția - 0.07505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409642" y="3215977"/>
            <a:ext cx="4564225" cy="2672654"/>
            <a:chOff x="0" y="0"/>
            <a:chExt cx="6085633" cy="356353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6085633" cy="7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343434"/>
                  </a:solidFill>
                  <a:latin typeface="HK Grotesk Bold Bold"/>
                </a:rPr>
                <a:t>Model 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30172"/>
              <a:ext cx="6085633" cy="2433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9261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PIB - 0.0002</a:t>
              </a:r>
            </a:p>
            <a:p>
              <a:pPr marL="429261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Suportul social - 2.70e-05</a:t>
              </a:r>
            </a:p>
            <a:p>
              <a:pPr marL="429261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Speranța de viață - 0.0009</a:t>
              </a:r>
            </a:p>
            <a:p>
              <a:pPr marL="429260" lvl="1" indent="-21463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Liberatea algerii - 2.28e-07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389789" y="3215977"/>
            <a:ext cx="4496286" cy="3134705"/>
            <a:chOff x="0" y="0"/>
            <a:chExt cx="5995048" cy="417960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5995048" cy="710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>
                  <a:solidFill>
                    <a:srgbClr val="343434"/>
                  </a:solidFill>
                  <a:latin typeface="HK Grotesk Bold Bold"/>
                </a:rPr>
                <a:t>Model 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30172"/>
              <a:ext cx="5995048" cy="3049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9261" lvl="1" indent="-214630" algn="just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PIB - 0.0007</a:t>
              </a:r>
            </a:p>
            <a:p>
              <a:pPr marL="429261" lvl="1" indent="-214630" algn="just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Suportul social - 5.33e-06</a:t>
              </a:r>
            </a:p>
            <a:p>
              <a:pPr marL="429261" lvl="1" indent="-214630" algn="just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Speranța de viață - 0.0014</a:t>
              </a:r>
            </a:p>
            <a:p>
              <a:pPr marL="429261" lvl="1" indent="-214630" algn="just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Liberatea algerii - 4.84e-05</a:t>
              </a:r>
            </a:p>
            <a:p>
              <a:pPr marL="429260" lvl="1" indent="-214630" algn="just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343434"/>
                  </a:solidFill>
                  <a:latin typeface="HK Grotesk Medium"/>
                </a:rPr>
                <a:t>Corupția - 0.0338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06404" y="7676107"/>
            <a:ext cx="486876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Adjusted R-squared - 0.7703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P-valoare - 2.2e-16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22542" y="7676107"/>
            <a:ext cx="486876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Adjusted R-squared - 0.7649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P-valoare - 2.2e-16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30698" y="7676107"/>
            <a:ext cx="495730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Adjusted R-squared - 0.7703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"/>
              </a:rPr>
              <a:t>P-valoare - 2.2e-16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53453" b="7278"/>
          <a:stretch>
            <a:fillRect/>
          </a:stretch>
        </p:blipFill>
        <p:spPr>
          <a:xfrm rot="-5400000">
            <a:off x="507868" y="3854248"/>
            <a:ext cx="5924884" cy="488322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26206" r="27246" b="7278"/>
          <a:stretch>
            <a:fillRect/>
          </a:stretch>
        </p:blipFill>
        <p:spPr>
          <a:xfrm rot="-5400000">
            <a:off x="6181558" y="3854248"/>
            <a:ext cx="5924884" cy="488322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5201970" y="4383657"/>
            <a:ext cx="6858" cy="1725736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5" name="TextBox 5"/>
          <p:cNvSpPr txBox="1"/>
          <p:nvPr/>
        </p:nvSpPr>
        <p:spPr>
          <a:xfrm rot="5400000">
            <a:off x="4301118" y="7625932"/>
            <a:ext cx="1811229" cy="53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500">
                <a:solidFill>
                  <a:srgbClr val="343434"/>
                </a:solidFill>
                <a:latin typeface="HK Grotesk Bold Bold"/>
              </a:rPr>
              <a:t>Model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38650" y="4154978"/>
            <a:ext cx="3463320" cy="40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300">
                <a:solidFill>
                  <a:srgbClr val="343434"/>
                </a:solidFill>
                <a:latin typeface="HK Grotesk Medium"/>
              </a:rPr>
              <a:t>AIC - 255.5295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12340" y="8242259"/>
            <a:ext cx="3463320" cy="40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300">
                <a:solidFill>
                  <a:srgbClr val="343434"/>
                </a:solidFill>
                <a:latin typeface="HK Grotesk Medium"/>
              </a:rPr>
              <a:t>AIC  - 257.2385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6482774" y="4539158"/>
            <a:ext cx="1849607" cy="61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4000">
                <a:solidFill>
                  <a:srgbClr val="343434"/>
                </a:solidFill>
                <a:latin typeface="HK Grotesk Bold Bold"/>
              </a:rPr>
              <a:t>Model 2</a:t>
            </a:r>
          </a:p>
        </p:txBody>
      </p:sp>
      <p:sp>
        <p:nvSpPr>
          <p:cNvPr id="9" name="AutoShape 9"/>
          <p:cNvSpPr/>
          <p:nvPr/>
        </p:nvSpPr>
        <p:spPr>
          <a:xfrm>
            <a:off x="7405482" y="6745201"/>
            <a:ext cx="6858" cy="1725736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10" name="TextBox 10"/>
          <p:cNvSpPr txBox="1"/>
          <p:nvPr/>
        </p:nvSpPr>
        <p:spPr>
          <a:xfrm>
            <a:off x="1028700" y="1019175"/>
            <a:ext cx="10556910" cy="853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343434"/>
                </a:solidFill>
                <a:latin typeface="HK Grotesk Bold"/>
              </a:rPr>
              <a:t>COMPARAREA MODELELOR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63717" y="-832677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13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l="335" r="53117" b="7278"/>
          <a:stretch>
            <a:fillRect/>
          </a:stretch>
        </p:blipFill>
        <p:spPr>
          <a:xfrm rot="-5400000">
            <a:off x="11855248" y="3854248"/>
            <a:ext cx="5924884" cy="4883220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>
            <a:off x="16549350" y="4555186"/>
            <a:ext cx="6858" cy="1725736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14" name="TextBox 14"/>
          <p:cNvSpPr txBox="1"/>
          <p:nvPr/>
        </p:nvSpPr>
        <p:spPr>
          <a:xfrm rot="5400000">
            <a:off x="15648498" y="7625932"/>
            <a:ext cx="1811229" cy="53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500">
                <a:solidFill>
                  <a:srgbClr val="343434"/>
                </a:solidFill>
                <a:latin typeface="HK Grotesk Bold Bold"/>
              </a:rPr>
              <a:t>Model 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086030" y="4154978"/>
            <a:ext cx="3463320" cy="40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300">
                <a:solidFill>
                  <a:srgbClr val="343434"/>
                </a:solidFill>
                <a:latin typeface="HK Grotesk Medium"/>
              </a:rPr>
              <a:t>AIC - 254.54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935750"/>
            <a:ext cx="391685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343434"/>
                </a:solidFill>
                <a:latin typeface="HK Grotesk Medium"/>
              </a:rPr>
              <a:t>Testul Akaike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38650" y="5379954"/>
            <a:ext cx="2475756" cy="249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PIB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Suportul social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Speranța </a:t>
            </a:r>
            <a:r>
              <a:rPr lang="en-US" sz="2400">
                <a:solidFill>
                  <a:srgbClr val="000000"/>
                </a:solidFill>
                <a:latin typeface="Open Sans"/>
              </a:rPr>
              <a:t>de viață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Liberatea algerii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Generozitatea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Corupția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99904" y="4497167"/>
            <a:ext cx="2475756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PIB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Suportul social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Speranța </a:t>
            </a:r>
            <a:r>
              <a:rPr lang="en-US" sz="2400">
                <a:solidFill>
                  <a:srgbClr val="000000"/>
                </a:solidFill>
                <a:latin typeface="Open Sans"/>
              </a:rPr>
              <a:t>de viață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Liberatea algerii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86030" y="5304887"/>
            <a:ext cx="2475756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PIB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Suportul social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Speranța </a:t>
            </a:r>
            <a:r>
              <a:rPr lang="en-US" sz="2400">
                <a:solidFill>
                  <a:srgbClr val="000000"/>
                </a:solidFill>
                <a:latin typeface="Open Sans"/>
              </a:rPr>
              <a:t>de viață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Liberatea algerii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Corupția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6726" r="26726" b="56112"/>
          <a:stretch>
            <a:fillRect/>
          </a:stretch>
        </p:blipFill>
        <p:spPr>
          <a:xfrm rot="-5400000">
            <a:off x="-3136985" y="3136985"/>
            <a:ext cx="10287000" cy="401303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10800000">
            <a:off x="16994475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5919887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2670649"/>
            <a:ext cx="9599705" cy="625874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098366" y="5582785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14</a:t>
            </a:r>
          </a:p>
        </p:txBody>
      </p:sp>
      <p:sp>
        <p:nvSpPr>
          <p:cNvPr id="7" name="TextBox 7"/>
          <p:cNvSpPr txBox="1"/>
          <p:nvPr/>
        </p:nvSpPr>
        <p:spPr>
          <a:xfrm rot="5400000">
            <a:off x="15979019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1662" y="688224"/>
            <a:ext cx="10347755" cy="1370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343434"/>
                </a:solidFill>
                <a:latin typeface="HK Grotesk Bold"/>
              </a:rPr>
              <a:t>Homoscedascititate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27181" y="3031036"/>
            <a:ext cx="6204792" cy="334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Linia reprezentată este practic aplatizată, semnificând absența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homoscedasticității, deci varianța rezidurilor nu trebuie să crească odată cu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valorile prezise.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4941" r="53453" b="39912"/>
          <a:stretch>
            <a:fillRect/>
          </a:stretch>
        </p:blipFill>
        <p:spPr>
          <a:xfrm rot="-5400000">
            <a:off x="11080404" y="3079404"/>
            <a:ext cx="10287000" cy="41281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300596" y="3836900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-5400000">
            <a:off x="197434" y="1961424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266091" y="7958969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șiSimulare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35557" y="1028700"/>
            <a:ext cx="9355362" cy="1370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799"/>
              </a:lnSpc>
            </a:pPr>
            <a:r>
              <a:rPr lang="en-US" sz="8999">
                <a:solidFill>
                  <a:srgbClr val="343434"/>
                </a:solidFill>
                <a:latin typeface="HK Grotesk Bold"/>
              </a:rPr>
              <a:t>Multicolinearitate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363557" y="-888453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15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5421" y="3894215"/>
            <a:ext cx="1532781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PIB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4.0359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94462" y="3894215"/>
            <a:ext cx="3144738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Suportul social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2.7337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14562" y="3894215"/>
            <a:ext cx="3669506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Speranța de viață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3.5715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83594" y="3894215"/>
            <a:ext cx="4059287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Liberatatea alegerii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3.5715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01220" y="3894215"/>
            <a:ext cx="2020381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Corupția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43434"/>
                </a:solidFill>
                <a:latin typeface="HK Grotesk Medium"/>
              </a:rPr>
              <a:t>3.5715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02747" y="6557237"/>
            <a:ext cx="11310491" cy="167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343434"/>
                </a:solidFill>
                <a:latin typeface="HK Grotesk Medium"/>
              </a:rPr>
              <a:t>În urma testului de multicolinearitate, nici una dintre variabilele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343434"/>
                </a:solidFill>
                <a:latin typeface="HK Grotesk Medium"/>
              </a:rPr>
              <a:t>independente nu întrece valoare 5, deci nu există coliniaritate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343434"/>
                </a:solidFill>
                <a:latin typeface="HK Grotesk Medium"/>
              </a:rPr>
              <a:t>semnificativă în modelul nostru.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312" t="114479" r="29312" b="-7072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33416"/>
            <a:ext cx="4883220" cy="592488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6702390" y="3333416"/>
            <a:ext cx="4883220" cy="592488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5198542" y="4815905"/>
            <a:ext cx="10315" cy="738709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5" name="AutoShape 5"/>
          <p:cNvSpPr/>
          <p:nvPr/>
        </p:nvSpPr>
        <p:spPr>
          <a:xfrm>
            <a:off x="7408911" y="7029801"/>
            <a:ext cx="9525" cy="746010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6" name="AutoShape 6"/>
          <p:cNvSpPr/>
          <p:nvPr/>
        </p:nvSpPr>
        <p:spPr>
          <a:xfrm>
            <a:off x="12376080" y="3333416"/>
            <a:ext cx="4883220" cy="592488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>
            <a:off x="16545921" y="4815905"/>
            <a:ext cx="10648" cy="738709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8" name="TextBox 8"/>
          <p:cNvSpPr txBox="1"/>
          <p:nvPr/>
        </p:nvSpPr>
        <p:spPr>
          <a:xfrm rot="5400000">
            <a:off x="4054276" y="7379088"/>
            <a:ext cx="2304915" cy="53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500">
                <a:solidFill>
                  <a:srgbClr val="343434"/>
                </a:solidFill>
                <a:latin typeface="HK Grotesk Bold Bold"/>
              </a:rPr>
              <a:t>80 %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9031" y="3844361"/>
            <a:ext cx="4002559" cy="449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343434"/>
                </a:solidFill>
                <a:latin typeface="HK Grotesk Medium"/>
              </a:rPr>
              <a:t>Training - 124 înregistrări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12340" y="8293592"/>
            <a:ext cx="3463320" cy="449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</a:pPr>
            <a:r>
              <a:rPr lang="en-US" sz="2599">
                <a:solidFill>
                  <a:srgbClr val="343434"/>
                </a:solidFill>
                <a:latin typeface="HK Grotesk Medium"/>
              </a:rPr>
              <a:t>Test - 32 înregistrări</a:t>
            </a:r>
          </a:p>
        </p:txBody>
      </p:sp>
      <p:sp>
        <p:nvSpPr>
          <p:cNvPr id="11" name="TextBox 11"/>
          <p:cNvSpPr txBox="1"/>
          <p:nvPr/>
        </p:nvSpPr>
        <p:spPr>
          <a:xfrm rot="-5400000">
            <a:off x="6225958" y="4805500"/>
            <a:ext cx="2372764" cy="607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99"/>
              </a:lnSpc>
            </a:pPr>
            <a:r>
              <a:rPr lang="en-US" sz="3999">
                <a:solidFill>
                  <a:srgbClr val="343434"/>
                </a:solidFill>
                <a:latin typeface="HK Grotesk Bold Bold"/>
              </a:rPr>
              <a:t>20%</a:t>
            </a:r>
          </a:p>
        </p:txBody>
      </p:sp>
      <p:sp>
        <p:nvSpPr>
          <p:cNvPr id="12" name="TextBox 12"/>
          <p:cNvSpPr txBox="1"/>
          <p:nvPr/>
        </p:nvSpPr>
        <p:spPr>
          <a:xfrm rot="5400000">
            <a:off x="15121840" y="7099274"/>
            <a:ext cx="2864543" cy="53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500">
                <a:solidFill>
                  <a:srgbClr val="343434"/>
                </a:solidFill>
                <a:latin typeface="HK Grotesk Bold Bold"/>
              </a:rPr>
              <a:t>Predicții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86030" y="3844361"/>
            <a:ext cx="3463320" cy="449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343434"/>
                </a:solidFill>
                <a:latin typeface="HK Grotesk Medium"/>
              </a:rPr>
              <a:t>Model Final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28700"/>
            <a:ext cx="9425019" cy="1370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343434"/>
                </a:solidFill>
                <a:latin typeface="HK Grotesk Bold"/>
              </a:rPr>
              <a:t>Predicții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45948" y="4777805"/>
            <a:ext cx="3639574" cy="829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Model - Liniar Model (Training)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7916" y="5136853"/>
            <a:ext cx="3860941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HK Grotesk Medium"/>
              </a:rPr>
              <a:t>head(happy, 124)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22629" y="5459363"/>
            <a:ext cx="3842742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HK Grotesk Medium"/>
              </a:rPr>
              <a:t>tail(happy, 32)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45948" y="6457120"/>
            <a:ext cx="3639574" cy="829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Predicție = Predict( Model, Test)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312" t="86470" r="29312" b="-427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6994475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54069" y="2058443"/>
            <a:ext cx="8779861" cy="781648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053378" y="414431"/>
            <a:ext cx="10181244" cy="1379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343434"/>
                </a:solidFill>
                <a:latin typeface="HK Grotesk Bold"/>
              </a:rPr>
              <a:t>Predicție vs Actual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2386" y="348501"/>
            <a:ext cx="2406159" cy="952642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 rot="5400000">
            <a:off x="15919887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7" name="TextBox 7"/>
          <p:cNvSpPr txBox="1"/>
          <p:nvPr/>
        </p:nvSpPr>
        <p:spPr>
          <a:xfrm rot="5400000">
            <a:off x="15979019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63354" y="2568857"/>
            <a:ext cx="2875821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x - scorul real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63354" y="5890486"/>
            <a:ext cx="2875821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y - scorul prezis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9312" t="86470" r="29312" b="-427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071" y="3437199"/>
            <a:ext cx="17087857" cy="505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480" lvl="1" indent="-39624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343434"/>
                </a:solidFill>
                <a:latin typeface="Open Sans"/>
              </a:rPr>
              <a:t>Modelul liniar construit prezice datele destul de bine</a:t>
            </a:r>
          </a:p>
          <a:p>
            <a:pPr marL="792480" lvl="1" indent="-39624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343434"/>
                </a:solidFill>
                <a:latin typeface="Open Sans"/>
              </a:rPr>
              <a:t>Instabilitatea este motivată de colectarea datelor - online</a:t>
            </a:r>
          </a:p>
          <a:p>
            <a:pPr marL="792480" lvl="1" indent="-39624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343434"/>
                </a:solidFill>
                <a:latin typeface="Open Sans"/>
              </a:rPr>
              <a:t>Se doresc variabile independente cu pondere mare</a:t>
            </a:r>
          </a:p>
          <a:p>
            <a:pPr marL="792480" lvl="1" indent="-39624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343434"/>
                </a:solidFill>
                <a:latin typeface="Open Sans"/>
              </a:rPr>
              <a:t>Un model foarte bun ar avea o precizie 99% - 100%</a:t>
            </a:r>
          </a:p>
          <a:p>
            <a:pPr marL="792480" lvl="1" indent="-39624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343434"/>
                </a:solidFill>
                <a:latin typeface="Open Sans"/>
              </a:rPr>
              <a:t>PIB este cel mai important factor pentru fericire</a:t>
            </a:r>
          </a:p>
          <a:p>
            <a:pPr marL="792480" lvl="1" indent="-39624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343434"/>
                </a:solidFill>
                <a:latin typeface="Open Sans"/>
              </a:rPr>
              <a:t>Situația economică influențează direct scorul de fericire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22388" y="607570"/>
            <a:ext cx="5407611" cy="1651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 dirty="0" err="1">
                <a:solidFill>
                  <a:srgbClr val="343434"/>
                </a:solidFill>
                <a:latin typeface="HK Grotesk Bold"/>
              </a:rPr>
              <a:t>Concluzii</a:t>
            </a:r>
            <a:endParaRPr lang="en-US" sz="9600" dirty="0">
              <a:solidFill>
                <a:srgbClr val="343434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53453" b="47346"/>
          <a:stretch>
            <a:fillRect/>
          </a:stretch>
        </p:blipFill>
        <p:spPr>
          <a:xfrm rot="-5400000">
            <a:off x="-2736189" y="2736189"/>
            <a:ext cx="10287000" cy="481462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277968" y="5730912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44" y="6034465"/>
            <a:ext cx="4054245" cy="1410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6"/>
              </a:lnSpc>
            </a:pPr>
            <a:r>
              <a:rPr lang="en-US" sz="4721">
                <a:solidFill>
                  <a:srgbClr val="343434"/>
                </a:solidFill>
                <a:latin typeface="HK Grotesk Bold"/>
              </a:rPr>
              <a:t>Variabilele</a:t>
            </a:r>
          </a:p>
          <a:p>
            <a:pPr>
              <a:lnSpc>
                <a:spcPts val="5666"/>
              </a:lnSpc>
            </a:pPr>
            <a:r>
              <a:rPr lang="en-US" sz="4721">
                <a:solidFill>
                  <a:srgbClr val="343434"/>
                </a:solidFill>
                <a:latin typeface="HK Grotesk Bold"/>
              </a:rPr>
              <a:t>independente</a:t>
            </a:r>
          </a:p>
        </p:txBody>
      </p:sp>
      <p:sp>
        <p:nvSpPr>
          <p:cNvPr id="5" name="AutoShape 5"/>
          <p:cNvSpPr/>
          <p:nvPr/>
        </p:nvSpPr>
        <p:spPr>
          <a:xfrm rot="-10800000">
            <a:off x="16994475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6" name="TextBox 6"/>
          <p:cNvSpPr txBox="1"/>
          <p:nvPr/>
        </p:nvSpPr>
        <p:spPr>
          <a:xfrm rot="5400000">
            <a:off x="15919887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7" name="TextBox 7"/>
          <p:cNvSpPr txBox="1"/>
          <p:nvPr/>
        </p:nvSpPr>
        <p:spPr>
          <a:xfrm rot="5400000">
            <a:off x="15979019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44" y="207645"/>
            <a:ext cx="3021464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HK Grotesk Bold"/>
              </a:rPr>
              <a:t>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644" y="1185308"/>
            <a:ext cx="2109215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Happy 2019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4644" y="1963193"/>
            <a:ext cx="1992667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HK Grotesk Bold"/>
              </a:rPr>
              <a:t>Sursă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4644" y="2835456"/>
            <a:ext cx="2382875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Kaggle.com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4644" y="3832934"/>
            <a:ext cx="3534983" cy="115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6"/>
              </a:lnSpc>
            </a:pPr>
            <a:r>
              <a:rPr lang="en-US" sz="4800" spc="-163">
                <a:solidFill>
                  <a:srgbClr val="343434"/>
                </a:solidFill>
                <a:latin typeface="HK Grotesk Bold"/>
              </a:rPr>
              <a:t>Variabila dependentă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4644" y="7387869"/>
            <a:ext cx="4054245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PIB/persoană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suportul social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speranța de viață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libertatea alegerii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generozitatea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corupția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4644" y="5086350"/>
            <a:ext cx="4054245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HK Grotesk Medium"/>
              </a:rPr>
              <a:t>Scorul de fericire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48523" y="633176"/>
            <a:ext cx="176212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F6DBDA"/>
                </a:solidFill>
                <a:latin typeface="HK Grotesk Bold"/>
              </a:rPr>
              <a:t>Scop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95672" y="5547590"/>
            <a:ext cx="9539988" cy="1798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75"/>
              </a:lnSpc>
            </a:pPr>
            <a:r>
              <a:rPr lang="en-US" sz="3410">
                <a:solidFill>
                  <a:srgbClr val="343434"/>
                </a:solidFill>
                <a:latin typeface="Open Sans"/>
              </a:rPr>
              <a:t>Oamenii și țările se pot concentra pe factorii</a:t>
            </a:r>
          </a:p>
          <a:p>
            <a:pPr>
              <a:lnSpc>
                <a:spcPts val="4775"/>
              </a:lnSpc>
            </a:pPr>
            <a:r>
              <a:rPr lang="en-US" sz="3410">
                <a:solidFill>
                  <a:srgbClr val="343434"/>
                </a:solidFill>
                <a:latin typeface="Open Sans"/>
              </a:rPr>
              <a:t>mai importanți pentru a atinge un nivel mai mare de fericire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48523" y="4048760"/>
            <a:ext cx="4051548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F6DBDA"/>
                </a:solidFill>
                <a:latin typeface="HK Grotesk Bold"/>
              </a:rPr>
              <a:t>Consecință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94222" y="2154834"/>
            <a:ext cx="6054022" cy="119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75"/>
              </a:lnSpc>
            </a:pPr>
            <a:r>
              <a:rPr lang="en-US" sz="3410">
                <a:solidFill>
                  <a:srgbClr val="343434"/>
                </a:solidFill>
                <a:latin typeface="Open Sans"/>
              </a:rPr>
              <a:t>Aflarea factorilor primordiali, </a:t>
            </a:r>
          </a:p>
          <a:p>
            <a:pPr>
              <a:lnSpc>
                <a:spcPts val="4775"/>
              </a:lnSpc>
            </a:pPr>
            <a:r>
              <a:rPr lang="en-US" sz="3410">
                <a:solidFill>
                  <a:srgbClr val="343434"/>
                </a:solidFill>
                <a:latin typeface="Open Sans"/>
              </a:rPr>
              <a:t>care duc la o viață fericită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601" t="47203" r="47851" b="41546"/>
          <a:stretch>
            <a:fillRect/>
          </a:stretch>
        </p:blipFill>
        <p:spPr>
          <a:xfrm rot="-5400000">
            <a:off x="12630150" y="4629150"/>
            <a:ext cx="10287000" cy="1028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32477" y="-1093378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03</a:t>
            </a:r>
          </a:p>
        </p:txBody>
      </p:sp>
      <p:sp>
        <p:nvSpPr>
          <p:cNvPr id="4" name="AutoShape 4"/>
          <p:cNvSpPr/>
          <p:nvPr/>
        </p:nvSpPr>
        <p:spPr>
          <a:xfrm>
            <a:off x="1300596" y="3836900"/>
            <a:ext cx="9525" cy="2740991"/>
          </a:xfrm>
          <a:prstGeom prst="rect">
            <a:avLst/>
          </a:prstGeom>
          <a:solidFill>
            <a:srgbClr val="343434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91377" y="3608642"/>
            <a:ext cx="7731561" cy="593849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 rot="-5400000">
            <a:off x="197434" y="1961424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266091" y="7823541"/>
            <a:ext cx="2059486" cy="81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  <a:p>
            <a:pPr>
              <a:lnSpc>
                <a:spcPts val="2210"/>
              </a:lnSpc>
            </a:pPr>
            <a:endParaRPr lang="en-US" sz="1700" spc="85">
              <a:solidFill>
                <a:srgbClr val="343434"/>
              </a:solidFill>
              <a:latin typeface="HK Grotesk Mediu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37149" y="1028700"/>
            <a:ext cx="6897145" cy="274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799"/>
              </a:lnSpc>
            </a:pPr>
            <a:r>
              <a:rPr lang="en-US" sz="8999">
                <a:solidFill>
                  <a:srgbClr val="343434"/>
                </a:solidFill>
                <a:latin typeface="HK Grotesk Bold"/>
              </a:rPr>
              <a:t>Normalitatea datelor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07227" y="3770225"/>
            <a:ext cx="58270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343434"/>
                </a:solidFill>
                <a:latin typeface="HK Grotesk Medium"/>
              </a:rPr>
              <a:t>Histograma scorului de fericire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53897" y="4819968"/>
            <a:ext cx="27668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Kurtosis: -0.65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53897" y="5799569"/>
            <a:ext cx="29442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Skewness: 0.01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53897" y="6868359"/>
            <a:ext cx="6184332" cy="242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Kurtosis &lt;0 , v</a:t>
            </a:r>
            <a:r>
              <a:rPr lang="ro-RO" sz="3400" dirty="0">
                <a:solidFill>
                  <a:srgbClr val="000000"/>
                </a:solidFill>
                <a:latin typeface="Open Sans Light"/>
              </a:rPr>
              <a:t>ârf aplatizat, date mai puține în coadă</a:t>
            </a:r>
          </a:p>
          <a:p>
            <a:pPr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Skewness ~=0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datele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sunt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practic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repartizate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normal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7378" t="635" b="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989713" y="3489543"/>
            <a:ext cx="9525" cy="2740991"/>
          </a:xfrm>
          <a:prstGeom prst="rect">
            <a:avLst/>
          </a:prstGeom>
          <a:solidFill>
            <a:srgbClr val="34343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2462" r="3010"/>
          <a:stretch>
            <a:fillRect/>
          </a:stretch>
        </p:blipFill>
        <p:spPr>
          <a:xfrm>
            <a:off x="1353477" y="722456"/>
            <a:ext cx="9229315" cy="11428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4091" r="1685"/>
          <a:stretch>
            <a:fillRect/>
          </a:stretch>
        </p:blipFill>
        <p:spPr>
          <a:xfrm>
            <a:off x="1353477" y="2265145"/>
            <a:ext cx="9229315" cy="12243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2466" r="2875"/>
          <a:stretch>
            <a:fillRect/>
          </a:stretch>
        </p:blipFill>
        <p:spPr>
          <a:xfrm>
            <a:off x="1353477" y="3852445"/>
            <a:ext cx="9229315" cy="117501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l="2462" r="3010"/>
          <a:stretch>
            <a:fillRect/>
          </a:stretch>
        </p:blipFill>
        <p:spPr>
          <a:xfrm>
            <a:off x="1353477" y="5437459"/>
            <a:ext cx="9229315" cy="119251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 l="3274" r="2458"/>
          <a:stretch>
            <a:fillRect/>
          </a:stretch>
        </p:blipFill>
        <p:spPr>
          <a:xfrm>
            <a:off x="1353477" y="7041704"/>
            <a:ext cx="9229315" cy="12269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 l="2705" r="3834"/>
          <a:stretch>
            <a:fillRect/>
          </a:stretch>
        </p:blipFill>
        <p:spPr>
          <a:xfrm>
            <a:off x="1353477" y="8644055"/>
            <a:ext cx="9229315" cy="122849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alphaModFix amt="40000"/>
          </a:blip>
          <a:srcRect l="13" r="13"/>
          <a:stretch>
            <a:fillRect/>
          </a:stretch>
        </p:blipFill>
        <p:spPr>
          <a:xfrm>
            <a:off x="10920863" y="1477936"/>
            <a:ext cx="6940899" cy="8229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5400000">
            <a:off x="15979019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  <p:sp>
        <p:nvSpPr>
          <p:cNvPr id="11" name="TextBox 11"/>
          <p:cNvSpPr txBox="1"/>
          <p:nvPr/>
        </p:nvSpPr>
        <p:spPr>
          <a:xfrm rot="5400000">
            <a:off x="15919887" y="7786328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84813" y="560531"/>
            <a:ext cx="4045446" cy="279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43434"/>
                </a:solidFill>
                <a:latin typeface="HK Grotesk Bold"/>
              </a:rPr>
              <a:t>Sumarul </a:t>
            </a:r>
          </a:p>
          <a:p>
            <a:pPr>
              <a:lnSpc>
                <a:spcPts val="11200"/>
              </a:lnSpc>
            </a:pPr>
            <a:r>
              <a:rPr lang="en-US" sz="8000">
                <a:solidFill>
                  <a:srgbClr val="343434"/>
                </a:solidFill>
                <a:latin typeface="HK Grotesk Bold"/>
              </a:rPr>
              <a:t>datelor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53557" t="17146" b="197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00596" y="3836900"/>
            <a:ext cx="9525" cy="2740991"/>
          </a:xfrm>
          <a:prstGeom prst="rect">
            <a:avLst/>
          </a:prstGeom>
          <a:solidFill>
            <a:srgbClr val="34343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33083" y="1028700"/>
            <a:ext cx="9153733" cy="860508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 rot="-5400000">
            <a:off x="197434" y="1961424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266091" y="7958969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4086" y="914400"/>
            <a:ext cx="5583585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600">
                <a:solidFill>
                  <a:srgbClr val="343434"/>
                </a:solidFill>
                <a:latin typeface="HK Grotesk Bold"/>
              </a:rPr>
              <a:t>Corelarea datelor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5137" y="3149302"/>
            <a:ext cx="5841481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320" lvl="1" indent="-26416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271FF"/>
                </a:solidFill>
                <a:latin typeface="HK Grotesk Medium"/>
              </a:rPr>
              <a:t>PIB -Cel mai mare impact asupra scorului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23331" y="5140720"/>
            <a:ext cx="6265094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320" lvl="1" indent="-26416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271FF"/>
                </a:solidFill>
                <a:latin typeface="HK Grotesk Medium"/>
              </a:rPr>
              <a:t>Generozitatea - cel mai mic impact asupra scorului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2124" t="65418" r="1328" b="5601"/>
          <a:stretch>
            <a:fillRect/>
          </a:stretch>
        </p:blipFill>
        <p:spPr>
          <a:xfrm rot="5400000">
            <a:off x="11819534" y="3818534"/>
            <a:ext cx="10287000" cy="264993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10800000">
            <a:off x="16958271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5883682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5942815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43250" y="5479681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06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7140" y="1028700"/>
            <a:ext cx="10453778" cy="80293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2124" t="65418" r="1328" b="5601"/>
          <a:stretch>
            <a:fillRect/>
          </a:stretch>
        </p:blipFill>
        <p:spPr>
          <a:xfrm rot="5400000">
            <a:off x="11819534" y="3818534"/>
            <a:ext cx="10287000" cy="264993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10800000">
            <a:off x="16958271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5883682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43250" y="5479681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07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7956" y="1289723"/>
            <a:ext cx="10237740" cy="786345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5400000">
            <a:off x="15942815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2124" t="65418" r="1328" b="5601"/>
          <a:stretch>
            <a:fillRect/>
          </a:stretch>
        </p:blipFill>
        <p:spPr>
          <a:xfrm rot="5400000">
            <a:off x="11819534" y="3818534"/>
            <a:ext cx="10287000" cy="264993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10800000">
            <a:off x="16958271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5883682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43250" y="5479681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08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6694" y="1028700"/>
            <a:ext cx="10467401" cy="80398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5400000">
            <a:off x="15942815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2124" t="65418" r="1328" b="5601"/>
          <a:stretch>
            <a:fillRect/>
          </a:stretch>
        </p:blipFill>
        <p:spPr>
          <a:xfrm rot="5400000">
            <a:off x="11819534" y="3818534"/>
            <a:ext cx="10287000" cy="264993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10800000">
            <a:off x="16958271" y="3709109"/>
            <a:ext cx="9525" cy="2740991"/>
          </a:xfrm>
          <a:prstGeom prst="rect">
            <a:avLst/>
          </a:prstGeom>
          <a:solidFill>
            <a:srgbClr val="343434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5883682" y="8003746"/>
            <a:ext cx="2187277" cy="321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 spc="100">
                <a:solidFill>
                  <a:srgbClr val="343434"/>
                </a:solidFill>
                <a:latin typeface="HK Grotesk Medium"/>
              </a:rPr>
              <a:t>MAI 2020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43250" y="5479681"/>
            <a:ext cx="6189634" cy="609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0"/>
              </a:lnSpc>
            </a:pPr>
            <a:r>
              <a:rPr lang="en-US" sz="40000">
                <a:solidFill>
                  <a:srgbClr val="343434">
                    <a:alpha val="4706"/>
                  </a:srgbClr>
                </a:solidFill>
                <a:latin typeface="HK Grotesk Bold"/>
              </a:rPr>
              <a:t>09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7319" y="1040445"/>
            <a:ext cx="10699147" cy="82178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5400000">
            <a:off x="15942815" y="1788856"/>
            <a:ext cx="2059486" cy="5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85">
                <a:solidFill>
                  <a:srgbClr val="343434"/>
                </a:solidFill>
                <a:latin typeface="HK Grotesk Medium"/>
              </a:rPr>
              <a:t>Modelare și Simulare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515</Words>
  <Application>Microsoft Office PowerPoint</Application>
  <PresentationFormat>Custom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Open Sans Light</vt:lpstr>
      <vt:lpstr>Arial</vt:lpstr>
      <vt:lpstr>HK Grotesk Bold Bold</vt:lpstr>
      <vt:lpstr>Arimo</vt:lpstr>
      <vt:lpstr>Open Sans</vt:lpstr>
      <vt:lpstr>HK Grotesk Bold</vt:lpstr>
      <vt:lpstr>HK Grotesk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Purple and Yellow Gradient Marketing Plan Presentation</dc:title>
  <cp:lastModifiedBy>Bobu Natalia</cp:lastModifiedBy>
  <cp:revision>4</cp:revision>
  <dcterms:created xsi:type="dcterms:W3CDTF">2006-08-16T00:00:00Z</dcterms:created>
  <dcterms:modified xsi:type="dcterms:W3CDTF">2020-05-13T10:05:28Z</dcterms:modified>
  <dc:identifier>DAD7YmEmkpA</dc:identifier>
</cp:coreProperties>
</file>