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80" r:id="rId5"/>
    <p:sldId id="267" r:id="rId6"/>
    <p:sldId id="266" r:id="rId7"/>
    <p:sldId id="281" r:id="rId8"/>
    <p:sldId id="282" r:id="rId9"/>
    <p:sldId id="283" r:id="rId10"/>
    <p:sldId id="284" r:id="rId11"/>
    <p:sldId id="285" r:id="rId12"/>
    <p:sldId id="286" r:id="rId13"/>
    <p:sldId id="287" r:id="rId14"/>
    <p:sldId id="288" r:id="rId15"/>
    <p:sldId id="289" r:id="rId16"/>
    <p:sldId id="272" r:id="rId17"/>
    <p:sldId id="273" r:id="rId18"/>
    <p:sldId id="291" r:id="rId19"/>
    <p:sldId id="292" r:id="rId20"/>
    <p:sldId id="260" r:id="rId21"/>
    <p:sldId id="294" r:id="rId22"/>
    <p:sldId id="278" r:id="rId23"/>
    <p:sldId id="259" r:id="rId24"/>
    <p:sldId id="293" r:id="rId25"/>
    <p:sldId id="295"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00"/>
    <a:srgbClr val="FDFF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varScale="1">
        <p:scale>
          <a:sx n="82" d="100"/>
          <a:sy n="82" d="100"/>
        </p:scale>
        <p:origin x="8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IMDB User Rating</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runtime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4AACB0-2F54-4BDE-8F1E-CCA5B2C7FB5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E2B72AA-5804-4F39-BA96-778BB766B9D2}">
      <dgm:prSet phldrT="[Text]" custT="1"/>
      <dgm:spPr>
        <a:solidFill>
          <a:srgbClr val="FDFFB9">
            <a:alpha val="50000"/>
          </a:srgbClr>
        </a:solidFill>
      </dgm:spPr>
      <dgm:t>
        <a:bodyPr/>
        <a:lstStyle/>
        <a:p>
          <a:endParaRPr lang="en-US" sz="11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dgm:t>
    </dgm:pt>
    <dgm:pt modelId="{DE0479E4-EC9A-4C01-B276-A4BB87C5CE9E}" type="parTrans" cxnId="{5FE3DAE4-D301-4958-B97A-5C767171E0D4}">
      <dgm:prSet/>
      <dgm:spPr/>
      <dgm:t>
        <a:bodyPr/>
        <a:lstStyle/>
        <a:p>
          <a:endParaRPr lang="en-US"/>
        </a:p>
      </dgm:t>
    </dgm:pt>
    <dgm:pt modelId="{2C616CD4-2DF0-4BB9-B5C0-18825729DC0B}" type="sibTrans" cxnId="{5FE3DAE4-D301-4958-B97A-5C767171E0D4}">
      <dgm:prSet/>
      <dgm:spPr/>
      <dgm:t>
        <a:bodyPr/>
        <a:lstStyle/>
        <a:p>
          <a:endParaRPr lang="en-US"/>
        </a:p>
      </dgm:t>
    </dgm:pt>
    <dgm:pt modelId="{DFD86157-2C60-4B90-88A9-4E803EF8407B}">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4BF9FE81-FA6B-4EA4-A963-5CEB88A9C568}" type="parTrans" cxnId="{DFECFEEF-849B-44FD-B429-434491B146F4}">
      <dgm:prSet/>
      <dgm:spPr/>
      <dgm:t>
        <a:bodyPr/>
        <a:lstStyle/>
        <a:p>
          <a:endParaRPr lang="en-US"/>
        </a:p>
      </dgm:t>
    </dgm:pt>
    <dgm:pt modelId="{69767681-606C-4F09-8FF1-298E1D377DC3}" type="sibTrans" cxnId="{DFECFEEF-849B-44FD-B429-434491B146F4}">
      <dgm:prSet/>
      <dgm:spPr/>
      <dgm:t>
        <a:bodyPr/>
        <a:lstStyle/>
        <a:p>
          <a:endParaRPr lang="en-US"/>
        </a:p>
      </dgm:t>
    </dgm:pt>
    <dgm:pt modelId="{3E134761-CCF3-4EFF-8D1D-6B16F73308EE}">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6F8467B7-1176-4401-9E66-793352A10257}" type="parTrans" cxnId="{FDAA1A0C-F1F1-47C7-9F6C-31568ACF1C47}">
      <dgm:prSet/>
      <dgm:spPr/>
      <dgm:t>
        <a:bodyPr/>
        <a:lstStyle/>
        <a:p>
          <a:endParaRPr lang="en-US"/>
        </a:p>
      </dgm:t>
    </dgm:pt>
    <dgm:pt modelId="{2A2D8484-E4AB-4F1C-B0F7-11AB61053AA9}" type="sibTrans" cxnId="{FDAA1A0C-F1F1-47C7-9F6C-31568ACF1C47}">
      <dgm:prSet/>
      <dgm:spPr/>
      <dgm:t>
        <a:bodyPr/>
        <a:lstStyle/>
        <a:p>
          <a:endParaRPr lang="en-US"/>
        </a:p>
      </dgm:t>
    </dgm:pt>
    <dgm:pt modelId="{839D0738-AD0D-4BAA-B534-7CCB1585DCA2}">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D880DFC1-27A1-42F4-AB14-AB8823616500}" type="parTrans" cxnId="{7D198892-E241-4331-8D60-E0E89D5B1DCC}">
      <dgm:prSet/>
      <dgm:spPr/>
      <dgm:t>
        <a:bodyPr/>
        <a:lstStyle/>
        <a:p>
          <a:endParaRPr lang="en-US"/>
        </a:p>
      </dgm:t>
    </dgm:pt>
    <dgm:pt modelId="{EF3E63B3-31A7-4DB0-ADB0-3C3A3CF9C908}" type="sibTrans" cxnId="{7D198892-E241-4331-8D60-E0E89D5B1DCC}">
      <dgm:prSet/>
      <dgm:spPr/>
      <dgm:t>
        <a:bodyPr/>
        <a:lstStyle/>
        <a:p>
          <a:endParaRPr lang="en-US"/>
        </a:p>
      </dgm:t>
    </dgm:pt>
    <dgm:pt modelId="{32E9A57B-6E6B-4034-A7AA-10CCA0450FF1}" type="pres">
      <dgm:prSet presAssocID="{2C4AACB0-2F54-4BDE-8F1E-CCA5B2C7FB59}" presName="Name0" presStyleCnt="0">
        <dgm:presLayoutVars>
          <dgm:dir/>
          <dgm:resizeHandles val="exact"/>
        </dgm:presLayoutVars>
      </dgm:prSet>
      <dgm:spPr/>
    </dgm:pt>
    <dgm:pt modelId="{7516F110-A5D7-4457-A984-BF61152260C2}" type="pres">
      <dgm:prSet presAssocID="{6E2B72AA-5804-4F39-BA96-778BB766B9D2}" presName="Name5" presStyleLbl="vennNode1" presStyleIdx="0" presStyleCnt="4" custLinFactX="-12692" custLinFactNeighborX="-100000" custLinFactNeighborY="570">
        <dgm:presLayoutVars>
          <dgm:bulletEnabled val="1"/>
        </dgm:presLayoutVars>
      </dgm:prSet>
      <dgm:spPr/>
    </dgm:pt>
    <dgm:pt modelId="{F7D6A9E7-8253-4908-B5DF-0FB3DF23A5BA}" type="pres">
      <dgm:prSet presAssocID="{2C616CD4-2DF0-4BB9-B5C0-18825729DC0B}" presName="space" presStyleCnt="0"/>
      <dgm:spPr/>
    </dgm:pt>
    <dgm:pt modelId="{98029CA5-DC73-4155-B200-A8CD9188F519}" type="pres">
      <dgm:prSet presAssocID="{839D0738-AD0D-4BAA-B534-7CCB1585DCA2}" presName="Name5" presStyleLbl="vennNode1" presStyleIdx="1" presStyleCnt="4" custLinFactX="3974" custLinFactNeighborX="100000" custLinFactNeighborY="-50">
        <dgm:presLayoutVars>
          <dgm:bulletEnabled val="1"/>
        </dgm:presLayoutVars>
      </dgm:prSet>
      <dgm:spPr/>
    </dgm:pt>
    <dgm:pt modelId="{E25D5F87-19D1-4734-BBCD-C05F0E4DFCEB}" type="pres">
      <dgm:prSet presAssocID="{EF3E63B3-31A7-4DB0-ADB0-3C3A3CF9C908}" presName="space" presStyleCnt="0"/>
      <dgm:spPr/>
    </dgm:pt>
    <dgm:pt modelId="{62C0C8D4-9318-4A24-96DB-BA38A65B8E49}" type="pres">
      <dgm:prSet presAssocID="{DFD86157-2C60-4B90-88A9-4E803EF8407B}" presName="Name5" presStyleLbl="vennNode1" presStyleIdx="2" presStyleCnt="4" custScaleX="105351" custScaleY="100100" custLinFactX="45059" custLinFactNeighborX="100000" custLinFactNeighborY="-1289">
        <dgm:presLayoutVars>
          <dgm:bulletEnabled val="1"/>
        </dgm:presLayoutVars>
      </dgm:prSet>
      <dgm:spPr/>
    </dgm:pt>
    <dgm:pt modelId="{40E9A900-799B-415C-8AD6-5F81E06CB5DF}" type="pres">
      <dgm:prSet presAssocID="{69767681-606C-4F09-8FF1-298E1D377DC3}" presName="space" presStyleCnt="0"/>
      <dgm:spPr/>
    </dgm:pt>
    <dgm:pt modelId="{727BE010-75C4-482C-B119-C95518638ADF}" type="pres">
      <dgm:prSet presAssocID="{3E134761-CCF3-4EFF-8D1D-6B16F73308EE}" presName="Name5" presStyleLbl="vennNode1" presStyleIdx="3" presStyleCnt="4" custLinFactX="84867" custLinFactNeighborX="100000" custLinFactNeighborY="-569">
        <dgm:presLayoutVars>
          <dgm:bulletEnabled val="1"/>
        </dgm:presLayoutVars>
      </dgm:prSet>
      <dgm:spPr/>
    </dgm:pt>
  </dgm:ptLst>
  <dgm:cxnLst>
    <dgm:cxn modelId="{FDAA1A0C-F1F1-47C7-9F6C-31568ACF1C47}" srcId="{2C4AACB0-2F54-4BDE-8F1E-CCA5B2C7FB59}" destId="{3E134761-CCF3-4EFF-8D1D-6B16F73308EE}" srcOrd="3" destOrd="0" parTransId="{6F8467B7-1176-4401-9E66-793352A10257}" sibTransId="{2A2D8484-E4AB-4F1C-B0F7-11AB61053AA9}"/>
    <dgm:cxn modelId="{87190231-5B7E-4FF8-BD9A-B65193A6B267}" type="presOf" srcId="{6E2B72AA-5804-4F39-BA96-778BB766B9D2}" destId="{7516F110-A5D7-4457-A984-BF61152260C2}" srcOrd="0" destOrd="0" presId="urn:microsoft.com/office/officeart/2005/8/layout/venn3"/>
    <dgm:cxn modelId="{C7C94E4B-6A26-4876-ABD0-B6AB40F13C11}" type="presOf" srcId="{839D0738-AD0D-4BAA-B534-7CCB1585DCA2}" destId="{98029CA5-DC73-4155-B200-A8CD9188F519}" srcOrd="0" destOrd="0" presId="urn:microsoft.com/office/officeart/2005/8/layout/venn3"/>
    <dgm:cxn modelId="{B638624D-AC81-4FDA-AD30-14C0910CE07B}" type="presOf" srcId="{2C4AACB0-2F54-4BDE-8F1E-CCA5B2C7FB59}" destId="{32E9A57B-6E6B-4034-A7AA-10CCA0450FF1}" srcOrd="0" destOrd="0" presId="urn:microsoft.com/office/officeart/2005/8/layout/venn3"/>
    <dgm:cxn modelId="{3AFC6083-58D4-4C8C-AA75-B8239B3856C2}" type="presOf" srcId="{3E134761-CCF3-4EFF-8D1D-6B16F73308EE}" destId="{727BE010-75C4-482C-B119-C95518638ADF}" srcOrd="0" destOrd="0" presId="urn:microsoft.com/office/officeart/2005/8/layout/venn3"/>
    <dgm:cxn modelId="{7D198892-E241-4331-8D60-E0E89D5B1DCC}" srcId="{2C4AACB0-2F54-4BDE-8F1E-CCA5B2C7FB59}" destId="{839D0738-AD0D-4BAA-B534-7CCB1585DCA2}" srcOrd="1" destOrd="0" parTransId="{D880DFC1-27A1-42F4-AB14-AB8823616500}" sibTransId="{EF3E63B3-31A7-4DB0-ADB0-3C3A3CF9C908}"/>
    <dgm:cxn modelId="{6DF3DB9E-A442-4704-B6FA-ECF91B0A6013}" type="presOf" srcId="{DFD86157-2C60-4B90-88A9-4E803EF8407B}" destId="{62C0C8D4-9318-4A24-96DB-BA38A65B8E49}" srcOrd="0" destOrd="0" presId="urn:microsoft.com/office/officeart/2005/8/layout/venn3"/>
    <dgm:cxn modelId="{5FE3DAE4-D301-4958-B97A-5C767171E0D4}" srcId="{2C4AACB0-2F54-4BDE-8F1E-CCA5B2C7FB59}" destId="{6E2B72AA-5804-4F39-BA96-778BB766B9D2}" srcOrd="0" destOrd="0" parTransId="{DE0479E4-EC9A-4C01-B276-A4BB87C5CE9E}" sibTransId="{2C616CD4-2DF0-4BB9-B5C0-18825729DC0B}"/>
    <dgm:cxn modelId="{DFECFEEF-849B-44FD-B429-434491B146F4}" srcId="{2C4AACB0-2F54-4BDE-8F1E-CCA5B2C7FB59}" destId="{DFD86157-2C60-4B90-88A9-4E803EF8407B}" srcOrd="2" destOrd="0" parTransId="{4BF9FE81-FA6B-4EA4-A963-5CEB88A9C568}" sibTransId="{69767681-606C-4F09-8FF1-298E1D377DC3}"/>
    <dgm:cxn modelId="{1FA993B7-0799-4B93-82E0-56D74681EA5F}" type="presParOf" srcId="{32E9A57B-6E6B-4034-A7AA-10CCA0450FF1}" destId="{7516F110-A5D7-4457-A984-BF61152260C2}" srcOrd="0" destOrd="0" presId="urn:microsoft.com/office/officeart/2005/8/layout/venn3"/>
    <dgm:cxn modelId="{785C15DF-338C-4C52-9F24-0A12136AC320}" type="presParOf" srcId="{32E9A57B-6E6B-4034-A7AA-10CCA0450FF1}" destId="{F7D6A9E7-8253-4908-B5DF-0FB3DF23A5BA}" srcOrd="1" destOrd="0" presId="urn:microsoft.com/office/officeart/2005/8/layout/venn3"/>
    <dgm:cxn modelId="{6F3E331E-8128-4607-8A5C-56B246E30D3A}" type="presParOf" srcId="{32E9A57B-6E6B-4034-A7AA-10CCA0450FF1}" destId="{98029CA5-DC73-4155-B200-A8CD9188F519}" srcOrd="2" destOrd="0" presId="urn:microsoft.com/office/officeart/2005/8/layout/venn3"/>
    <dgm:cxn modelId="{54285E3E-DC82-419C-B678-7FCE43D3505C}" type="presParOf" srcId="{32E9A57B-6E6B-4034-A7AA-10CCA0450FF1}" destId="{E25D5F87-19D1-4734-BBCD-C05F0E4DFCEB}" srcOrd="3" destOrd="0" presId="urn:microsoft.com/office/officeart/2005/8/layout/venn3"/>
    <dgm:cxn modelId="{CB6B7326-25E5-4CC7-99F5-E12871138BD9}" type="presParOf" srcId="{32E9A57B-6E6B-4034-A7AA-10CCA0450FF1}" destId="{62C0C8D4-9318-4A24-96DB-BA38A65B8E49}" srcOrd="4" destOrd="0" presId="urn:microsoft.com/office/officeart/2005/8/layout/venn3"/>
    <dgm:cxn modelId="{19B6B31F-FDD9-4DFB-BF63-DABBD9859DAA}" type="presParOf" srcId="{32E9A57B-6E6B-4034-A7AA-10CCA0450FF1}" destId="{40E9A900-799B-415C-8AD6-5F81E06CB5DF}" srcOrd="5" destOrd="0" presId="urn:microsoft.com/office/officeart/2005/8/layout/venn3"/>
    <dgm:cxn modelId="{F35DC318-5DF4-4809-AA6F-03BB3A80BFDD}" type="presParOf" srcId="{32E9A57B-6E6B-4034-A7AA-10CCA0450FF1}" destId="{727BE010-75C4-482C-B119-C95518638ADF}" srcOrd="6" destOrd="0" presId="urn:microsoft.com/office/officeart/2005/8/layout/venn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2</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3</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4</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5</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1</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6</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7</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8</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Budget: Budget of Movie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X="-8549" custLinFactNeighborY="7797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9</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10</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Gross: Revenue of Movie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Runtime: Duration of Movie </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r>
            <a:rPr lang="en-US" sz="900" dirty="0">
              <a:solidFill>
                <a:schemeClr val="bg1"/>
              </a:solidFill>
              <a:latin typeface="Verdana" panose="020B0604030504040204" pitchFamily="34" charset="0"/>
              <a:ea typeface="Verdana" panose="020B0604030504040204" pitchFamily="34" charset="0"/>
            </a:rPr>
            <a:t>Votes: Number of User Votes</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4AACB0-2F54-4BDE-8F1E-CCA5B2C7FB5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E2B72AA-5804-4F39-BA96-778BB766B9D2}">
      <dgm:prSet phldrT="[Text]" custT="1"/>
      <dgm:spPr>
        <a:solidFill>
          <a:srgbClr val="FDFFB9">
            <a:alpha val="50000"/>
          </a:srgbClr>
        </a:solidFill>
      </dgm:spPr>
      <dgm:t>
        <a:bodyPr/>
        <a:lstStyle/>
        <a:p>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DE0479E4-EC9A-4C01-B276-A4BB87C5CE9E}" type="parTrans" cxnId="{5FE3DAE4-D301-4958-B97A-5C767171E0D4}">
      <dgm:prSet/>
      <dgm:spPr/>
      <dgm:t>
        <a:bodyPr/>
        <a:lstStyle/>
        <a:p>
          <a:endParaRPr lang="en-US"/>
        </a:p>
      </dgm:t>
    </dgm:pt>
    <dgm:pt modelId="{2C616CD4-2DF0-4BB9-B5C0-18825729DC0B}" type="sibTrans" cxnId="{5FE3DAE4-D301-4958-B97A-5C767171E0D4}">
      <dgm:prSet/>
      <dgm:spPr/>
      <dgm:t>
        <a:bodyPr/>
        <a:lstStyle/>
        <a:p>
          <a:endParaRPr lang="en-US"/>
        </a:p>
      </dgm:t>
    </dgm:pt>
    <dgm:pt modelId="{DFD86157-2C60-4B90-88A9-4E803EF8407B}">
      <dgm:prSet phldrT="[Text]" custT="1"/>
      <dgm:spPr>
        <a:solidFill>
          <a:srgbClr val="FDFFB9">
            <a:alpha val="50000"/>
          </a:srgbClr>
        </a:solidFill>
      </dgm:spPr>
      <dgm:t>
        <a:bodyPr/>
        <a:lstStyle/>
        <a:p>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4BF9FE81-FA6B-4EA4-A963-5CEB88A9C568}" type="parTrans" cxnId="{DFECFEEF-849B-44FD-B429-434491B146F4}">
      <dgm:prSet/>
      <dgm:spPr/>
      <dgm:t>
        <a:bodyPr/>
        <a:lstStyle/>
        <a:p>
          <a:endParaRPr lang="en-US"/>
        </a:p>
      </dgm:t>
    </dgm:pt>
    <dgm:pt modelId="{69767681-606C-4F09-8FF1-298E1D377DC3}" type="sibTrans" cxnId="{DFECFEEF-849B-44FD-B429-434491B146F4}">
      <dgm:prSet/>
      <dgm:spPr/>
      <dgm:t>
        <a:bodyPr/>
        <a:lstStyle/>
        <a:p>
          <a:endParaRPr lang="en-US"/>
        </a:p>
      </dgm:t>
    </dgm:pt>
    <dgm:pt modelId="{3E134761-CCF3-4EFF-8D1D-6B16F73308EE}">
      <dgm:prSet phldrT="[Text]" custT="1"/>
      <dgm:spPr>
        <a:solidFill>
          <a:srgbClr val="FDFFB9">
            <a:alpha val="50000"/>
          </a:srgbClr>
        </a:solidFill>
      </dgm:spPr>
      <dgm:t>
        <a:bodyPr/>
        <a:lstStyle/>
        <a:p>
          <a:endParaRPr lang="en-US" sz="144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6F8467B7-1176-4401-9E66-793352A10257}" type="parTrans" cxnId="{FDAA1A0C-F1F1-47C7-9F6C-31568ACF1C47}">
      <dgm:prSet/>
      <dgm:spPr/>
      <dgm:t>
        <a:bodyPr/>
        <a:lstStyle/>
        <a:p>
          <a:endParaRPr lang="en-US"/>
        </a:p>
      </dgm:t>
    </dgm:pt>
    <dgm:pt modelId="{2A2D8484-E4AB-4F1C-B0F7-11AB61053AA9}" type="sibTrans" cxnId="{FDAA1A0C-F1F1-47C7-9F6C-31568ACF1C47}">
      <dgm:prSet/>
      <dgm:spPr/>
      <dgm:t>
        <a:bodyPr/>
        <a:lstStyle/>
        <a:p>
          <a:endParaRPr lang="en-US"/>
        </a:p>
      </dgm:t>
    </dgm:pt>
    <dgm:pt modelId="{32E9A57B-6E6B-4034-A7AA-10CCA0450FF1}" type="pres">
      <dgm:prSet presAssocID="{2C4AACB0-2F54-4BDE-8F1E-CCA5B2C7FB59}" presName="Name0" presStyleCnt="0">
        <dgm:presLayoutVars>
          <dgm:dir/>
          <dgm:resizeHandles val="exact"/>
        </dgm:presLayoutVars>
      </dgm:prSet>
      <dgm:spPr/>
    </dgm:pt>
    <dgm:pt modelId="{7516F110-A5D7-4457-A984-BF61152260C2}" type="pres">
      <dgm:prSet presAssocID="{6E2B72AA-5804-4F39-BA96-778BB766B9D2}" presName="Name5" presStyleLbl="vennNode1" presStyleIdx="0" presStyleCnt="3" custLinFactX="-92881" custLinFactNeighborX="-100000" custLinFactNeighborY="280">
        <dgm:presLayoutVars>
          <dgm:bulletEnabled val="1"/>
        </dgm:presLayoutVars>
      </dgm:prSet>
      <dgm:spPr/>
    </dgm:pt>
    <dgm:pt modelId="{F7D6A9E7-8253-4908-B5DF-0FB3DF23A5BA}" type="pres">
      <dgm:prSet presAssocID="{2C616CD4-2DF0-4BB9-B5C0-18825729DC0B}" presName="space" presStyleCnt="0"/>
      <dgm:spPr/>
    </dgm:pt>
    <dgm:pt modelId="{62C0C8D4-9318-4A24-96DB-BA38A65B8E49}" type="pres">
      <dgm:prSet presAssocID="{DFD86157-2C60-4B90-88A9-4E803EF8407B}" presName="Name5" presStyleLbl="vennNode1" presStyleIdx="1" presStyleCnt="3" custLinFactX="-12241" custLinFactNeighborX="-100000" custLinFactNeighborY="-327">
        <dgm:presLayoutVars>
          <dgm:bulletEnabled val="1"/>
        </dgm:presLayoutVars>
      </dgm:prSet>
      <dgm:spPr/>
    </dgm:pt>
    <dgm:pt modelId="{40E9A900-799B-415C-8AD6-5F81E06CB5DF}" type="pres">
      <dgm:prSet presAssocID="{69767681-606C-4F09-8FF1-298E1D377DC3}" presName="space" presStyleCnt="0"/>
      <dgm:spPr/>
    </dgm:pt>
    <dgm:pt modelId="{727BE010-75C4-482C-B119-C95518638ADF}" type="pres">
      <dgm:prSet presAssocID="{3E134761-CCF3-4EFF-8D1D-6B16F73308EE}" presName="Name5" presStyleLbl="vennNode1" presStyleIdx="2" presStyleCnt="3" custLinFactX="83915" custLinFactNeighborX="100000" custLinFactNeighborY="1431">
        <dgm:presLayoutVars>
          <dgm:bulletEnabled val="1"/>
        </dgm:presLayoutVars>
      </dgm:prSet>
      <dgm:spPr/>
    </dgm:pt>
  </dgm:ptLst>
  <dgm:cxnLst>
    <dgm:cxn modelId="{FDAA1A0C-F1F1-47C7-9F6C-31568ACF1C47}" srcId="{2C4AACB0-2F54-4BDE-8F1E-CCA5B2C7FB59}" destId="{3E134761-CCF3-4EFF-8D1D-6B16F73308EE}" srcOrd="2" destOrd="0" parTransId="{6F8467B7-1176-4401-9E66-793352A10257}" sibTransId="{2A2D8484-E4AB-4F1C-B0F7-11AB61053AA9}"/>
    <dgm:cxn modelId="{87190231-5B7E-4FF8-BD9A-B65193A6B267}" type="presOf" srcId="{6E2B72AA-5804-4F39-BA96-778BB766B9D2}" destId="{7516F110-A5D7-4457-A984-BF61152260C2}" srcOrd="0" destOrd="0" presId="urn:microsoft.com/office/officeart/2005/8/layout/venn3"/>
    <dgm:cxn modelId="{B638624D-AC81-4FDA-AD30-14C0910CE07B}" type="presOf" srcId="{2C4AACB0-2F54-4BDE-8F1E-CCA5B2C7FB59}" destId="{32E9A57B-6E6B-4034-A7AA-10CCA0450FF1}" srcOrd="0" destOrd="0" presId="urn:microsoft.com/office/officeart/2005/8/layout/venn3"/>
    <dgm:cxn modelId="{3AFC6083-58D4-4C8C-AA75-B8239B3856C2}" type="presOf" srcId="{3E134761-CCF3-4EFF-8D1D-6B16F73308EE}" destId="{727BE010-75C4-482C-B119-C95518638ADF}" srcOrd="0" destOrd="0" presId="urn:microsoft.com/office/officeart/2005/8/layout/venn3"/>
    <dgm:cxn modelId="{6DF3DB9E-A442-4704-B6FA-ECF91B0A6013}" type="presOf" srcId="{DFD86157-2C60-4B90-88A9-4E803EF8407B}" destId="{62C0C8D4-9318-4A24-96DB-BA38A65B8E49}" srcOrd="0" destOrd="0" presId="urn:microsoft.com/office/officeart/2005/8/layout/venn3"/>
    <dgm:cxn modelId="{5FE3DAE4-D301-4958-B97A-5C767171E0D4}" srcId="{2C4AACB0-2F54-4BDE-8F1E-CCA5B2C7FB59}" destId="{6E2B72AA-5804-4F39-BA96-778BB766B9D2}" srcOrd="0" destOrd="0" parTransId="{DE0479E4-EC9A-4C01-B276-A4BB87C5CE9E}" sibTransId="{2C616CD4-2DF0-4BB9-B5C0-18825729DC0B}"/>
    <dgm:cxn modelId="{DFECFEEF-849B-44FD-B429-434491B146F4}" srcId="{2C4AACB0-2F54-4BDE-8F1E-CCA5B2C7FB59}" destId="{DFD86157-2C60-4B90-88A9-4E803EF8407B}" srcOrd="1" destOrd="0" parTransId="{4BF9FE81-FA6B-4EA4-A963-5CEB88A9C568}" sibTransId="{69767681-606C-4F09-8FF1-298E1D377DC3}"/>
    <dgm:cxn modelId="{1FA993B7-0799-4B93-82E0-56D74681EA5F}" type="presParOf" srcId="{32E9A57B-6E6B-4034-A7AA-10CCA0450FF1}" destId="{7516F110-A5D7-4457-A984-BF61152260C2}" srcOrd="0" destOrd="0" presId="urn:microsoft.com/office/officeart/2005/8/layout/venn3"/>
    <dgm:cxn modelId="{785C15DF-338C-4C52-9F24-0A12136AC320}" type="presParOf" srcId="{32E9A57B-6E6B-4034-A7AA-10CCA0450FF1}" destId="{F7D6A9E7-8253-4908-B5DF-0FB3DF23A5BA}" srcOrd="1" destOrd="0" presId="urn:microsoft.com/office/officeart/2005/8/layout/venn3"/>
    <dgm:cxn modelId="{CB6B7326-25E5-4CC7-99F5-E12871138BD9}" type="presParOf" srcId="{32E9A57B-6E6B-4034-A7AA-10CCA0450FF1}" destId="{62C0C8D4-9318-4A24-96DB-BA38A65B8E49}" srcOrd="2" destOrd="0" presId="urn:microsoft.com/office/officeart/2005/8/layout/venn3"/>
    <dgm:cxn modelId="{19B6B31F-FDD9-4DFB-BF63-DABBD9859DAA}" type="presParOf" srcId="{32E9A57B-6E6B-4034-A7AA-10CCA0450FF1}" destId="{40E9A900-799B-415C-8AD6-5F81E06CB5DF}" srcOrd="3" destOrd="0" presId="urn:microsoft.com/office/officeart/2005/8/layout/venn3"/>
    <dgm:cxn modelId="{F35DC318-5DF4-4809-AA6F-03BB3A80BFDD}" type="presParOf" srcId="{32E9A57B-6E6B-4034-A7AA-10CCA0450FF1}" destId="{727BE010-75C4-482C-B119-C95518638ADF}" srcOrd="4" destOrd="0" presId="urn:microsoft.com/office/officeart/2005/8/layout/venn3"/>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a:t>
          </a:r>
          <a:r>
            <a:rPr lang="en-US" baseline="0" dirty="0">
              <a:solidFill>
                <a:schemeClr val="bg1"/>
              </a:solidFill>
              <a:latin typeface="Verdana" panose="020B0604030504040204" pitchFamily="34" charset="0"/>
              <a:ea typeface="Verdana" panose="020B0604030504040204" pitchFamily="34" charset="0"/>
            </a:rPr>
            <a:t> vs gross</a:t>
          </a:r>
          <a:endParaRPr lang="en-US" dirty="0">
            <a:solidFill>
              <a:schemeClr val="bg1"/>
            </a:solidFill>
            <a:latin typeface="Verdana" panose="020B0604030504040204" pitchFamily="34" charset="0"/>
            <a:ea typeface="Verdana" panose="020B0604030504040204" pitchFamily="34" charset="0"/>
          </a:endParaRP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votes</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X="-8549" custLinFactNeighborY="7797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budget</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IMDB User Rating</a:t>
          </a:r>
        </a:p>
      </dsp:txBody>
      <dsp:txXfrm>
        <a:off x="185594" y="171664"/>
        <a:ext cx="1946200" cy="324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runtime</a:t>
          </a:r>
        </a:p>
      </dsp:txBody>
      <dsp:txXfrm>
        <a:off x="185594" y="171664"/>
        <a:ext cx="1946200" cy="324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6F110-A5D7-4457-A984-BF61152260C2}">
      <dsp:nvSpPr>
        <dsp:cNvPr id="0" name=""/>
        <dsp:cNvSpPr/>
      </dsp:nvSpPr>
      <dsp:spPr>
        <a:xfrm>
          <a:off x="1544735"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dsp:txBody>
      <dsp:txXfrm>
        <a:off x="1765218" y="221995"/>
        <a:ext cx="1064588" cy="1064588"/>
      </dsp:txXfrm>
    </dsp:sp>
    <dsp:sp modelId="{98029CA5-DC73-4155-B200-A8CD9188F519}">
      <dsp:nvSpPr>
        <dsp:cNvPr id="0" name=""/>
        <dsp:cNvSpPr/>
      </dsp:nvSpPr>
      <dsp:spPr>
        <a:xfrm>
          <a:off x="3602316" y="3"/>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3822799" y="220486"/>
        <a:ext cx="1064588" cy="1064588"/>
      </dsp:txXfrm>
    </dsp:sp>
    <dsp:sp modelId="{62C0C8D4-9318-4A24-96DB-BA38A65B8E49}">
      <dsp:nvSpPr>
        <dsp:cNvPr id="0" name=""/>
        <dsp:cNvSpPr/>
      </dsp:nvSpPr>
      <dsp:spPr>
        <a:xfrm>
          <a:off x="5425317" y="0"/>
          <a:ext cx="1586116" cy="1507060"/>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5657598" y="220704"/>
        <a:ext cx="1121554" cy="1065652"/>
      </dsp:txXfrm>
    </dsp:sp>
    <dsp:sp modelId="{727BE010-75C4-482C-B119-C95518638ADF}">
      <dsp:nvSpPr>
        <dsp:cNvPr id="0" name=""/>
        <dsp:cNvSpPr/>
      </dsp:nvSpPr>
      <dsp:spPr>
        <a:xfrm>
          <a:off x="7309654" y="0"/>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7530137" y="220483"/>
        <a:ext cx="1064588" cy="10645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2</a:t>
          </a:r>
        </a:p>
      </dsp:txBody>
      <dsp:txXfrm>
        <a:off x="103956" y="119113"/>
        <a:ext cx="1065273" cy="2332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3</a:t>
          </a:r>
        </a:p>
      </dsp:txBody>
      <dsp:txXfrm>
        <a:off x="103956" y="119113"/>
        <a:ext cx="1065273" cy="23329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4</a:t>
          </a:r>
        </a:p>
      </dsp:txBody>
      <dsp:txXfrm>
        <a:off x="103956" y="119113"/>
        <a:ext cx="1065273" cy="2332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5</a:t>
          </a:r>
        </a:p>
      </dsp:txBody>
      <dsp:txXfrm>
        <a:off x="103956" y="119113"/>
        <a:ext cx="1065273" cy="23329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1</a:t>
          </a:r>
        </a:p>
      </dsp:txBody>
      <dsp:txXfrm>
        <a:off x="103956" y="119113"/>
        <a:ext cx="1065273" cy="23329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6</a:t>
          </a:r>
        </a:p>
      </dsp:txBody>
      <dsp:txXfrm>
        <a:off x="103956" y="119113"/>
        <a:ext cx="1065273" cy="2332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7</a:t>
          </a:r>
        </a:p>
      </dsp:txBody>
      <dsp:txXfrm>
        <a:off x="103956" y="119113"/>
        <a:ext cx="1065273" cy="2332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8</a:t>
          </a:r>
        </a:p>
      </dsp:txBody>
      <dsp:txXfrm>
        <a:off x="103956" y="119113"/>
        <a:ext cx="1065273" cy="233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Budget: Budget of Movie</a:t>
          </a:r>
        </a:p>
      </dsp:txBody>
      <dsp:txXfrm>
        <a:off x="185594" y="171664"/>
        <a:ext cx="1946200" cy="324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9</a:t>
          </a:r>
        </a:p>
      </dsp:txBody>
      <dsp:txXfrm>
        <a:off x="103956" y="119113"/>
        <a:ext cx="1065273" cy="2332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10</a:t>
          </a:r>
        </a:p>
      </dsp:txBody>
      <dsp:txXfrm>
        <a:off x="103956" y="119113"/>
        <a:ext cx="1065273" cy="233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Gross: Revenue of Movie</a:t>
          </a:r>
        </a:p>
      </dsp:txBody>
      <dsp:txXfrm>
        <a:off x="185594" y="171664"/>
        <a:ext cx="1946200" cy="32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Runtime: Duration of Movie </a:t>
          </a:r>
        </a:p>
      </dsp:txBody>
      <dsp:txXfrm>
        <a:off x="185594" y="171664"/>
        <a:ext cx="1946200" cy="3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Votes: Number of User Votes</a:t>
          </a:r>
        </a:p>
      </dsp:txBody>
      <dsp:txXfrm>
        <a:off x="185594" y="171664"/>
        <a:ext cx="1946200" cy="32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6F110-A5D7-4457-A984-BF61152260C2}">
      <dsp:nvSpPr>
        <dsp:cNvPr id="0" name=""/>
        <dsp:cNvSpPr/>
      </dsp:nvSpPr>
      <dsp:spPr>
        <a:xfrm>
          <a:off x="979949"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25400" rIns="8285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1200432" y="221995"/>
        <a:ext cx="1064588" cy="1064588"/>
      </dsp:txXfrm>
    </dsp:sp>
    <dsp:sp modelId="{62C0C8D4-9318-4A24-96DB-BA38A65B8E49}">
      <dsp:nvSpPr>
        <dsp:cNvPr id="0" name=""/>
        <dsp:cNvSpPr/>
      </dsp:nvSpPr>
      <dsp:spPr>
        <a:xfrm>
          <a:off x="3398471" y="0"/>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25400" rIns="8285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3618954" y="220483"/>
        <a:ext cx="1064588" cy="1064588"/>
      </dsp:txXfrm>
    </dsp:sp>
    <dsp:sp modelId="{727BE010-75C4-482C-B119-C95518638ADF}">
      <dsp:nvSpPr>
        <dsp:cNvPr id="0" name=""/>
        <dsp:cNvSpPr/>
      </dsp:nvSpPr>
      <dsp:spPr>
        <a:xfrm>
          <a:off x="6652818"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7780" rIns="82856" bIns="17780" numCol="1" spcCol="1270" anchor="ctr" anchorCtr="0">
          <a:noAutofit/>
        </a:bodyPr>
        <a:lstStyle/>
        <a:p>
          <a:pPr marL="0" lvl="0" indent="0" algn="ctr" defTabSz="640080">
            <a:lnSpc>
              <a:spcPct val="90000"/>
            </a:lnSpc>
            <a:spcBef>
              <a:spcPct val="0"/>
            </a:spcBef>
            <a:spcAft>
              <a:spcPct val="35000"/>
            </a:spcAft>
            <a:buNone/>
          </a:pPr>
          <a:endParaRPr lang="en-US" sz="144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6873301" y="221995"/>
        <a:ext cx="1064588" cy="10645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a:t>
          </a:r>
          <a:r>
            <a:rPr lang="en-US" sz="900" kern="1200" baseline="0" dirty="0">
              <a:solidFill>
                <a:schemeClr val="bg1"/>
              </a:solidFill>
              <a:latin typeface="Verdana" panose="020B0604030504040204" pitchFamily="34" charset="0"/>
              <a:ea typeface="Verdana" panose="020B0604030504040204" pitchFamily="34" charset="0"/>
            </a:rPr>
            <a:t> vs gross</a:t>
          </a:r>
          <a:endParaRPr lang="en-US" sz="900" kern="1200" dirty="0">
            <a:solidFill>
              <a:schemeClr val="bg1"/>
            </a:solidFill>
            <a:latin typeface="Verdana" panose="020B0604030504040204" pitchFamily="34" charset="0"/>
            <a:ea typeface="Verdana" panose="020B0604030504040204" pitchFamily="34" charset="0"/>
          </a:endParaRPr>
        </a:p>
      </dsp:txBody>
      <dsp:txXfrm>
        <a:off x="185594" y="171664"/>
        <a:ext cx="1946200" cy="324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votes</a:t>
          </a:r>
        </a:p>
      </dsp:txBody>
      <dsp:txXfrm>
        <a:off x="185594" y="171664"/>
        <a:ext cx="1946200" cy="32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budget</a:t>
          </a:r>
        </a:p>
      </dsp:txBody>
      <dsp:txXfrm>
        <a:off x="185594" y="171664"/>
        <a:ext cx="1946200" cy="324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06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426C34A-7514-4B56-A8A0-1D1D37EAEC71}"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0917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47103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8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4080317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862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8841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5878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17786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1686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43653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6C34A-7514-4B56-A8A0-1D1D37EAEC71}"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59881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6C34A-7514-4B56-A8A0-1D1D37EAEC71}"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82459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6C34A-7514-4B56-A8A0-1D1D37EAEC71}"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307618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C34A-7514-4B56-A8A0-1D1D37EAEC71}"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7938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6C34A-7514-4B56-A8A0-1D1D37EAEC71}"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65527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6C34A-7514-4B56-A8A0-1D1D37EAEC71}"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5295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26C34A-7514-4B56-A8A0-1D1D37EAEC71}" type="datetimeFigureOut">
              <a:rPr lang="en-US" smtClean="0"/>
              <a:t>3/20/2021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C60AA3-E4E5-4504-AF33-8E82F21C7BCE}" type="slidenum">
              <a:rPr lang="en-US" smtClean="0"/>
              <a:t>‹#›</a:t>
            </a:fld>
            <a:endParaRPr lang="en-US"/>
          </a:p>
        </p:txBody>
      </p:sp>
    </p:spTree>
    <p:extLst>
      <p:ext uri="{BB962C8B-B14F-4D97-AF65-F5344CB8AC3E}">
        <p14:creationId xmlns:p14="http://schemas.microsoft.com/office/powerpoint/2010/main" val="64434744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26" Type="http://schemas.openxmlformats.org/officeDocument/2006/relationships/diagramQuickStyle" Target="../diagrams/quickStyle11.xml"/><Relationship Id="rId3" Type="http://schemas.openxmlformats.org/officeDocument/2006/relationships/image" Target="../media/image1.jpg"/><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diagramLayout" Target="../diagrams/layout11.xml"/><Relationship Id="rId2" Type="http://schemas.openxmlformats.org/officeDocument/2006/relationships/slideLayout" Target="../slideLayouts/slideLayout2.xml"/><Relationship Id="rId16" Type="http://schemas.openxmlformats.org/officeDocument/2006/relationships/diagramQuickStyle" Target="../diagrams/quickStyle9.xml"/><Relationship Id="rId20" Type="http://schemas.openxmlformats.org/officeDocument/2006/relationships/diagramLayout" Target="../diagrams/layout10.xml"/><Relationship Id="rId1" Type="http://schemas.openxmlformats.org/officeDocument/2006/relationships/themeOverride" Target="../theme/themeOverride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diagramData" Target="../diagrams/data11.xml"/><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28" Type="http://schemas.microsoft.com/office/2007/relationships/diagramDrawing" Target="../diagrams/drawing11.xml"/><Relationship Id="rId10" Type="http://schemas.openxmlformats.org/officeDocument/2006/relationships/diagramLayout" Target="../diagrams/layout8.xml"/><Relationship Id="rId19" Type="http://schemas.openxmlformats.org/officeDocument/2006/relationships/diagramData" Target="../diagrams/data10.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 Id="rId27" Type="http://schemas.openxmlformats.org/officeDocument/2006/relationships/diagramColors" Target="../diagrams/colors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nielgrijalvas/mov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isplayr.com/variance-inflation-factors-vifs/"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14.xml"/><Relationship Id="rId18" Type="http://schemas.openxmlformats.org/officeDocument/2006/relationships/diagramLayout" Target="../diagrams/layout15.xml"/><Relationship Id="rId26" Type="http://schemas.microsoft.com/office/2007/relationships/diagramDrawing" Target="../diagrams/drawing16.xml"/><Relationship Id="rId39" Type="http://schemas.openxmlformats.org/officeDocument/2006/relationships/diagramQuickStyle" Target="../diagrams/quickStyle19.xml"/><Relationship Id="rId3" Type="http://schemas.openxmlformats.org/officeDocument/2006/relationships/diagramLayout" Target="../diagrams/layout12.xml"/><Relationship Id="rId21" Type="http://schemas.microsoft.com/office/2007/relationships/diagramDrawing" Target="../diagrams/drawing15.xml"/><Relationship Id="rId34" Type="http://schemas.openxmlformats.org/officeDocument/2006/relationships/diagramQuickStyle" Target="../diagrams/quickStyle18.xml"/><Relationship Id="rId42" Type="http://schemas.openxmlformats.org/officeDocument/2006/relationships/diagramData" Target="../diagrams/data20.xml"/><Relationship Id="rId47" Type="http://schemas.openxmlformats.org/officeDocument/2006/relationships/diagramData" Target="../diagrams/data21.xml"/><Relationship Id="rId50" Type="http://schemas.openxmlformats.org/officeDocument/2006/relationships/diagramColors" Target="../diagrams/colors21.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diagramData" Target="../diagrams/data15.xml"/><Relationship Id="rId25" Type="http://schemas.openxmlformats.org/officeDocument/2006/relationships/diagramColors" Target="../diagrams/colors16.xml"/><Relationship Id="rId33" Type="http://schemas.openxmlformats.org/officeDocument/2006/relationships/diagramLayout" Target="../diagrams/layout18.xml"/><Relationship Id="rId38" Type="http://schemas.openxmlformats.org/officeDocument/2006/relationships/diagramLayout" Target="../diagrams/layout19.xml"/><Relationship Id="rId46" Type="http://schemas.microsoft.com/office/2007/relationships/diagramDrawing" Target="../diagrams/drawing20.xml"/><Relationship Id="rId2" Type="http://schemas.openxmlformats.org/officeDocument/2006/relationships/diagramData" Target="../diagrams/data12.xml"/><Relationship Id="rId16" Type="http://schemas.microsoft.com/office/2007/relationships/diagramDrawing" Target="../diagrams/drawing14.xml"/><Relationship Id="rId20" Type="http://schemas.openxmlformats.org/officeDocument/2006/relationships/diagramColors" Target="../diagrams/colors15.xml"/><Relationship Id="rId29" Type="http://schemas.openxmlformats.org/officeDocument/2006/relationships/diagramQuickStyle" Target="../diagrams/quickStyle17.xml"/><Relationship Id="rId41" Type="http://schemas.microsoft.com/office/2007/relationships/diagramDrawing" Target="../diagrams/drawing19.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24" Type="http://schemas.openxmlformats.org/officeDocument/2006/relationships/diagramQuickStyle" Target="../diagrams/quickStyle16.xml"/><Relationship Id="rId32" Type="http://schemas.openxmlformats.org/officeDocument/2006/relationships/diagramData" Target="../diagrams/data18.xml"/><Relationship Id="rId37" Type="http://schemas.openxmlformats.org/officeDocument/2006/relationships/diagramData" Target="../diagrams/data19.xml"/><Relationship Id="rId40" Type="http://schemas.openxmlformats.org/officeDocument/2006/relationships/diagramColors" Target="../diagrams/colors19.xml"/><Relationship Id="rId45" Type="http://schemas.openxmlformats.org/officeDocument/2006/relationships/diagramColors" Target="../diagrams/colors20.xml"/><Relationship Id="rId5" Type="http://schemas.openxmlformats.org/officeDocument/2006/relationships/diagramColors" Target="../diagrams/colors12.xml"/><Relationship Id="rId15" Type="http://schemas.openxmlformats.org/officeDocument/2006/relationships/diagramColors" Target="../diagrams/colors14.xml"/><Relationship Id="rId23" Type="http://schemas.openxmlformats.org/officeDocument/2006/relationships/diagramLayout" Target="../diagrams/layout16.xml"/><Relationship Id="rId28" Type="http://schemas.openxmlformats.org/officeDocument/2006/relationships/diagramLayout" Target="../diagrams/layout17.xml"/><Relationship Id="rId36" Type="http://schemas.microsoft.com/office/2007/relationships/diagramDrawing" Target="../diagrams/drawing18.xml"/><Relationship Id="rId49" Type="http://schemas.openxmlformats.org/officeDocument/2006/relationships/diagramQuickStyle" Target="../diagrams/quickStyle21.xml"/><Relationship Id="rId10" Type="http://schemas.openxmlformats.org/officeDocument/2006/relationships/diagramColors" Target="../diagrams/colors13.xml"/><Relationship Id="rId19" Type="http://schemas.openxmlformats.org/officeDocument/2006/relationships/diagramQuickStyle" Target="../diagrams/quickStyle15.xml"/><Relationship Id="rId31" Type="http://schemas.microsoft.com/office/2007/relationships/diagramDrawing" Target="../diagrams/drawing17.xml"/><Relationship Id="rId44" Type="http://schemas.openxmlformats.org/officeDocument/2006/relationships/diagramQuickStyle" Target="../diagrams/quickStyle20.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 Id="rId22" Type="http://schemas.openxmlformats.org/officeDocument/2006/relationships/diagramData" Target="../diagrams/data16.xml"/><Relationship Id="rId27" Type="http://schemas.openxmlformats.org/officeDocument/2006/relationships/diagramData" Target="../diagrams/data17.xml"/><Relationship Id="rId30" Type="http://schemas.openxmlformats.org/officeDocument/2006/relationships/diagramColors" Target="../diagrams/colors17.xml"/><Relationship Id="rId35" Type="http://schemas.openxmlformats.org/officeDocument/2006/relationships/diagramColors" Target="../diagrams/colors18.xml"/><Relationship Id="rId43" Type="http://schemas.openxmlformats.org/officeDocument/2006/relationships/diagramLayout" Target="../diagrams/layout20.xml"/><Relationship Id="rId48" Type="http://schemas.openxmlformats.org/officeDocument/2006/relationships/diagramLayout" Target="../diagrams/layout21.xml"/><Relationship Id="rId8" Type="http://schemas.openxmlformats.org/officeDocument/2006/relationships/diagramLayout" Target="../diagrams/layout13.xml"/><Relationship Id="rId51" Type="http://schemas.microsoft.com/office/2007/relationships/diagramDrawing" Target="../diagrams/drawing21.xml"/></Relationships>
</file>

<file path=ppt/slides/_rels/slide22.xml.rels><?xml version="1.0" encoding="UTF-8" standalone="yes"?>
<Relationships xmlns="http://schemas.openxmlformats.org/package/2006/relationships"><Relationship Id="rId2" Type="http://schemas.openxmlformats.org/officeDocument/2006/relationships/hyperlink" Target="https://blog.minitab.com/blog/understanding-statistics/handling-multicollinearity-in-regression-analys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image" Target="../media/image1.jpg"/><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BAAA-36DC-4AFB-8030-C92CEF8C5369}"/>
              </a:ext>
            </a:extLst>
          </p:cNvPr>
          <p:cNvSpPr>
            <a:spLocks noGrp="1"/>
          </p:cNvSpPr>
          <p:nvPr>
            <p:ph type="ctrTitle"/>
          </p:nvPr>
        </p:nvSpPr>
        <p:spPr>
          <a:xfrm>
            <a:off x="2018490" y="5231363"/>
            <a:ext cx="8001000" cy="1119673"/>
          </a:xfrm>
        </p:spPr>
        <p:txBody>
          <a:bodyPr/>
          <a:lstStyle/>
          <a:p>
            <a:pPr algn="ctr"/>
            <a:r>
              <a:rPr lang="en-US" dirty="0">
                <a:solidFill>
                  <a:srgbClr val="483500"/>
                </a:solidFill>
                <a:latin typeface="Verdana" panose="020B0604030504040204" pitchFamily="34" charset="0"/>
                <a:ea typeface="Verdana" panose="020B0604030504040204" pitchFamily="34" charset="0"/>
              </a:rPr>
              <a:t>NATALLIA CASEY</a:t>
            </a:r>
          </a:p>
        </p:txBody>
      </p:sp>
      <p:sp>
        <p:nvSpPr>
          <p:cNvPr id="3" name="Subtitle 2">
            <a:extLst>
              <a:ext uri="{FF2B5EF4-FFF2-40B4-BE49-F238E27FC236}">
                <a16:creationId xmlns:a16="http://schemas.microsoft.com/office/drawing/2014/main" id="{183FCEB9-A0B1-400C-87C8-2D59437D458F}"/>
              </a:ext>
            </a:extLst>
          </p:cNvPr>
          <p:cNvSpPr>
            <a:spLocks noGrp="1"/>
          </p:cNvSpPr>
          <p:nvPr>
            <p:ph type="subTitle" idx="1"/>
          </p:nvPr>
        </p:nvSpPr>
        <p:spPr>
          <a:xfrm>
            <a:off x="2253343" y="506964"/>
            <a:ext cx="7685314" cy="3878424"/>
          </a:xfrm>
        </p:spPr>
        <p:txBody>
          <a:bodyPr>
            <a:normAutofit/>
          </a:bodyPr>
          <a:lstStyle/>
          <a:p>
            <a:pPr algn="ctr"/>
            <a:r>
              <a:rPr lang="en-US" sz="8000" dirty="0">
                <a:solidFill>
                  <a:srgbClr val="483500"/>
                </a:solidFill>
              </a:rPr>
              <a:t>ANALYSIS of IMDb MOVIE RATINGS</a:t>
            </a:r>
          </a:p>
        </p:txBody>
      </p:sp>
    </p:spTree>
    <p:extLst>
      <p:ext uri="{BB962C8B-B14F-4D97-AF65-F5344CB8AC3E}">
        <p14:creationId xmlns:p14="http://schemas.microsoft.com/office/powerpoint/2010/main" val="37471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PMFS:</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45394" y="1354217"/>
            <a:ext cx="3977223"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5288473"/>
            <a:ext cx="12192000" cy="1323439"/>
          </a:xfrm>
          <a:prstGeom prst="rect">
            <a:avLst/>
          </a:prstGeom>
          <a:noFill/>
        </p:spPr>
        <p:txBody>
          <a:bodyPr wrap="square" rtlCol="0">
            <a:spAutoFit/>
          </a:bodyPr>
          <a:lstStyle/>
          <a:p>
            <a:pPr algn="ctr"/>
            <a:r>
              <a:rPr lang="en-US" altLang="en-US" sz="1600" dirty="0">
                <a:solidFill>
                  <a:srgbClr val="483500"/>
                </a:solidFill>
                <a:latin typeface="Verdana" panose="020B0604030504040204" pitchFamily="34" charset="0"/>
                <a:ea typeface="Verdana" panose="020B0604030504040204" pitchFamily="34" charset="0"/>
                <a:cs typeface="Calibri" panose="020F0502020204030204" pitchFamily="34" charset="0"/>
              </a:rPr>
              <a:t>The mean for the variable score is 6.356317378180231. The mean for the ratings of horror movies is 5.719298245614037. The mean for the rating of all genres but the horror movies is 6.389251700680251. The difference in the means is 0.67 . As a fraction of the typical score, the difference represents about 10.5%. By looking at the histogram we can tell that horror movies are more likely to get lower rating scores than movies of other genres. </a:t>
            </a:r>
          </a:p>
        </p:txBody>
      </p:sp>
    </p:spTree>
    <p:extLst>
      <p:ext uri="{BB962C8B-B14F-4D97-AF65-F5344CB8AC3E}">
        <p14:creationId xmlns:p14="http://schemas.microsoft.com/office/powerpoint/2010/main" val="381553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CDF:</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06854" y="1278610"/>
            <a:ext cx="5202453" cy="3593602"/>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Looking at the CDF graph I can tell that the median value for the score is around 6.3. The minimum value is around 1.4, the maximum around 9.3. Also, it looks like about 10% of the scores are below the score of 5.2 and 90% of scores are below the rating of 7.5.</a:t>
            </a:r>
          </a:p>
        </p:txBody>
      </p:sp>
    </p:spTree>
    <p:extLst>
      <p:ext uri="{BB962C8B-B14F-4D97-AF65-F5344CB8AC3E}">
        <p14:creationId xmlns:p14="http://schemas.microsoft.com/office/powerpoint/2010/main" val="364862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89572" y="1383206"/>
            <a:ext cx="5534216" cy="3320530"/>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200329"/>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graph reflects that horror movies tend to be rated lower than other genres of movies. 90% of the horror movies are below the score of 6.5 and 90% of movies of other genres are below  7.5</a:t>
            </a:r>
          </a:p>
        </p:txBody>
      </p:sp>
      <p:sp>
        <p:nvSpPr>
          <p:cNvPr id="7" name="TextBox 6">
            <a:extLst>
              <a:ext uri="{FF2B5EF4-FFF2-40B4-BE49-F238E27FC236}">
                <a16:creationId xmlns:a16="http://schemas.microsoft.com/office/drawing/2014/main" id="{216DC0F7-6D2F-4489-A9DF-5C3B7B901728}"/>
              </a:ext>
            </a:extLst>
          </p:cNvPr>
          <p:cNvSpPr txBox="1"/>
          <p:nvPr/>
        </p:nvSpPr>
        <p:spPr>
          <a:xfrm>
            <a:off x="5416657" y="559009"/>
            <a:ext cx="4324027" cy="584775"/>
          </a:xfrm>
          <a:prstGeom prst="rect">
            <a:avLst/>
          </a:prstGeom>
          <a:noFill/>
        </p:spPr>
        <p:txBody>
          <a:bodyPr wrap="square" rtlCol="0">
            <a:spAutoFit/>
          </a:bodyPr>
          <a:lstStyle/>
          <a:p>
            <a:r>
              <a:rPr lang="en-US" sz="3200" dirty="0">
                <a:solidFill>
                  <a:srgbClr val="483500"/>
                </a:solidFill>
                <a:latin typeface="Verdana" panose="020B0604030504040204" pitchFamily="34" charset="0"/>
                <a:ea typeface="Verdana" panose="020B0604030504040204" pitchFamily="34" charset="0"/>
              </a:rPr>
              <a:t>CDFs</a:t>
            </a:r>
          </a:p>
        </p:txBody>
      </p:sp>
    </p:spTree>
    <p:extLst>
      <p:ext uri="{BB962C8B-B14F-4D97-AF65-F5344CB8AC3E}">
        <p14:creationId xmlns:p14="http://schemas.microsoft.com/office/powerpoint/2010/main" val="256434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83607" y="1443483"/>
            <a:ext cx="5546146" cy="3199975"/>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We observe that there are deviations from the model in the tails. The normal distribution does not describe the distribution  of the variable “score” well in the tails. Both the highest and the lowest scores are lower compared to what the normal distribution model expects them to be. </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052087"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NORMAL DISTRIBUTION</a:t>
            </a:r>
          </a:p>
        </p:txBody>
      </p:sp>
    </p:spTree>
    <p:extLst>
      <p:ext uri="{BB962C8B-B14F-4D97-AF65-F5344CB8AC3E}">
        <p14:creationId xmlns:p14="http://schemas.microsoft.com/office/powerpoint/2010/main" val="380168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75789" y="1292796"/>
            <a:ext cx="5842086" cy="3501348"/>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Lognormal distribution doesn't look like a good match for the data</a:t>
            </a:r>
            <a:b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b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because of the deviations in the tails, especially in the left one.</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LOG NORMAL DISTRIBUTION</a:t>
            </a:r>
          </a:p>
        </p:txBody>
      </p:sp>
    </p:spTree>
    <p:extLst>
      <p:ext uri="{BB962C8B-B14F-4D97-AF65-F5344CB8AC3E}">
        <p14:creationId xmlns:p14="http://schemas.microsoft.com/office/powerpoint/2010/main" val="6098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78146" y="1108318"/>
            <a:ext cx="5637371" cy="38703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461665"/>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Pareto distribution.  Tails. The model does not fit the data well in the tail.</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PARETO DISTRIBUTION</a:t>
            </a:r>
          </a:p>
        </p:txBody>
      </p:sp>
    </p:spTree>
    <p:extLst>
      <p:ext uri="{BB962C8B-B14F-4D97-AF65-F5344CB8AC3E}">
        <p14:creationId xmlns:p14="http://schemas.microsoft.com/office/powerpoint/2010/main" val="383498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1710-0ABB-4657-917F-E48FD898D3DC}"/>
              </a:ext>
            </a:extLst>
          </p:cNvPr>
          <p:cNvSpPr>
            <a:spLocks noGrp="1"/>
          </p:cNvSpPr>
          <p:nvPr>
            <p:ph type="title"/>
          </p:nvPr>
        </p:nvSpPr>
        <p:spPr>
          <a:xfrm>
            <a:off x="55695" y="-159313"/>
            <a:ext cx="6581368" cy="3071826"/>
          </a:xfrm>
        </p:spPr>
        <p:txBody>
          <a:bodyPr/>
          <a:lstStyle/>
          <a:p>
            <a:pPr algn="ctr"/>
            <a:r>
              <a:rPr lang="en-US" dirty="0">
                <a:solidFill>
                  <a:srgbClr val="483500"/>
                </a:solidFill>
                <a:latin typeface="Verdana" panose="020B0604030504040204" pitchFamily="34" charset="0"/>
                <a:ea typeface="Verdana" panose="020B0604030504040204" pitchFamily="34" charset="0"/>
              </a:rPr>
              <a:t>Scatterplots and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Least squares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fit</a:t>
            </a:r>
            <a:endParaRPr lang="en-US" dirty="0"/>
          </a:p>
        </p:txBody>
      </p:sp>
      <p:pic>
        <p:nvPicPr>
          <p:cNvPr id="4" name="Content Placeholder 3">
            <a:extLst>
              <a:ext uri="{FF2B5EF4-FFF2-40B4-BE49-F238E27FC236}">
                <a16:creationId xmlns:a16="http://schemas.microsoft.com/office/drawing/2014/main" id="{9A0D8147-A792-4A6C-836F-D0B511650D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1243" y="2912513"/>
            <a:ext cx="5253696" cy="3627553"/>
          </a:xfrm>
          <a:prstGeom prst="rect">
            <a:avLst/>
          </a:prstGeom>
        </p:spPr>
      </p:pic>
      <p:pic>
        <p:nvPicPr>
          <p:cNvPr id="5" name="Picture 4">
            <a:extLst>
              <a:ext uri="{FF2B5EF4-FFF2-40B4-BE49-F238E27FC236}">
                <a16:creationId xmlns:a16="http://schemas.microsoft.com/office/drawing/2014/main" id="{98430582-C394-4E11-950B-BFC9811222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27003" y="240133"/>
            <a:ext cx="5089451" cy="3896460"/>
          </a:xfrm>
          <a:prstGeom prst="rect">
            <a:avLst/>
          </a:prstGeom>
        </p:spPr>
      </p:pic>
      <p:sp>
        <p:nvSpPr>
          <p:cNvPr id="6" name="Rectangle 5">
            <a:extLst>
              <a:ext uri="{FF2B5EF4-FFF2-40B4-BE49-F238E27FC236}">
                <a16:creationId xmlns:a16="http://schemas.microsoft.com/office/drawing/2014/main" id="{0A8E4125-088C-4529-BA00-04D4558941AB}"/>
              </a:ext>
            </a:extLst>
          </p:cNvPr>
          <p:cNvSpPr/>
          <p:nvPr/>
        </p:nvSpPr>
        <p:spPr>
          <a:xfrm>
            <a:off x="5884506" y="4231742"/>
            <a:ext cx="6096000" cy="1938992"/>
          </a:xfrm>
          <a:prstGeom prst="rect">
            <a:avLst/>
          </a:prstGeom>
        </p:spPr>
        <p:txBody>
          <a:bodyPr>
            <a:spAutoFit/>
          </a:bodyPr>
          <a:lstStyle/>
          <a:p>
            <a:pPr lvl="0"/>
            <a:r>
              <a:rPr lang="en-US" sz="2400" dirty="0">
                <a:solidFill>
                  <a:srgbClr val="483500"/>
                </a:solidFill>
                <a:latin typeface="Verdana" panose="020B0604030504040204" pitchFamily="34" charset="0"/>
                <a:ea typeface="Verdana" panose="020B0604030504040204" pitchFamily="34" charset="0"/>
              </a:rPr>
              <a:t>The shape of the relationship between score and gross, score and votes looks positive linear. Relationship of score and votes looks stronger than that of score and gross.</a:t>
            </a:r>
          </a:p>
        </p:txBody>
      </p:sp>
    </p:spTree>
    <p:extLst>
      <p:ext uri="{BB962C8B-B14F-4D97-AF65-F5344CB8AC3E}">
        <p14:creationId xmlns:p14="http://schemas.microsoft.com/office/powerpoint/2010/main" val="358020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36F-4F84-411E-B4AD-40182B949DC0}"/>
              </a:ext>
            </a:extLst>
          </p:cNvPr>
          <p:cNvSpPr>
            <a:spLocks noGrp="1"/>
          </p:cNvSpPr>
          <p:nvPr>
            <p:ph type="title"/>
          </p:nvPr>
        </p:nvSpPr>
        <p:spPr>
          <a:xfrm>
            <a:off x="138355" y="-215263"/>
            <a:ext cx="6508516" cy="2790511"/>
          </a:xfrm>
        </p:spPr>
        <p:txBody>
          <a:bodyPr/>
          <a:lstStyle/>
          <a:p>
            <a:pPr algn="ctr"/>
            <a:r>
              <a:rPr lang="en-US" dirty="0">
                <a:solidFill>
                  <a:srgbClr val="483500"/>
                </a:solidFill>
                <a:latin typeface="Verdana" panose="020B0604030504040204" pitchFamily="34" charset="0"/>
                <a:ea typeface="Verdana" panose="020B0604030504040204" pitchFamily="34" charset="0"/>
              </a:rPr>
              <a:t>Scatterplots and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Least squares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fit</a:t>
            </a:r>
          </a:p>
        </p:txBody>
      </p:sp>
      <p:pic>
        <p:nvPicPr>
          <p:cNvPr id="4" name="Content Placeholder 3">
            <a:extLst>
              <a:ext uri="{FF2B5EF4-FFF2-40B4-BE49-F238E27FC236}">
                <a16:creationId xmlns:a16="http://schemas.microsoft.com/office/drawing/2014/main" id="{2A03F658-B3E4-426F-86E9-CA0FA065BA6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4994" y="2155406"/>
            <a:ext cx="5073502" cy="4505500"/>
          </a:xfrm>
          <a:prstGeom prst="rect">
            <a:avLst/>
          </a:prstGeom>
        </p:spPr>
      </p:pic>
      <p:pic>
        <p:nvPicPr>
          <p:cNvPr id="5" name="Picture 4">
            <a:extLst>
              <a:ext uri="{FF2B5EF4-FFF2-40B4-BE49-F238E27FC236}">
                <a16:creationId xmlns:a16="http://schemas.microsoft.com/office/drawing/2014/main" id="{5832640A-2D5F-4EC2-AA0A-B8EB75A14B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46871" y="244420"/>
            <a:ext cx="5073502" cy="3821973"/>
          </a:xfrm>
          <a:prstGeom prst="rect">
            <a:avLst/>
          </a:prstGeom>
        </p:spPr>
      </p:pic>
      <p:sp>
        <p:nvSpPr>
          <p:cNvPr id="3" name="TextBox 2">
            <a:extLst>
              <a:ext uri="{FF2B5EF4-FFF2-40B4-BE49-F238E27FC236}">
                <a16:creationId xmlns:a16="http://schemas.microsoft.com/office/drawing/2014/main" id="{1DB9AF90-4D17-4EDE-B4B9-2920F71C3AAC}"/>
              </a:ext>
            </a:extLst>
          </p:cNvPr>
          <p:cNvSpPr txBox="1"/>
          <p:nvPr/>
        </p:nvSpPr>
        <p:spPr>
          <a:xfrm>
            <a:off x="5728996" y="4282751"/>
            <a:ext cx="6074228" cy="2308324"/>
          </a:xfrm>
          <a:prstGeom prst="rect">
            <a:avLst/>
          </a:prstGeom>
          <a:noFill/>
        </p:spPr>
        <p:txBody>
          <a:bodyPr wrap="square" rtlCol="0">
            <a:spAutoFit/>
          </a:bodyPr>
          <a:lstStyle/>
          <a:p>
            <a:r>
              <a:rPr lang="en-US" sz="2400" dirty="0">
                <a:solidFill>
                  <a:srgbClr val="483500"/>
                </a:solidFill>
                <a:latin typeface="Verdana" panose="020B0604030504040204" pitchFamily="34" charset="0"/>
                <a:ea typeface="Verdana" panose="020B0604030504040204" pitchFamily="34" charset="0"/>
              </a:rPr>
              <a:t>The shape of the relationship between score and budget, score and runtime looks positive linear. Relationship between score and runtime (scatters are closer together) looks stronger than that of score vs budget.</a:t>
            </a:r>
          </a:p>
        </p:txBody>
      </p:sp>
    </p:spTree>
    <p:extLst>
      <p:ext uri="{BB962C8B-B14F-4D97-AF65-F5344CB8AC3E}">
        <p14:creationId xmlns:p14="http://schemas.microsoft.com/office/powerpoint/2010/main" val="92596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D014-AC96-42D7-8250-674A9C81FF59}"/>
              </a:ext>
            </a:extLst>
          </p:cNvPr>
          <p:cNvSpPr>
            <a:spLocks noGrp="1"/>
          </p:cNvSpPr>
          <p:nvPr>
            <p:ph type="title"/>
          </p:nvPr>
        </p:nvSpPr>
        <p:spPr>
          <a:xfrm>
            <a:off x="0" y="-98804"/>
            <a:ext cx="3560085" cy="2194107"/>
          </a:xfrm>
          <a:noFill/>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COVARIANCE,</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CORRELATION,</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HYPOTHESIS</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TESTING</a:t>
            </a:r>
          </a:p>
        </p:txBody>
      </p:sp>
      <p:graphicFrame>
        <p:nvGraphicFramePr>
          <p:cNvPr id="6" name="Table 6">
            <a:extLst>
              <a:ext uri="{FF2B5EF4-FFF2-40B4-BE49-F238E27FC236}">
                <a16:creationId xmlns:a16="http://schemas.microsoft.com/office/drawing/2014/main" id="{E05DAE6D-09BE-4C86-AB98-2B198D936131}"/>
              </a:ext>
            </a:extLst>
          </p:cNvPr>
          <p:cNvGraphicFramePr>
            <a:graphicFrameLocks noGrp="1"/>
          </p:cNvGraphicFramePr>
          <p:nvPr>
            <p:ph idx="1"/>
            <p:extLst>
              <p:ext uri="{D42A27DB-BD31-4B8C-83A1-F6EECF244321}">
                <p14:modId xmlns:p14="http://schemas.microsoft.com/office/powerpoint/2010/main" val="3938309349"/>
              </p:ext>
            </p:extLst>
          </p:nvPr>
        </p:nvGraphicFramePr>
        <p:xfrm>
          <a:off x="3999184" y="1854362"/>
          <a:ext cx="7925338" cy="2808676"/>
        </p:xfrm>
        <a:graphic>
          <a:graphicData uri="http://schemas.openxmlformats.org/drawingml/2006/table">
            <a:tbl>
              <a:tblPr firstRow="1" bandRow="1">
                <a:tableStyleId>{5C22544A-7EE6-4342-B048-85BDC9FD1C3A}</a:tableStyleId>
              </a:tblPr>
              <a:tblGrid>
                <a:gridCol w="2317640">
                  <a:extLst>
                    <a:ext uri="{9D8B030D-6E8A-4147-A177-3AD203B41FA5}">
                      <a16:colId xmlns:a16="http://schemas.microsoft.com/office/drawing/2014/main" val="1400916198"/>
                    </a:ext>
                  </a:extLst>
                </a:gridCol>
                <a:gridCol w="1754156">
                  <a:extLst>
                    <a:ext uri="{9D8B030D-6E8A-4147-A177-3AD203B41FA5}">
                      <a16:colId xmlns:a16="http://schemas.microsoft.com/office/drawing/2014/main" val="327784494"/>
                    </a:ext>
                  </a:extLst>
                </a:gridCol>
                <a:gridCol w="1847461">
                  <a:extLst>
                    <a:ext uri="{9D8B030D-6E8A-4147-A177-3AD203B41FA5}">
                      <a16:colId xmlns:a16="http://schemas.microsoft.com/office/drawing/2014/main" val="1680366794"/>
                    </a:ext>
                  </a:extLst>
                </a:gridCol>
                <a:gridCol w="2006081">
                  <a:extLst>
                    <a:ext uri="{9D8B030D-6E8A-4147-A177-3AD203B41FA5}">
                      <a16:colId xmlns:a16="http://schemas.microsoft.com/office/drawing/2014/main" val="3897789982"/>
                    </a:ext>
                  </a:extLst>
                </a:gridCol>
              </a:tblGrid>
              <a:tr h="70296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15382930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593984618"/>
                  </a:ext>
                </a:extLst>
              </a:tr>
              <a:tr h="619599">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71071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257852199"/>
                  </a:ext>
                </a:extLst>
              </a:tr>
              <a:tr h="766821">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2972822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98679996"/>
                  </a:ext>
                </a:extLst>
              </a:tr>
              <a:tr h="719292">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474809981"/>
                  </a:ext>
                </a:extLst>
              </a:tr>
            </a:tbl>
          </a:graphicData>
        </a:graphic>
      </p:graphicFrame>
      <p:graphicFrame>
        <p:nvGraphicFramePr>
          <p:cNvPr id="8" name="Diagram 7">
            <a:extLst>
              <a:ext uri="{FF2B5EF4-FFF2-40B4-BE49-F238E27FC236}">
                <a16:creationId xmlns:a16="http://schemas.microsoft.com/office/drawing/2014/main" id="{C000260E-52A3-4961-9A6C-492DDD5731F7}"/>
              </a:ext>
            </a:extLst>
          </p:cNvPr>
          <p:cNvGraphicFramePr/>
          <p:nvPr>
            <p:extLst>
              <p:ext uri="{D42A27DB-BD31-4B8C-83A1-F6EECF244321}">
                <p14:modId xmlns:p14="http://schemas.microsoft.com/office/powerpoint/2010/main" val="2913257758"/>
              </p:ext>
            </p:extLst>
          </p:nvPr>
        </p:nvGraphicFramePr>
        <p:xfrm>
          <a:off x="1594310" y="1785911"/>
          <a:ext cx="2298627" cy="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962D4B7D-A1D0-4632-9EEF-EB10503E64D7}"/>
              </a:ext>
            </a:extLst>
          </p:cNvPr>
          <p:cNvGraphicFramePr/>
          <p:nvPr>
            <p:extLst>
              <p:ext uri="{D42A27DB-BD31-4B8C-83A1-F6EECF244321}">
                <p14:modId xmlns:p14="http://schemas.microsoft.com/office/powerpoint/2010/main" val="3722595620"/>
              </p:ext>
            </p:extLst>
          </p:nvPr>
        </p:nvGraphicFramePr>
        <p:xfrm>
          <a:off x="1594310" y="2536365"/>
          <a:ext cx="2298627" cy="6673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id="{662C6D7F-18FD-43F1-8B08-D60E3718A4DF}"/>
              </a:ext>
            </a:extLst>
          </p:cNvPr>
          <p:cNvGraphicFramePr/>
          <p:nvPr>
            <p:extLst>
              <p:ext uri="{D42A27DB-BD31-4B8C-83A1-F6EECF244321}">
                <p14:modId xmlns:p14="http://schemas.microsoft.com/office/powerpoint/2010/main" val="2662905295"/>
              </p:ext>
            </p:extLst>
          </p:nvPr>
        </p:nvGraphicFramePr>
        <p:xfrm>
          <a:off x="1594310" y="3245256"/>
          <a:ext cx="2298627" cy="66732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5" name="Diagram 14">
            <a:extLst>
              <a:ext uri="{FF2B5EF4-FFF2-40B4-BE49-F238E27FC236}">
                <a16:creationId xmlns:a16="http://schemas.microsoft.com/office/drawing/2014/main" id="{19240EE2-27F1-49E5-BF12-A36BE5957290}"/>
              </a:ext>
            </a:extLst>
          </p:cNvPr>
          <p:cNvGraphicFramePr/>
          <p:nvPr>
            <p:extLst>
              <p:ext uri="{D42A27DB-BD31-4B8C-83A1-F6EECF244321}">
                <p14:modId xmlns:p14="http://schemas.microsoft.com/office/powerpoint/2010/main" val="1116744603"/>
              </p:ext>
            </p:extLst>
          </p:nvPr>
        </p:nvGraphicFramePr>
        <p:xfrm>
          <a:off x="1594310" y="3995710"/>
          <a:ext cx="2298627" cy="66732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8" name="Diagram 17">
            <a:extLst>
              <a:ext uri="{FF2B5EF4-FFF2-40B4-BE49-F238E27FC236}">
                <a16:creationId xmlns:a16="http://schemas.microsoft.com/office/drawing/2014/main" id="{5B5E3664-C688-4B05-A214-A361868B1E5C}"/>
              </a:ext>
            </a:extLst>
          </p:cNvPr>
          <p:cNvGraphicFramePr/>
          <p:nvPr>
            <p:extLst>
              <p:ext uri="{D42A27DB-BD31-4B8C-83A1-F6EECF244321}">
                <p14:modId xmlns:p14="http://schemas.microsoft.com/office/powerpoint/2010/main" val="3304441770"/>
              </p:ext>
            </p:extLst>
          </p:nvPr>
        </p:nvGraphicFramePr>
        <p:xfrm>
          <a:off x="2813700" y="73530"/>
          <a:ext cx="9273310" cy="150706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4" name="TextBox 3">
            <a:extLst>
              <a:ext uri="{FF2B5EF4-FFF2-40B4-BE49-F238E27FC236}">
                <a16:creationId xmlns:a16="http://schemas.microsoft.com/office/drawing/2014/main" id="{8D47130B-729D-4CFB-926C-2452FBEC1AA6}"/>
              </a:ext>
            </a:extLst>
          </p:cNvPr>
          <p:cNvSpPr txBox="1"/>
          <p:nvPr/>
        </p:nvSpPr>
        <p:spPr>
          <a:xfrm>
            <a:off x="69979" y="4663038"/>
            <a:ext cx="12052041" cy="2308324"/>
          </a:xfrm>
          <a:prstGeom prst="rect">
            <a:avLst/>
          </a:prstGeom>
          <a:noFill/>
        </p:spPr>
        <p:txBody>
          <a:bodyPr wrap="square" rtlCol="0">
            <a:spAutoFit/>
          </a:bodyPr>
          <a:lstStyle/>
          <a:p>
            <a:r>
              <a:rPr lang="en-US" sz="1750" dirty="0">
                <a:solidFill>
                  <a:srgbClr val="483500"/>
                </a:solidFill>
                <a:latin typeface="Verdana" panose="020B0604030504040204" pitchFamily="34" charset="0"/>
                <a:ea typeface="Verdana" panose="020B0604030504040204" pitchFamily="34" charset="0"/>
                <a:cs typeface="Calibri" panose="020F0502020204030204" pitchFamily="34" charset="0"/>
              </a:rPr>
              <a:t>All of the pairs of variables have positive correlations that are significant (relying on p-values), which means that the variables change in the same direction: when one variable increases, so does the other one. The sign for Pearson’s and Spearman’s correlations is different for score vs budget. </a:t>
            </a:r>
            <a:r>
              <a:rPr lang="en-US" altLang="en-US" sz="1750" dirty="0">
                <a:solidFill>
                  <a:srgbClr val="483500"/>
                </a:solidFill>
                <a:latin typeface="Verdana" panose="020B0604030504040204" pitchFamily="34" charset="0"/>
                <a:ea typeface="Verdana" panose="020B0604030504040204" pitchFamily="34" charset="0"/>
                <a:cs typeface="Calibri" panose="020F0502020204030204" pitchFamily="34" charset="0"/>
              </a:rPr>
              <a:t>By looking at the correlation coefficients we can tell that there is possibly an extremely weak relationship. I believe there is a linear very weak positive relationship here. My explanation: covariance is positive, simple regression shows a positive relationship and the plot showed a very weak positive relationship with a fitted Least Squares line without curvature. I believe that result of a Pearson's correlation coefficient is more accurate than the Spearman’s.</a:t>
            </a:r>
            <a:endParaRPr lang="en-US" sz="1750" dirty="0">
              <a:solidFill>
                <a:srgbClr val="483500"/>
              </a:solidFill>
              <a:latin typeface="Verdana" panose="020B0604030504040204" pitchFamily="34" charset="0"/>
              <a:ea typeface="Verdana" panose="020B0604030504040204" pitchFamily="34" charset="0"/>
            </a:endParaRPr>
          </a:p>
        </p:txBody>
      </p:sp>
      <p:sp>
        <p:nvSpPr>
          <p:cNvPr id="10" name="Oval 4">
            <a:extLst>
              <a:ext uri="{FF2B5EF4-FFF2-40B4-BE49-F238E27FC236}">
                <a16:creationId xmlns:a16="http://schemas.microsoft.com/office/drawing/2014/main" id="{0D690AB8-BC08-4A70-8F8B-5FE80122029B}"/>
              </a:ext>
            </a:extLst>
          </p:cNvPr>
          <p:cNvSpPr txBox="1"/>
          <p:nvPr/>
        </p:nvSpPr>
        <p:spPr>
          <a:xfrm>
            <a:off x="4318240" y="465841"/>
            <a:ext cx="1484630"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Covariance</a:t>
            </a:r>
          </a:p>
        </p:txBody>
      </p:sp>
      <p:sp>
        <p:nvSpPr>
          <p:cNvPr id="11" name="Oval 4">
            <a:extLst>
              <a:ext uri="{FF2B5EF4-FFF2-40B4-BE49-F238E27FC236}">
                <a16:creationId xmlns:a16="http://schemas.microsoft.com/office/drawing/2014/main" id="{4AA637EF-6E8E-41B4-B187-B87A200BFA9C}"/>
              </a:ext>
            </a:extLst>
          </p:cNvPr>
          <p:cNvSpPr txBox="1"/>
          <p:nvPr/>
        </p:nvSpPr>
        <p:spPr>
          <a:xfrm>
            <a:off x="6389131" y="469359"/>
            <a:ext cx="1572722"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Pearson’s</a:t>
            </a:r>
          </a:p>
        </p:txBody>
      </p:sp>
      <p:sp>
        <p:nvSpPr>
          <p:cNvPr id="12" name="Oval 4">
            <a:extLst>
              <a:ext uri="{FF2B5EF4-FFF2-40B4-BE49-F238E27FC236}">
                <a16:creationId xmlns:a16="http://schemas.microsoft.com/office/drawing/2014/main" id="{7A7BA430-D83E-45C0-A7EB-5C043092192A}"/>
              </a:ext>
            </a:extLst>
          </p:cNvPr>
          <p:cNvSpPr txBox="1"/>
          <p:nvPr/>
        </p:nvSpPr>
        <p:spPr>
          <a:xfrm>
            <a:off x="8292187" y="362210"/>
            <a:ext cx="1484630" cy="106537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Spearman’s</a:t>
            </a:r>
          </a:p>
        </p:txBody>
      </p:sp>
      <p:sp>
        <p:nvSpPr>
          <p:cNvPr id="16" name="Oval 4">
            <a:extLst>
              <a:ext uri="{FF2B5EF4-FFF2-40B4-BE49-F238E27FC236}">
                <a16:creationId xmlns:a16="http://schemas.microsoft.com/office/drawing/2014/main" id="{F109D957-FC4C-4103-B560-8D1602851268}"/>
              </a:ext>
            </a:extLst>
          </p:cNvPr>
          <p:cNvSpPr txBox="1"/>
          <p:nvPr/>
        </p:nvSpPr>
        <p:spPr>
          <a:xfrm>
            <a:off x="10211361" y="362210"/>
            <a:ext cx="1380329" cy="92970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p-values for Pearson’s correlation tests</a:t>
            </a:r>
            <a:endPar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30429801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77314" y="2167491"/>
            <a:ext cx="5637371" cy="3458461"/>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93306" y="5660004"/>
            <a:ext cx="12192000" cy="1200329"/>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As one can see, my simulation analysis did not yield the effect as big as the observed difference of 0.67 score points. p-value is 0.0 . The difference in scores is statistically significant. </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5" y="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MORE TESTING</a:t>
            </a:r>
          </a:p>
        </p:txBody>
      </p:sp>
      <p:sp>
        <p:nvSpPr>
          <p:cNvPr id="5" name="TextBox 4">
            <a:extLst>
              <a:ext uri="{FF2B5EF4-FFF2-40B4-BE49-F238E27FC236}">
                <a16:creationId xmlns:a16="http://schemas.microsoft.com/office/drawing/2014/main" id="{D0A9E06E-0E72-4CFE-ACEE-07CC31FDB6A4}"/>
              </a:ext>
            </a:extLst>
          </p:cNvPr>
          <p:cNvSpPr txBox="1"/>
          <p:nvPr/>
        </p:nvSpPr>
        <p:spPr>
          <a:xfrm>
            <a:off x="-1" y="597831"/>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chi-square test was used to check whether the difference between the scores of horror movies and the scores of other genres is statistically significant. With the p-value: 0.0, the result shows the difference is indeed significant.</a:t>
            </a:r>
          </a:p>
        </p:txBody>
      </p:sp>
    </p:spTree>
    <p:extLst>
      <p:ext uri="{BB962C8B-B14F-4D97-AF65-F5344CB8AC3E}">
        <p14:creationId xmlns:p14="http://schemas.microsoft.com/office/powerpoint/2010/main" val="214971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27F2-A45C-4B56-8434-F96F21898A63}"/>
              </a:ext>
            </a:extLst>
          </p:cNvPr>
          <p:cNvSpPr>
            <a:spLocks noGrp="1"/>
          </p:cNvSpPr>
          <p:nvPr>
            <p:ph type="title"/>
          </p:nvPr>
        </p:nvSpPr>
        <p:spPr>
          <a:xfrm>
            <a:off x="3921197" y="0"/>
            <a:ext cx="4349606" cy="1507067"/>
          </a:xfrm>
        </p:spPr>
        <p:txBody>
          <a:bodyPr/>
          <a:lstStyle/>
          <a:p>
            <a:r>
              <a:rPr lang="en-US" dirty="0">
                <a:solidFill>
                  <a:srgbClr val="483500"/>
                </a:solidFill>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EC411240-4361-4292-A2DB-2A45B8CEA4F9}"/>
              </a:ext>
            </a:extLst>
          </p:cNvPr>
          <p:cNvSpPr>
            <a:spLocks noGrp="1"/>
          </p:cNvSpPr>
          <p:nvPr>
            <p:ph idx="1"/>
          </p:nvPr>
        </p:nvSpPr>
        <p:spPr>
          <a:xfrm>
            <a:off x="1828800" y="1621366"/>
            <a:ext cx="8534400" cy="3615267"/>
          </a:xfrm>
        </p:spPr>
        <p:txBody>
          <a:bodyPr>
            <a:normAutofit lnSpcReduction="10000"/>
          </a:bodyPr>
          <a:lstStyle/>
          <a:p>
            <a:r>
              <a:rPr lang="en-US" dirty="0">
                <a:solidFill>
                  <a:srgbClr val="483500"/>
                </a:solidFill>
                <a:latin typeface="Verdana" panose="020B0604030504040204" pitchFamily="34" charset="0"/>
                <a:ea typeface="Verdana" panose="020B0604030504040204" pitchFamily="34" charset="0"/>
              </a:rPr>
              <a:t>Focus: The ratings of the movies; Analysis of variables potentially affecting the scores.</a:t>
            </a:r>
          </a:p>
          <a:p>
            <a:r>
              <a:rPr lang="en-US" dirty="0">
                <a:solidFill>
                  <a:srgbClr val="483500"/>
                </a:solidFill>
                <a:latin typeface="Verdana" panose="020B0604030504040204" pitchFamily="34" charset="0"/>
                <a:ea typeface="Verdana" panose="020B0604030504040204" pitchFamily="34" charset="0"/>
              </a:rPr>
              <a:t>IMDb is a database with information about movies, video games, tv shows and other streaming content.  The movie scores are given by the registered users, and the weighted mean is used to calculate the score. Certain filters are used to make sure that the score is not affected by the people who intend to change the current rating of a movie rather than give an honest opinion of it (IMDb).</a:t>
            </a:r>
          </a:p>
          <a:p>
            <a:r>
              <a:rPr lang="en-US" dirty="0">
                <a:solidFill>
                  <a:srgbClr val="483500"/>
                </a:solidFill>
                <a:latin typeface="Verdana" panose="020B0604030504040204" pitchFamily="34" charset="0"/>
                <a:ea typeface="Verdana" panose="020B0604030504040204" pitchFamily="34" charset="0"/>
              </a:rPr>
              <a:t>Data set: 6820 observations of 15 variables. Source: </a:t>
            </a:r>
            <a:r>
              <a:rPr lang="en-US" dirty="0">
                <a:solidFill>
                  <a:srgbClr val="48350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https://www.kaggle.com/danielgrijalvas/movies</a:t>
            </a:r>
            <a:endParaRPr lang="en-US" dirty="0">
              <a:solidFill>
                <a:srgbClr val="483500"/>
              </a:solidFill>
              <a:latin typeface="Verdana" panose="020B0604030504040204" pitchFamily="34" charset="0"/>
              <a:ea typeface="Verdana" panose="020B0604030504040204" pitchFamily="34" charset="0"/>
            </a:endParaRPr>
          </a:p>
          <a:p>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9895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1B0-53E5-49FE-BE7D-4DB6026E9063}"/>
              </a:ext>
            </a:extLst>
          </p:cNvPr>
          <p:cNvSpPr>
            <a:spLocks noGrp="1"/>
          </p:cNvSpPr>
          <p:nvPr>
            <p:ph type="title"/>
          </p:nvPr>
        </p:nvSpPr>
        <p:spPr>
          <a:xfrm>
            <a:off x="838200" y="184038"/>
            <a:ext cx="10515600" cy="1325563"/>
          </a:xfrm>
        </p:spPr>
        <p:txBody>
          <a:bodyPr>
            <a:normAutofit fontScale="90000"/>
          </a:bodyPr>
          <a:lstStyle/>
          <a:p>
            <a:pPr algn="ctr"/>
            <a:r>
              <a:rPr lang="en-US" sz="3200" dirty="0">
                <a:solidFill>
                  <a:srgbClr val="483500"/>
                </a:solidFill>
                <a:latin typeface="Verdana" panose="020B0604030504040204" pitchFamily="34" charset="0"/>
                <a:ea typeface="Verdana" panose="020B0604030504040204" pitchFamily="34" charset="0"/>
              </a:rPr>
              <a:t>Checking Signs that Could Lead to Multicollinearity. Heatmap of coefficients and VIF.</a:t>
            </a:r>
          </a:p>
        </p:txBody>
      </p:sp>
      <p:pic>
        <p:nvPicPr>
          <p:cNvPr id="4" name="Content Placeholder 3">
            <a:extLst>
              <a:ext uri="{FF2B5EF4-FFF2-40B4-BE49-F238E27FC236}">
                <a16:creationId xmlns:a16="http://schemas.microsoft.com/office/drawing/2014/main" id="{880B556B-5B40-45DA-A4D9-DCFBB769108B}"/>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374870" y="1496949"/>
            <a:ext cx="4779357" cy="3513227"/>
          </a:xfrm>
          <a:prstGeom prst="rect">
            <a:avLst/>
          </a:prstGeom>
        </p:spPr>
      </p:pic>
      <p:sp>
        <p:nvSpPr>
          <p:cNvPr id="6" name="Rectangle 5">
            <a:extLst>
              <a:ext uri="{FF2B5EF4-FFF2-40B4-BE49-F238E27FC236}">
                <a16:creationId xmlns:a16="http://schemas.microsoft.com/office/drawing/2014/main" id="{1B556AD3-E5F1-49BD-AE9C-12894BCD3E36}"/>
              </a:ext>
            </a:extLst>
          </p:cNvPr>
          <p:cNvSpPr/>
          <p:nvPr/>
        </p:nvSpPr>
        <p:spPr>
          <a:xfrm>
            <a:off x="397261" y="5157834"/>
            <a:ext cx="4862805" cy="923330"/>
          </a:xfrm>
          <a:prstGeom prst="rect">
            <a:avLst/>
          </a:prstGeom>
        </p:spPr>
        <p:txBody>
          <a:bodyPr wrap="square">
            <a:spAutoFit/>
          </a:bodyPr>
          <a:lstStyle/>
          <a:p>
            <a:r>
              <a:rPr lang="en-US" dirty="0">
                <a:solidFill>
                  <a:srgbClr val="483500"/>
                </a:solidFill>
                <a:latin typeface="Verdana" panose="020B0604030504040204" pitchFamily="34" charset="0"/>
                <a:ea typeface="Verdana" panose="020B0604030504040204" pitchFamily="34" charset="0"/>
              </a:rPr>
              <a:t>Correlation of gross and budget could be of concern; votes and gross could be of concern as well.</a:t>
            </a:r>
          </a:p>
        </p:txBody>
      </p:sp>
      <p:sp>
        <p:nvSpPr>
          <p:cNvPr id="7" name="Rectangle 6">
            <a:extLst>
              <a:ext uri="{FF2B5EF4-FFF2-40B4-BE49-F238E27FC236}">
                <a16:creationId xmlns:a16="http://schemas.microsoft.com/office/drawing/2014/main" id="{D4D17EFE-8159-4F01-BF3D-C8D133518A73}"/>
              </a:ext>
            </a:extLst>
          </p:cNvPr>
          <p:cNvSpPr/>
          <p:nvPr/>
        </p:nvSpPr>
        <p:spPr>
          <a:xfrm>
            <a:off x="6095999" y="5157834"/>
            <a:ext cx="5829233" cy="1477328"/>
          </a:xfrm>
          <a:prstGeom prst="rect">
            <a:avLst/>
          </a:prstGeom>
        </p:spPr>
        <p:txBody>
          <a:bodyPr wrap="square">
            <a:spAutoFit/>
          </a:bodyPr>
          <a:lstStyle/>
          <a:p>
            <a:r>
              <a:rPr lang="en-US" dirty="0">
                <a:solidFill>
                  <a:srgbClr val="483500"/>
                </a:solidFill>
                <a:latin typeface="Verdana" panose="020B0604030504040204" pitchFamily="34" charset="0"/>
                <a:ea typeface="Verdana" panose="020B0604030504040204" pitchFamily="34" charset="0"/>
              </a:rPr>
              <a:t>"gross", "budget", and "votes" have values of VIF above 2. </a:t>
            </a:r>
          </a:p>
          <a:p>
            <a:r>
              <a:rPr lang="en-US" dirty="0">
                <a:solidFill>
                  <a:srgbClr val="483500"/>
                </a:solidFill>
                <a:latin typeface="Verdana" panose="020B0604030504040204" pitchFamily="34" charset="0"/>
                <a:ea typeface="Verdana" panose="020B0604030504040204" pitchFamily="34" charset="0"/>
              </a:rPr>
              <a:t>According to the </a:t>
            </a:r>
            <a:r>
              <a:rPr lang="en-US" dirty="0">
                <a:solidFill>
                  <a:schemeClr val="bg2"/>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article</a:t>
            </a:r>
            <a:r>
              <a:rPr lang="en-US" dirty="0">
                <a:solidFill>
                  <a:srgbClr val="483500"/>
                </a:solidFill>
                <a:latin typeface="Verdana" panose="020B0604030504040204" pitchFamily="34" charset="0"/>
                <a:ea typeface="Verdana" panose="020B0604030504040204" pitchFamily="34" charset="0"/>
              </a:rPr>
              <a:t> ,variables gross, budget and votes could be of concern, especially  gross with  the VIF greater than 2.5</a:t>
            </a:r>
          </a:p>
        </p:txBody>
      </p:sp>
      <p:graphicFrame>
        <p:nvGraphicFramePr>
          <p:cNvPr id="3" name="Table 2">
            <a:extLst>
              <a:ext uri="{FF2B5EF4-FFF2-40B4-BE49-F238E27FC236}">
                <a16:creationId xmlns:a16="http://schemas.microsoft.com/office/drawing/2014/main" id="{49C1E113-1F98-4990-95B8-D5E90CB57D04}"/>
              </a:ext>
            </a:extLst>
          </p:cNvPr>
          <p:cNvGraphicFramePr>
            <a:graphicFrameLocks noGrp="1"/>
          </p:cNvGraphicFramePr>
          <p:nvPr>
            <p:extLst>
              <p:ext uri="{D42A27DB-BD31-4B8C-83A1-F6EECF244321}">
                <p14:modId xmlns:p14="http://schemas.microsoft.com/office/powerpoint/2010/main" val="2280184400"/>
              </p:ext>
            </p:extLst>
          </p:nvPr>
        </p:nvGraphicFramePr>
        <p:xfrm>
          <a:off x="6930866" y="2632463"/>
          <a:ext cx="3752685" cy="2051951"/>
        </p:xfrm>
        <a:graphic>
          <a:graphicData uri="http://schemas.openxmlformats.org/drawingml/2006/table">
            <a:tbl>
              <a:tblPr firstRow="1" bandRow="1">
                <a:tableStyleId>{5C22544A-7EE6-4342-B048-85BDC9FD1C3A}</a:tableStyleId>
              </a:tblPr>
              <a:tblGrid>
                <a:gridCol w="1699950">
                  <a:extLst>
                    <a:ext uri="{9D8B030D-6E8A-4147-A177-3AD203B41FA5}">
                      <a16:colId xmlns:a16="http://schemas.microsoft.com/office/drawing/2014/main" val="2451969802"/>
                    </a:ext>
                  </a:extLst>
                </a:gridCol>
                <a:gridCol w="2052735">
                  <a:extLst>
                    <a:ext uri="{9D8B030D-6E8A-4147-A177-3AD203B41FA5}">
                      <a16:colId xmlns:a16="http://schemas.microsoft.com/office/drawing/2014/main" val="120831235"/>
                    </a:ext>
                  </a:extLst>
                </a:gridCol>
              </a:tblGrid>
              <a:tr h="384945">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score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1.504287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214133138"/>
                  </a:ext>
                </a:extLst>
              </a:tr>
              <a:tr h="404913">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gross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2.548072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778704473"/>
                  </a:ext>
                </a:extLst>
              </a:tr>
              <a:tr h="420865">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budget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2.033098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556429272"/>
                  </a:ext>
                </a:extLst>
              </a:tr>
              <a:tr h="43674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runtime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1.358285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765619173"/>
                  </a:ext>
                </a:extLst>
              </a:tr>
              <a:tr h="40448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votes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2.136156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78592452"/>
                  </a:ext>
                </a:extLst>
              </a:tr>
            </a:tbl>
          </a:graphicData>
        </a:graphic>
      </p:graphicFrame>
      <p:grpSp>
        <p:nvGrpSpPr>
          <p:cNvPr id="9" name="Group 8">
            <a:extLst>
              <a:ext uri="{FF2B5EF4-FFF2-40B4-BE49-F238E27FC236}">
                <a16:creationId xmlns:a16="http://schemas.microsoft.com/office/drawing/2014/main" id="{A344FC6E-51C2-4D65-B1C4-2BBA764BE2CF}"/>
              </a:ext>
            </a:extLst>
          </p:cNvPr>
          <p:cNvGrpSpPr/>
          <p:nvPr/>
        </p:nvGrpSpPr>
        <p:grpSpPr>
          <a:xfrm>
            <a:off x="6855771" y="993534"/>
            <a:ext cx="1739546" cy="1505554"/>
            <a:chOff x="1585016" y="1512"/>
            <a:chExt cx="1739546" cy="1505554"/>
          </a:xfrm>
        </p:grpSpPr>
        <p:sp>
          <p:nvSpPr>
            <p:cNvPr id="10" name="Oval 9">
              <a:extLst>
                <a:ext uri="{FF2B5EF4-FFF2-40B4-BE49-F238E27FC236}">
                  <a16:creationId xmlns:a16="http://schemas.microsoft.com/office/drawing/2014/main" id="{E14E0535-D101-4242-A091-976EF7D4ECA5}"/>
                </a:ext>
              </a:extLst>
            </p:cNvPr>
            <p:cNvSpPr/>
            <p:nvPr/>
          </p:nvSpPr>
          <p:spPr>
            <a:xfrm>
              <a:off x="1585016"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1" name="Oval 4">
              <a:extLst>
                <a:ext uri="{FF2B5EF4-FFF2-40B4-BE49-F238E27FC236}">
                  <a16:creationId xmlns:a16="http://schemas.microsoft.com/office/drawing/2014/main" id="{81669CE5-381E-442E-AC60-D2E2C02E938E}"/>
                </a:ext>
              </a:extLst>
            </p:cNvPr>
            <p:cNvSpPr txBox="1"/>
            <p:nvPr/>
          </p:nvSpPr>
          <p:spPr>
            <a:xfrm>
              <a:off x="1585016" y="1512"/>
              <a:ext cx="1739546" cy="150555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5240" rIns="82856" bIns="15240" numCol="1" spcCol="1270" anchor="ctr" anchorCtr="0">
              <a:noAutofit/>
            </a:bodyPr>
            <a:lstStyle/>
            <a:p>
              <a:pPr lvl="0" indent="0" fontAlgn="base">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n w="10160">
                    <a:solidFill>
                      <a:srgbClr val="FDFFB9"/>
                    </a:solidFill>
                    <a:prstDash val="solid"/>
                  </a:ln>
                  <a:solidFill>
                    <a:schemeClr val="bg1"/>
                  </a:solidFill>
                  <a:latin typeface="Verdana" panose="020B0604030504040204" pitchFamily="34" charset="0"/>
                  <a:ea typeface="Verdana" panose="020B0604030504040204" pitchFamily="34" charset="0"/>
                </a:rPr>
                <a:t>Variable</a:t>
              </a:r>
            </a:p>
          </p:txBody>
        </p:sp>
      </p:grpSp>
      <p:grpSp>
        <p:nvGrpSpPr>
          <p:cNvPr id="12" name="Group 11">
            <a:extLst>
              <a:ext uri="{FF2B5EF4-FFF2-40B4-BE49-F238E27FC236}">
                <a16:creationId xmlns:a16="http://schemas.microsoft.com/office/drawing/2014/main" id="{36418DBA-1EB9-4A51-A5C7-6ECE8BA954B5}"/>
              </a:ext>
            </a:extLst>
          </p:cNvPr>
          <p:cNvGrpSpPr/>
          <p:nvPr/>
        </p:nvGrpSpPr>
        <p:grpSpPr>
          <a:xfrm>
            <a:off x="8891965" y="1001557"/>
            <a:ext cx="1505554" cy="1505554"/>
            <a:chOff x="1585016" y="1512"/>
            <a:chExt cx="1505554" cy="1505554"/>
          </a:xfrm>
        </p:grpSpPr>
        <p:sp>
          <p:nvSpPr>
            <p:cNvPr id="13" name="Oval 12">
              <a:extLst>
                <a:ext uri="{FF2B5EF4-FFF2-40B4-BE49-F238E27FC236}">
                  <a16:creationId xmlns:a16="http://schemas.microsoft.com/office/drawing/2014/main" id="{6A170DCA-8596-42B2-BAB7-655C579EE68E}"/>
                </a:ext>
              </a:extLst>
            </p:cNvPr>
            <p:cNvSpPr/>
            <p:nvPr/>
          </p:nvSpPr>
          <p:spPr>
            <a:xfrm>
              <a:off x="1585016"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4" name="Oval 4">
              <a:extLst>
                <a:ext uri="{FF2B5EF4-FFF2-40B4-BE49-F238E27FC236}">
                  <a16:creationId xmlns:a16="http://schemas.microsoft.com/office/drawing/2014/main" id="{958C14E9-3234-4236-8EB8-0AAE7E6F5B1A}"/>
                </a:ext>
              </a:extLst>
            </p:cNvPr>
            <p:cNvSpPr txBox="1"/>
            <p:nvPr/>
          </p:nvSpPr>
          <p:spPr>
            <a:xfrm>
              <a:off x="1805499" y="221995"/>
              <a:ext cx="1064588" cy="106458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5240" rIns="82856" bIns="15240" numCol="1" spcCol="1270" anchor="ctr" anchorCtr="0">
              <a:noAutofit/>
            </a:bodyPr>
            <a:lstStyle/>
            <a:p>
              <a:pPr marL="0" lvl="0" indent="0" algn="ctr" defTabSz="533400">
                <a:lnSpc>
                  <a:spcPct val="90000"/>
                </a:lnSpc>
                <a:spcBef>
                  <a:spcPct val="0"/>
                </a:spcBef>
                <a:spcAft>
                  <a:spcPct val="35000"/>
                </a:spcAft>
                <a:buNone/>
              </a:pPr>
              <a:r>
                <a:rPr lang="en-US" sz="2800" b="1" dirty="0">
                  <a:ln w="10160">
                    <a:solidFill>
                      <a:srgbClr val="FDFFB9"/>
                    </a:solidFill>
                    <a:prstDash val="solid"/>
                  </a:ln>
                  <a:solidFill>
                    <a:schemeClr val="bg1"/>
                  </a:solidFill>
                  <a:latin typeface="Verdana" panose="020B0604030504040204" pitchFamily="34" charset="0"/>
                  <a:ea typeface="Verdana" panose="020B0604030504040204" pitchFamily="34" charset="0"/>
                </a:rPr>
                <a:t>VIF</a:t>
              </a:r>
            </a:p>
          </p:txBody>
        </p:sp>
      </p:grpSp>
    </p:spTree>
    <p:extLst>
      <p:ext uri="{BB962C8B-B14F-4D97-AF65-F5344CB8AC3E}">
        <p14:creationId xmlns:p14="http://schemas.microsoft.com/office/powerpoint/2010/main" val="3575870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9D08-1AD4-4484-A0D9-6F353897F87A}"/>
              </a:ext>
            </a:extLst>
          </p:cNvPr>
          <p:cNvSpPr>
            <a:spLocks noGrp="1"/>
          </p:cNvSpPr>
          <p:nvPr>
            <p:ph type="title"/>
          </p:nvPr>
        </p:nvSpPr>
        <p:spPr>
          <a:xfrm>
            <a:off x="-47059" y="-228302"/>
            <a:ext cx="1940771" cy="1318736"/>
          </a:xfrm>
        </p:spPr>
        <p:txBody>
          <a:bodyPr>
            <a:normAutofit/>
          </a:bodyPr>
          <a:lstStyle/>
          <a:p>
            <a:r>
              <a:rPr lang="en-US" sz="1800" dirty="0">
                <a:solidFill>
                  <a:srgbClr val="483500"/>
                </a:solidFill>
                <a:latin typeface="Verdana" panose="020B0604030504040204" pitchFamily="34" charset="0"/>
                <a:ea typeface="Verdana" panose="020B0604030504040204" pitchFamily="34" charset="0"/>
              </a:rPr>
              <a:t>LINEAR REGRESSION MODELS</a:t>
            </a:r>
          </a:p>
        </p:txBody>
      </p:sp>
      <p:graphicFrame>
        <p:nvGraphicFramePr>
          <p:cNvPr id="8" name="Content Placeholder 7">
            <a:extLst>
              <a:ext uri="{FF2B5EF4-FFF2-40B4-BE49-F238E27FC236}">
                <a16:creationId xmlns:a16="http://schemas.microsoft.com/office/drawing/2014/main" id="{5ECAFF2E-2A9D-482A-B385-8E0D314F0448}"/>
              </a:ext>
            </a:extLst>
          </p:cNvPr>
          <p:cNvGraphicFramePr>
            <a:graphicFrameLocks noGrp="1"/>
          </p:cNvGraphicFramePr>
          <p:nvPr>
            <p:ph idx="1"/>
            <p:extLst>
              <p:ext uri="{D42A27DB-BD31-4B8C-83A1-F6EECF244321}">
                <p14:modId xmlns:p14="http://schemas.microsoft.com/office/powerpoint/2010/main" val="3489359450"/>
              </p:ext>
            </p:extLst>
          </p:nvPr>
        </p:nvGraphicFramePr>
        <p:xfrm>
          <a:off x="1539551" y="1418254"/>
          <a:ext cx="10540481" cy="5323680"/>
        </p:xfrm>
        <a:graphic>
          <a:graphicData uri="http://schemas.openxmlformats.org/drawingml/2006/table">
            <a:tbl>
              <a:tblPr firstRow="1" bandRow="1">
                <a:tableStyleId>{5C22544A-7EE6-4342-B048-85BDC9FD1C3A}</a:tableStyleId>
              </a:tblPr>
              <a:tblGrid>
                <a:gridCol w="1317560">
                  <a:extLst>
                    <a:ext uri="{9D8B030D-6E8A-4147-A177-3AD203B41FA5}">
                      <a16:colId xmlns:a16="http://schemas.microsoft.com/office/drawing/2014/main" val="1415675446"/>
                    </a:ext>
                  </a:extLst>
                </a:gridCol>
                <a:gridCol w="1317560">
                  <a:extLst>
                    <a:ext uri="{9D8B030D-6E8A-4147-A177-3AD203B41FA5}">
                      <a16:colId xmlns:a16="http://schemas.microsoft.com/office/drawing/2014/main" val="445678936"/>
                    </a:ext>
                  </a:extLst>
                </a:gridCol>
                <a:gridCol w="1412649">
                  <a:extLst>
                    <a:ext uri="{9D8B030D-6E8A-4147-A177-3AD203B41FA5}">
                      <a16:colId xmlns:a16="http://schemas.microsoft.com/office/drawing/2014/main" val="928615396"/>
                    </a:ext>
                  </a:extLst>
                </a:gridCol>
                <a:gridCol w="1445592">
                  <a:extLst>
                    <a:ext uri="{9D8B030D-6E8A-4147-A177-3AD203B41FA5}">
                      <a16:colId xmlns:a16="http://schemas.microsoft.com/office/drawing/2014/main" val="480828492"/>
                    </a:ext>
                  </a:extLst>
                </a:gridCol>
                <a:gridCol w="1094440">
                  <a:extLst>
                    <a:ext uri="{9D8B030D-6E8A-4147-A177-3AD203B41FA5}">
                      <a16:colId xmlns:a16="http://schemas.microsoft.com/office/drawing/2014/main" val="2072913988"/>
                    </a:ext>
                  </a:extLst>
                </a:gridCol>
                <a:gridCol w="1317560">
                  <a:extLst>
                    <a:ext uri="{9D8B030D-6E8A-4147-A177-3AD203B41FA5}">
                      <a16:colId xmlns:a16="http://schemas.microsoft.com/office/drawing/2014/main" val="3138532490"/>
                    </a:ext>
                  </a:extLst>
                </a:gridCol>
                <a:gridCol w="1317560">
                  <a:extLst>
                    <a:ext uri="{9D8B030D-6E8A-4147-A177-3AD203B41FA5}">
                      <a16:colId xmlns:a16="http://schemas.microsoft.com/office/drawing/2014/main" val="1727126139"/>
                    </a:ext>
                  </a:extLst>
                </a:gridCol>
                <a:gridCol w="1317560">
                  <a:extLst>
                    <a:ext uri="{9D8B030D-6E8A-4147-A177-3AD203B41FA5}">
                      <a16:colId xmlns:a16="http://schemas.microsoft.com/office/drawing/2014/main" val="2866203557"/>
                    </a:ext>
                  </a:extLst>
                </a:gridCol>
              </a:tblGrid>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0.0234*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0.1739*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No/No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737401179"/>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3.19e-06*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0.2215*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0.1189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099589613"/>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3.5e-09*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0.05269*</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0.0269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709942967"/>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1.86e-09*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0.005414*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902671803"/>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0.016*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2.49e-06*</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0.292*</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0.1603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33243491"/>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3.11e-06*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-5.97e-09*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0.3349*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43053253"/>
                  </a:ext>
                </a:extLst>
              </a:tr>
              <a:tr h="473935">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0.0162*</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3.07e-06*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-2.06e-09*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0.3027*</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0.1667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616010725"/>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0.0184*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3.02e-06*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4.59e-10*</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-6.35e-09*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0.3352*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898288820"/>
                  </a:ext>
                </a:extLst>
              </a:tr>
              <a:tr h="691627">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0.0592*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1.61e-06*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1.8e-09*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-1.01e-08*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1.4e-17 (0.014)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-0.1223*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213178868"/>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0.0215*</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2.02e-09*</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0.1903*</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0.1012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855715366"/>
                  </a:ext>
                </a:extLst>
              </a:tr>
            </a:tbl>
          </a:graphicData>
        </a:graphic>
      </p:graphicFrame>
      <p:graphicFrame>
        <p:nvGraphicFramePr>
          <p:cNvPr id="23" name="Diagram 22">
            <a:extLst>
              <a:ext uri="{FF2B5EF4-FFF2-40B4-BE49-F238E27FC236}">
                <a16:creationId xmlns:a16="http://schemas.microsoft.com/office/drawing/2014/main" id="{FD17AF4D-2A0C-4365-80BA-3BF13260AE05}"/>
              </a:ext>
            </a:extLst>
          </p:cNvPr>
          <p:cNvGraphicFramePr/>
          <p:nvPr>
            <p:extLst>
              <p:ext uri="{D42A27DB-BD31-4B8C-83A1-F6EECF244321}">
                <p14:modId xmlns:p14="http://schemas.microsoft.com/office/powerpoint/2010/main" val="1735652777"/>
              </p:ext>
            </p:extLst>
          </p:nvPr>
        </p:nvGraphicFramePr>
        <p:xfrm>
          <a:off x="111966" y="1965186"/>
          <a:ext cx="1287625" cy="47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a:extLst>
              <a:ext uri="{FF2B5EF4-FFF2-40B4-BE49-F238E27FC236}">
                <a16:creationId xmlns:a16="http://schemas.microsoft.com/office/drawing/2014/main" id="{10AA4CCE-8435-413C-A4D8-9FD29ADB3CE2}"/>
              </a:ext>
            </a:extLst>
          </p:cNvPr>
          <p:cNvGraphicFramePr/>
          <p:nvPr>
            <p:extLst>
              <p:ext uri="{D42A27DB-BD31-4B8C-83A1-F6EECF244321}">
                <p14:modId xmlns:p14="http://schemas.microsoft.com/office/powerpoint/2010/main" val="4220935608"/>
              </p:ext>
            </p:extLst>
          </p:nvPr>
        </p:nvGraphicFramePr>
        <p:xfrm>
          <a:off x="111966" y="2485948"/>
          <a:ext cx="1287625" cy="4715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a:extLst>
              <a:ext uri="{FF2B5EF4-FFF2-40B4-BE49-F238E27FC236}">
                <a16:creationId xmlns:a16="http://schemas.microsoft.com/office/drawing/2014/main" id="{D4C579C5-58BD-4835-A40C-F95C03A6A2F3}"/>
              </a:ext>
            </a:extLst>
          </p:cNvPr>
          <p:cNvGraphicFramePr/>
          <p:nvPr>
            <p:extLst>
              <p:ext uri="{D42A27DB-BD31-4B8C-83A1-F6EECF244321}">
                <p14:modId xmlns:p14="http://schemas.microsoft.com/office/powerpoint/2010/main" val="4184736940"/>
              </p:ext>
            </p:extLst>
          </p:nvPr>
        </p:nvGraphicFramePr>
        <p:xfrm>
          <a:off x="111966" y="2994698"/>
          <a:ext cx="1287625" cy="4715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6" name="Diagram 25">
            <a:extLst>
              <a:ext uri="{FF2B5EF4-FFF2-40B4-BE49-F238E27FC236}">
                <a16:creationId xmlns:a16="http://schemas.microsoft.com/office/drawing/2014/main" id="{8AA6699F-E734-4654-A88D-E6DA5C80D99C}"/>
              </a:ext>
            </a:extLst>
          </p:cNvPr>
          <p:cNvGraphicFramePr/>
          <p:nvPr>
            <p:extLst>
              <p:ext uri="{D42A27DB-BD31-4B8C-83A1-F6EECF244321}">
                <p14:modId xmlns:p14="http://schemas.microsoft.com/office/powerpoint/2010/main" val="1875212482"/>
              </p:ext>
            </p:extLst>
          </p:nvPr>
        </p:nvGraphicFramePr>
        <p:xfrm>
          <a:off x="111967" y="3486640"/>
          <a:ext cx="1287625" cy="4715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9" name="Diagram 28">
            <a:extLst>
              <a:ext uri="{FF2B5EF4-FFF2-40B4-BE49-F238E27FC236}">
                <a16:creationId xmlns:a16="http://schemas.microsoft.com/office/drawing/2014/main" id="{31659FB7-1767-4DB4-BA26-15A1FCFC70F6}"/>
              </a:ext>
            </a:extLst>
          </p:cNvPr>
          <p:cNvGraphicFramePr/>
          <p:nvPr>
            <p:extLst>
              <p:ext uri="{D42A27DB-BD31-4B8C-83A1-F6EECF244321}">
                <p14:modId xmlns:p14="http://schemas.microsoft.com/office/powerpoint/2010/main" val="1954766998"/>
              </p:ext>
            </p:extLst>
          </p:nvPr>
        </p:nvGraphicFramePr>
        <p:xfrm>
          <a:off x="111968" y="1464840"/>
          <a:ext cx="1287625" cy="47152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30" name="Diagram 29">
            <a:extLst>
              <a:ext uri="{FF2B5EF4-FFF2-40B4-BE49-F238E27FC236}">
                <a16:creationId xmlns:a16="http://schemas.microsoft.com/office/drawing/2014/main" id="{7E247EB1-C728-4B1A-8C6E-86E7DAD0EB7F}"/>
              </a:ext>
            </a:extLst>
          </p:cNvPr>
          <p:cNvGraphicFramePr/>
          <p:nvPr>
            <p:extLst>
              <p:ext uri="{D42A27DB-BD31-4B8C-83A1-F6EECF244321}">
                <p14:modId xmlns:p14="http://schemas.microsoft.com/office/powerpoint/2010/main" val="1226426609"/>
              </p:ext>
            </p:extLst>
          </p:nvPr>
        </p:nvGraphicFramePr>
        <p:xfrm>
          <a:off x="111965" y="4015806"/>
          <a:ext cx="1287625" cy="4715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31" name="Diagram 30">
            <a:extLst>
              <a:ext uri="{FF2B5EF4-FFF2-40B4-BE49-F238E27FC236}">
                <a16:creationId xmlns:a16="http://schemas.microsoft.com/office/drawing/2014/main" id="{BD8258E6-2EE9-4F7C-9738-5EF958955A6B}"/>
              </a:ext>
            </a:extLst>
          </p:cNvPr>
          <p:cNvGraphicFramePr/>
          <p:nvPr>
            <p:extLst>
              <p:ext uri="{D42A27DB-BD31-4B8C-83A1-F6EECF244321}">
                <p14:modId xmlns:p14="http://schemas.microsoft.com/office/powerpoint/2010/main" val="4017080163"/>
              </p:ext>
            </p:extLst>
          </p:nvPr>
        </p:nvGraphicFramePr>
        <p:xfrm>
          <a:off x="111964" y="4536568"/>
          <a:ext cx="1287625" cy="47152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32" name="Diagram 31">
            <a:extLst>
              <a:ext uri="{FF2B5EF4-FFF2-40B4-BE49-F238E27FC236}">
                <a16:creationId xmlns:a16="http://schemas.microsoft.com/office/drawing/2014/main" id="{46618753-10EF-4F63-B85C-1FB39FFADADA}"/>
              </a:ext>
            </a:extLst>
          </p:cNvPr>
          <p:cNvGraphicFramePr/>
          <p:nvPr>
            <p:extLst>
              <p:ext uri="{D42A27DB-BD31-4B8C-83A1-F6EECF244321}">
                <p14:modId xmlns:p14="http://schemas.microsoft.com/office/powerpoint/2010/main" val="1642624632"/>
              </p:ext>
            </p:extLst>
          </p:nvPr>
        </p:nvGraphicFramePr>
        <p:xfrm>
          <a:off x="111964" y="5074138"/>
          <a:ext cx="1287625" cy="47152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33" name="Diagram 32">
            <a:extLst>
              <a:ext uri="{FF2B5EF4-FFF2-40B4-BE49-F238E27FC236}">
                <a16:creationId xmlns:a16="http://schemas.microsoft.com/office/drawing/2014/main" id="{F7339FC0-9DD9-48E7-B4F5-98A834CD2371}"/>
              </a:ext>
            </a:extLst>
          </p:cNvPr>
          <p:cNvGraphicFramePr/>
          <p:nvPr>
            <p:extLst>
              <p:ext uri="{D42A27DB-BD31-4B8C-83A1-F6EECF244321}">
                <p14:modId xmlns:p14="http://schemas.microsoft.com/office/powerpoint/2010/main" val="1289125951"/>
              </p:ext>
            </p:extLst>
          </p:nvPr>
        </p:nvGraphicFramePr>
        <p:xfrm>
          <a:off x="111964" y="5606912"/>
          <a:ext cx="1287625" cy="47152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34" name="Diagram 33">
            <a:extLst>
              <a:ext uri="{FF2B5EF4-FFF2-40B4-BE49-F238E27FC236}">
                <a16:creationId xmlns:a16="http://schemas.microsoft.com/office/drawing/2014/main" id="{04EC76DE-2741-480B-B53B-5123FB337C18}"/>
              </a:ext>
            </a:extLst>
          </p:cNvPr>
          <p:cNvGraphicFramePr/>
          <p:nvPr>
            <p:extLst>
              <p:ext uri="{D42A27DB-BD31-4B8C-83A1-F6EECF244321}">
                <p14:modId xmlns:p14="http://schemas.microsoft.com/office/powerpoint/2010/main" val="740900947"/>
              </p:ext>
            </p:extLst>
          </p:nvPr>
        </p:nvGraphicFramePr>
        <p:xfrm>
          <a:off x="111964" y="6139686"/>
          <a:ext cx="1287625" cy="471526"/>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pSp>
        <p:nvGrpSpPr>
          <p:cNvPr id="36" name="Group 35">
            <a:extLst>
              <a:ext uri="{FF2B5EF4-FFF2-40B4-BE49-F238E27FC236}">
                <a16:creationId xmlns:a16="http://schemas.microsoft.com/office/drawing/2014/main" id="{CF4A7BE1-D94A-47EA-91F3-28CF173BC2DC}"/>
              </a:ext>
            </a:extLst>
          </p:cNvPr>
          <p:cNvGrpSpPr/>
          <p:nvPr/>
        </p:nvGrpSpPr>
        <p:grpSpPr>
          <a:xfrm>
            <a:off x="1625919" y="154222"/>
            <a:ext cx="1151582" cy="1203602"/>
            <a:chOff x="1514631" y="1512"/>
            <a:chExt cx="1535658" cy="1505554"/>
          </a:xfrm>
        </p:grpSpPr>
        <p:sp>
          <p:nvSpPr>
            <p:cNvPr id="37" name="Oval 36">
              <a:extLst>
                <a:ext uri="{FF2B5EF4-FFF2-40B4-BE49-F238E27FC236}">
                  <a16:creationId xmlns:a16="http://schemas.microsoft.com/office/drawing/2014/main" id="{1E71672C-4002-4251-82BC-794744C0DDC7}"/>
                </a:ext>
              </a:extLst>
            </p:cNvPr>
            <p:cNvSpPr/>
            <p:nvPr/>
          </p:nvSpPr>
          <p:spPr>
            <a:xfrm>
              <a:off x="1544735"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8" name="Oval 4">
              <a:extLst>
                <a:ext uri="{FF2B5EF4-FFF2-40B4-BE49-F238E27FC236}">
                  <a16:creationId xmlns:a16="http://schemas.microsoft.com/office/drawing/2014/main" id="{DE1D3D47-7EA1-4087-B32B-6CC9BC1D5193}"/>
                </a:ext>
              </a:extLst>
            </p:cNvPr>
            <p:cNvSpPr txBox="1"/>
            <p:nvPr/>
          </p:nvSpPr>
          <p:spPr>
            <a:xfrm>
              <a:off x="1514631" y="217597"/>
              <a:ext cx="1518992" cy="106458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runtime</a:t>
              </a:r>
            </a:p>
          </p:txBody>
        </p:sp>
      </p:grpSp>
      <p:grpSp>
        <p:nvGrpSpPr>
          <p:cNvPr id="39" name="Group 38">
            <a:extLst>
              <a:ext uri="{FF2B5EF4-FFF2-40B4-BE49-F238E27FC236}">
                <a16:creationId xmlns:a16="http://schemas.microsoft.com/office/drawing/2014/main" id="{09C6B26A-DA38-463B-95E5-826C4B255D3D}"/>
              </a:ext>
            </a:extLst>
          </p:cNvPr>
          <p:cNvGrpSpPr/>
          <p:nvPr/>
        </p:nvGrpSpPr>
        <p:grpSpPr>
          <a:xfrm>
            <a:off x="2958525" y="145432"/>
            <a:ext cx="1129007" cy="1203603"/>
            <a:chOff x="1544735" y="1512"/>
            <a:chExt cx="1505554" cy="1505554"/>
          </a:xfrm>
        </p:grpSpPr>
        <p:sp>
          <p:nvSpPr>
            <p:cNvPr id="40" name="Oval 39">
              <a:extLst>
                <a:ext uri="{FF2B5EF4-FFF2-40B4-BE49-F238E27FC236}">
                  <a16:creationId xmlns:a16="http://schemas.microsoft.com/office/drawing/2014/main" id="{4FF9D5DC-5A29-4D0F-ABFA-213E2A53E5D0}"/>
                </a:ext>
              </a:extLst>
            </p:cNvPr>
            <p:cNvSpPr/>
            <p:nvPr/>
          </p:nvSpPr>
          <p:spPr>
            <a:xfrm>
              <a:off x="1544735"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1" name="Oval 4">
              <a:extLst>
                <a:ext uri="{FF2B5EF4-FFF2-40B4-BE49-F238E27FC236}">
                  <a16:creationId xmlns:a16="http://schemas.microsoft.com/office/drawing/2014/main" id="{93DA9FF4-8B8D-481C-9B84-4C6320169DA0}"/>
                </a:ext>
              </a:extLst>
            </p:cNvPr>
            <p:cNvSpPr txBox="1"/>
            <p:nvPr/>
          </p:nvSpPr>
          <p:spPr>
            <a:xfrm>
              <a:off x="1765218" y="221995"/>
              <a:ext cx="1064588" cy="106458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votes</a:t>
              </a:r>
            </a:p>
          </p:txBody>
        </p:sp>
      </p:grpSp>
      <p:sp>
        <p:nvSpPr>
          <p:cNvPr id="42" name="Oval 41">
            <a:extLst>
              <a:ext uri="{FF2B5EF4-FFF2-40B4-BE49-F238E27FC236}">
                <a16:creationId xmlns:a16="http://schemas.microsoft.com/office/drawing/2014/main" id="{474113DF-D38E-4559-B547-F1970208278B}"/>
              </a:ext>
            </a:extLst>
          </p:cNvPr>
          <p:cNvSpPr/>
          <p:nvPr/>
        </p:nvSpPr>
        <p:spPr>
          <a:xfrm>
            <a:off x="4348711" y="154269"/>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dirty="0"/>
          </a:p>
        </p:txBody>
      </p:sp>
      <p:sp>
        <p:nvSpPr>
          <p:cNvPr id="43" name="Oval 42">
            <a:extLst>
              <a:ext uri="{FF2B5EF4-FFF2-40B4-BE49-F238E27FC236}">
                <a16:creationId xmlns:a16="http://schemas.microsoft.com/office/drawing/2014/main" id="{10E3DA5F-9C15-48FE-9F89-1701D27F6EBD}"/>
              </a:ext>
            </a:extLst>
          </p:cNvPr>
          <p:cNvSpPr/>
          <p:nvPr/>
        </p:nvSpPr>
        <p:spPr>
          <a:xfrm>
            <a:off x="5738898"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4" name="Oval 43">
            <a:extLst>
              <a:ext uri="{FF2B5EF4-FFF2-40B4-BE49-F238E27FC236}">
                <a16:creationId xmlns:a16="http://schemas.microsoft.com/office/drawing/2014/main" id="{47DCD9B8-7015-44C7-9BE1-0F9DEDFE5A77}"/>
              </a:ext>
            </a:extLst>
          </p:cNvPr>
          <p:cNvSpPr/>
          <p:nvPr/>
        </p:nvSpPr>
        <p:spPr>
          <a:xfrm>
            <a:off x="7003610" y="136595"/>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5" name="Oval 44">
            <a:extLst>
              <a:ext uri="{FF2B5EF4-FFF2-40B4-BE49-F238E27FC236}">
                <a16:creationId xmlns:a16="http://schemas.microsoft.com/office/drawing/2014/main" id="{45943D32-DF04-4F65-AB7F-5C6F30AA2CBB}"/>
              </a:ext>
            </a:extLst>
          </p:cNvPr>
          <p:cNvSpPr/>
          <p:nvPr/>
        </p:nvSpPr>
        <p:spPr>
          <a:xfrm>
            <a:off x="8234008"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6" name="Oval 45">
            <a:extLst>
              <a:ext uri="{FF2B5EF4-FFF2-40B4-BE49-F238E27FC236}">
                <a16:creationId xmlns:a16="http://schemas.microsoft.com/office/drawing/2014/main" id="{4180E30E-9645-4412-85E6-EEB3ECD39218}"/>
              </a:ext>
            </a:extLst>
          </p:cNvPr>
          <p:cNvSpPr/>
          <p:nvPr/>
        </p:nvSpPr>
        <p:spPr>
          <a:xfrm>
            <a:off x="9559480"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7" name="Oval 46">
            <a:extLst>
              <a:ext uri="{FF2B5EF4-FFF2-40B4-BE49-F238E27FC236}">
                <a16:creationId xmlns:a16="http://schemas.microsoft.com/office/drawing/2014/main" id="{4D988C1E-173E-4F4F-9362-C864E1588BF3}"/>
              </a:ext>
            </a:extLst>
          </p:cNvPr>
          <p:cNvSpPr/>
          <p:nvPr/>
        </p:nvSpPr>
        <p:spPr>
          <a:xfrm>
            <a:off x="10951025" y="151068"/>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9" name="Oval 4">
            <a:extLst>
              <a:ext uri="{FF2B5EF4-FFF2-40B4-BE49-F238E27FC236}">
                <a16:creationId xmlns:a16="http://schemas.microsoft.com/office/drawing/2014/main" id="{694DC056-D949-4C69-9B03-D4080936FDC6}"/>
              </a:ext>
            </a:extLst>
          </p:cNvPr>
          <p:cNvSpPr txBox="1"/>
          <p:nvPr/>
        </p:nvSpPr>
        <p:spPr>
          <a:xfrm>
            <a:off x="4532737" y="293607"/>
            <a:ext cx="798329"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gross</a:t>
            </a:r>
          </a:p>
        </p:txBody>
      </p:sp>
      <p:sp>
        <p:nvSpPr>
          <p:cNvPr id="50" name="Oval 4">
            <a:extLst>
              <a:ext uri="{FF2B5EF4-FFF2-40B4-BE49-F238E27FC236}">
                <a16:creationId xmlns:a16="http://schemas.microsoft.com/office/drawing/2014/main" id="{B7A7243D-9F83-4657-92D6-AC9FF782CACF}"/>
              </a:ext>
            </a:extLst>
          </p:cNvPr>
          <p:cNvSpPr txBox="1"/>
          <p:nvPr/>
        </p:nvSpPr>
        <p:spPr>
          <a:xfrm>
            <a:off x="5765436" y="345395"/>
            <a:ext cx="1086816" cy="84505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budget</a:t>
            </a:r>
          </a:p>
        </p:txBody>
      </p:sp>
      <p:sp>
        <p:nvSpPr>
          <p:cNvPr id="51" name="Oval 4">
            <a:extLst>
              <a:ext uri="{FF2B5EF4-FFF2-40B4-BE49-F238E27FC236}">
                <a16:creationId xmlns:a16="http://schemas.microsoft.com/office/drawing/2014/main" id="{F3BE7559-63AB-4EE7-AD0C-D039E85F5911}"/>
              </a:ext>
            </a:extLst>
          </p:cNvPr>
          <p:cNvSpPr txBox="1"/>
          <p:nvPr/>
        </p:nvSpPr>
        <p:spPr>
          <a:xfrm>
            <a:off x="7045391" y="321695"/>
            <a:ext cx="1036176" cy="8599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budget2</a:t>
            </a:r>
          </a:p>
        </p:txBody>
      </p:sp>
      <p:sp>
        <p:nvSpPr>
          <p:cNvPr id="52" name="Oval 4">
            <a:extLst>
              <a:ext uri="{FF2B5EF4-FFF2-40B4-BE49-F238E27FC236}">
                <a16:creationId xmlns:a16="http://schemas.microsoft.com/office/drawing/2014/main" id="{9DD01F99-7C1F-4D38-96F7-F7F1D0F384D6}"/>
              </a:ext>
            </a:extLst>
          </p:cNvPr>
          <p:cNvSpPr txBox="1"/>
          <p:nvPr/>
        </p:nvSpPr>
        <p:spPr>
          <a:xfrm>
            <a:off x="8399346" y="330532"/>
            <a:ext cx="798329"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2000" b="1" dirty="0">
                <a:ln w="10160">
                  <a:solidFill>
                    <a:srgbClr val="FDFFB9"/>
                  </a:solidFill>
                  <a:prstDash val="solid"/>
                </a:ln>
                <a:solidFill>
                  <a:schemeClr val="bg1"/>
                </a:solidFill>
                <a:latin typeface="Verdana" panose="020B0604030504040204" pitchFamily="34" charset="0"/>
                <a:ea typeface="Verdana" panose="020B0604030504040204" pitchFamily="34" charset="0"/>
              </a:rPr>
              <a:t>R²</a:t>
            </a:r>
          </a:p>
        </p:txBody>
      </p:sp>
      <p:sp>
        <p:nvSpPr>
          <p:cNvPr id="53" name="Oval 4">
            <a:extLst>
              <a:ext uri="{FF2B5EF4-FFF2-40B4-BE49-F238E27FC236}">
                <a16:creationId xmlns:a16="http://schemas.microsoft.com/office/drawing/2014/main" id="{D3D4BF72-EFD7-420B-8FE9-BF9FA643138D}"/>
              </a:ext>
            </a:extLst>
          </p:cNvPr>
          <p:cNvSpPr txBox="1"/>
          <p:nvPr/>
        </p:nvSpPr>
        <p:spPr>
          <a:xfrm>
            <a:off x="9589485" y="269806"/>
            <a:ext cx="1129007" cy="102733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Std(</a:t>
            </a:r>
            <a:r>
              <a:rPr lang="en-US" sz="1450" b="1" dirty="0" err="1">
                <a:ln w="10160">
                  <a:solidFill>
                    <a:srgbClr val="FDFFB9"/>
                  </a:solidFill>
                  <a:prstDash val="solid"/>
                </a:ln>
                <a:solidFill>
                  <a:schemeClr val="bg1"/>
                </a:solidFill>
                <a:latin typeface="Verdana" panose="020B0604030504040204" pitchFamily="34" charset="0"/>
                <a:ea typeface="Verdana" panose="020B0604030504040204" pitchFamily="34" charset="0"/>
              </a:rPr>
              <a:t>ys</a:t>
            </a: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)-Std(res)</a:t>
            </a:r>
          </a:p>
        </p:txBody>
      </p:sp>
      <p:sp>
        <p:nvSpPr>
          <p:cNvPr id="54" name="Oval 4">
            <a:extLst>
              <a:ext uri="{FF2B5EF4-FFF2-40B4-BE49-F238E27FC236}">
                <a16:creationId xmlns:a16="http://schemas.microsoft.com/office/drawing/2014/main" id="{DF583650-CE4B-4017-B084-0038048BBE1A}"/>
              </a:ext>
            </a:extLst>
          </p:cNvPr>
          <p:cNvSpPr txBox="1"/>
          <p:nvPr/>
        </p:nvSpPr>
        <p:spPr>
          <a:xfrm>
            <a:off x="11018898" y="294995"/>
            <a:ext cx="1061134" cy="90711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Warning/change of sign</a:t>
            </a:r>
          </a:p>
        </p:txBody>
      </p:sp>
    </p:spTree>
    <p:extLst>
      <p:ext uri="{BB962C8B-B14F-4D97-AF65-F5344CB8AC3E}">
        <p14:creationId xmlns:p14="http://schemas.microsoft.com/office/powerpoint/2010/main" val="298037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Analysis of the models</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394961" y="956930"/>
            <a:ext cx="11650859" cy="6022368"/>
          </a:xfrm>
        </p:spPr>
        <p:txBody>
          <a:bodyPr>
            <a:normAutofit fontScale="32500" lnSpcReduction="20000"/>
          </a:bodyPr>
          <a:lstStyle/>
          <a:p>
            <a:pPr marL="0" indent="0">
              <a:buNone/>
            </a:pPr>
            <a:endParaRPr lang="en-US" sz="2900" dirty="0">
              <a:solidFill>
                <a:srgbClr val="483500"/>
              </a:solidFill>
              <a:latin typeface="Verdana" panose="020B0604030504040204" pitchFamily="34" charset="0"/>
              <a:ea typeface="Verdana" panose="020B0604030504040204" pitchFamily="34" charset="0"/>
            </a:endParaRPr>
          </a:p>
          <a:p>
            <a:pPr marL="0" indent="0">
              <a:buNone/>
            </a:pPr>
            <a:r>
              <a:rPr lang="en-US" sz="2900" dirty="0">
                <a:solidFill>
                  <a:srgbClr val="483500"/>
                </a:solidFill>
                <a:latin typeface="Verdana" panose="020B0604030504040204" pitchFamily="34" charset="0"/>
                <a:ea typeface="Verdana" panose="020B0604030504040204" pitchFamily="34" charset="0"/>
              </a:rPr>
              <a:t>	</a:t>
            </a:r>
            <a:r>
              <a:rPr lang="en-US" sz="5500" dirty="0">
                <a:solidFill>
                  <a:srgbClr val="483500"/>
                </a:solidFill>
                <a:latin typeface="Verdana" panose="020B0604030504040204" pitchFamily="34" charset="0"/>
                <a:ea typeface="Verdana" panose="020B0604030504040204" pitchFamily="34" charset="0"/>
              </a:rPr>
              <a:t>All of these models are statistically significant. By squaring the budget variable in model 8 , I was trying to see if the relationship between budget and score was polynomial. R-squared for the model resulted in a negative number which is a clear indicator that this model does not fit the data. My conclusion is the same: the relationship between these two variables is linear, positive and very weak. </a:t>
            </a:r>
          </a:p>
          <a:p>
            <a:pPr marL="0" indent="0">
              <a:buNone/>
            </a:pPr>
            <a:r>
              <a:rPr lang="en-US" sz="5500" dirty="0">
                <a:solidFill>
                  <a:srgbClr val="483500"/>
                </a:solidFill>
                <a:latin typeface="Verdana" panose="020B0604030504040204" pitchFamily="34" charset="0"/>
                <a:ea typeface="Verdana" panose="020B0604030504040204" pitchFamily="34" charset="0"/>
              </a:rPr>
              <a:t>	The warning of possible multicollinearity shows for all of the models except for the simple regression model of </a:t>
            </a:r>
            <a:r>
              <a:rPr lang="en-US" sz="5500" dirty="0" err="1">
                <a:solidFill>
                  <a:srgbClr val="483500"/>
                </a:solidFill>
                <a:latin typeface="Verdana" panose="020B0604030504040204" pitchFamily="34" charset="0"/>
                <a:ea typeface="Verdana" panose="020B0604030504040204" pitchFamily="34" charset="0"/>
              </a:rPr>
              <a:t>score~runtime</a:t>
            </a:r>
            <a:r>
              <a:rPr lang="en-US" sz="5500" dirty="0">
                <a:solidFill>
                  <a:srgbClr val="483500"/>
                </a:solidFill>
                <a:latin typeface="Verdana" panose="020B0604030504040204" pitchFamily="34" charset="0"/>
                <a:ea typeface="Verdana" panose="020B0604030504040204" pitchFamily="34" charset="0"/>
              </a:rPr>
              <a:t>. Since there can’t be multicollinearity in simple regression models, the warning should be disregarded for this type of model. Variables gross and budget act unstable by changing their sign in some of the models. When the sign is changed (a dramatic change in a coefficient) the models could be affected by multicollinearity (</a:t>
            </a:r>
            <a:r>
              <a:rPr lang="en-US" sz="5500" u="sng" dirty="0">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https://blog.minitab.com/blog/understanding-statistics/handling-multicollinearity-in-regression-analysis</a:t>
            </a:r>
            <a:r>
              <a:rPr lang="en-US" sz="5500" dirty="0">
                <a:solidFill>
                  <a:srgbClr val="483500"/>
                </a:solidFill>
                <a:latin typeface="Verdana" panose="020B0604030504040204" pitchFamily="34" charset="0"/>
                <a:ea typeface="Verdana" panose="020B0604030504040204" pitchFamily="34" charset="0"/>
              </a:rPr>
              <a:t>).  Multicollinearity can make interpreting results problematic. This analysis was problematic because of the changes in the sign of coefficients of the variables that have high VIF, and have correlation close to high. Decision to interpret results for the models with the variables staying stable overall was made.</a:t>
            </a:r>
          </a:p>
          <a:p>
            <a:pPr marL="0" indent="0">
              <a:buNone/>
            </a:pPr>
            <a:r>
              <a:rPr lang="en-US" sz="5500" dirty="0">
                <a:solidFill>
                  <a:srgbClr val="483500"/>
                </a:solidFill>
                <a:latin typeface="Verdana" panose="020B0604030504040204" pitchFamily="34" charset="0"/>
                <a:ea typeface="Verdana" panose="020B0604030504040204" pitchFamily="34" charset="0"/>
              </a:rPr>
              <a:t>	By looking only at the models that do not experience any change in the sign and taking into account information about VIF and correlation coefficients, the model that has the highest R-squared and the highest difference between Std(</a:t>
            </a:r>
            <a:r>
              <a:rPr lang="en-US" sz="5500" dirty="0" err="1">
                <a:solidFill>
                  <a:srgbClr val="483500"/>
                </a:solidFill>
                <a:latin typeface="Verdana" panose="020B0604030504040204" pitchFamily="34" charset="0"/>
                <a:ea typeface="Verdana" panose="020B0604030504040204" pitchFamily="34" charset="0"/>
              </a:rPr>
              <a:t>ys</a:t>
            </a:r>
            <a:r>
              <a:rPr lang="en-US" sz="5500" dirty="0">
                <a:solidFill>
                  <a:srgbClr val="483500"/>
                </a:solidFill>
                <a:latin typeface="Verdana" panose="020B0604030504040204" pitchFamily="34" charset="0"/>
                <a:ea typeface="Verdana" panose="020B0604030504040204" pitchFamily="34" charset="0"/>
              </a:rPr>
              <a:t>) and Std(res) is the model </a:t>
            </a:r>
            <a:r>
              <a:rPr lang="en-US" sz="5500" dirty="0" err="1">
                <a:solidFill>
                  <a:srgbClr val="483500"/>
                </a:solidFill>
                <a:latin typeface="Verdana" panose="020B0604030504040204" pitchFamily="34" charset="0"/>
                <a:ea typeface="Verdana" panose="020B0604030504040204" pitchFamily="34" charset="0"/>
              </a:rPr>
              <a:t>score~runtime+votes</a:t>
            </a:r>
            <a:r>
              <a:rPr lang="en-US" sz="5500" dirty="0">
                <a:solidFill>
                  <a:srgbClr val="483500"/>
                </a:solidFill>
                <a:latin typeface="Verdana" panose="020B0604030504040204" pitchFamily="34" charset="0"/>
                <a:ea typeface="Verdana" panose="020B0604030504040204" pitchFamily="34" charset="0"/>
              </a:rPr>
              <a:t>. R-squared of 0.292 indicates that variables runtime and votes account for 29.2 percent of the variation in the scores. The difference between the standard deviation of the outcome variable "score" and the standard deviation of the residuals is 0.1603 which  indicates that knowing the runtime and votes provides improved prediction since the value is greater than that of improvement from just knowing runtime, or votes, or not knowing any  information about these variables at all. The parameters of the model are statistically significant.</a:t>
            </a:r>
          </a:p>
          <a:p>
            <a:pPr marL="0" indent="0">
              <a:buNone/>
            </a:pPr>
            <a:endParaRPr lang="en-US" dirty="0"/>
          </a:p>
          <a:p>
            <a:endParaRPr lang="en-US" dirty="0"/>
          </a:p>
        </p:txBody>
      </p:sp>
    </p:spTree>
    <p:extLst>
      <p:ext uri="{BB962C8B-B14F-4D97-AF65-F5344CB8AC3E}">
        <p14:creationId xmlns:p14="http://schemas.microsoft.com/office/powerpoint/2010/main" val="145512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DD09-582C-488E-A29D-73BD040530F6}"/>
              </a:ext>
            </a:extLst>
          </p:cNvPr>
          <p:cNvSpPr>
            <a:spLocks noGrp="1"/>
          </p:cNvSpPr>
          <p:nvPr>
            <p:ph type="title"/>
          </p:nvPr>
        </p:nvSpPr>
        <p:spPr>
          <a:xfrm>
            <a:off x="1897192" y="0"/>
            <a:ext cx="8534400" cy="1507067"/>
          </a:xfrm>
        </p:spPr>
        <p:txBody>
          <a:bodyPr/>
          <a:lstStyle/>
          <a:p>
            <a:pPr algn="ctr"/>
            <a:r>
              <a:rPr lang="en-US" dirty="0">
                <a:solidFill>
                  <a:srgbClr val="483500"/>
                </a:solidFill>
                <a:latin typeface="Verdana" panose="020B0604030504040204" pitchFamily="34" charset="0"/>
                <a:ea typeface="Verdana" panose="020B0604030504040204" pitchFamily="34" charset="0"/>
              </a:rPr>
              <a:t>Top Highly-grossing Movies</a:t>
            </a:r>
          </a:p>
        </p:txBody>
      </p:sp>
      <p:sp>
        <p:nvSpPr>
          <p:cNvPr id="3" name="Content Placeholder 2">
            <a:extLst>
              <a:ext uri="{FF2B5EF4-FFF2-40B4-BE49-F238E27FC236}">
                <a16:creationId xmlns:a16="http://schemas.microsoft.com/office/drawing/2014/main" id="{FFB4D0EC-E0F8-47F8-B880-DC816ADCF1A0}"/>
              </a:ext>
            </a:extLst>
          </p:cNvPr>
          <p:cNvSpPr>
            <a:spLocks noGrp="1"/>
          </p:cNvSpPr>
          <p:nvPr>
            <p:ph idx="1"/>
          </p:nvPr>
        </p:nvSpPr>
        <p:spPr>
          <a:xfrm>
            <a:off x="681133" y="2208180"/>
            <a:ext cx="11374017" cy="4500530"/>
          </a:xfrm>
        </p:spPr>
        <p:txBody>
          <a:bodyPr>
            <a:normAutofit fontScale="92500" lnSpcReduction="10000"/>
          </a:bodyPr>
          <a:lstStyle/>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Star Wars: The Force Awakens</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Avatar</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Titanic</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Jurassic World</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Avengers</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Dark Knight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Rogue One</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Avengers: Age of Ultron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Finding Dory</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Star Wars: Episode I – The Phantom Menace</a:t>
            </a:r>
          </a:p>
          <a:p>
            <a:pPr marL="0" indent="0">
              <a:buNone/>
            </a:pPr>
            <a:endParaRPr lang="en-US" dirty="0">
              <a:solidFill>
                <a:srgbClr val="483500"/>
              </a:solidFill>
              <a:latin typeface="Verdana" panose="020B0604030504040204" pitchFamily="34" charset="0"/>
              <a:ea typeface="Verdana" panose="020B0604030504040204" pitchFamily="34" charset="0"/>
            </a:endParaRPr>
          </a:p>
          <a:p>
            <a:pPr marL="514350" indent="-514350">
              <a:buAutoNum type="arabicPeriod"/>
            </a:pPr>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9013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DD09-582C-488E-A29D-73BD040530F6}"/>
              </a:ext>
            </a:extLst>
          </p:cNvPr>
          <p:cNvSpPr>
            <a:spLocks noGrp="1"/>
          </p:cNvSpPr>
          <p:nvPr>
            <p:ph type="title"/>
          </p:nvPr>
        </p:nvSpPr>
        <p:spPr>
          <a:xfrm>
            <a:off x="1897192" y="0"/>
            <a:ext cx="8534400" cy="1507067"/>
          </a:xfrm>
        </p:spPr>
        <p:txBody>
          <a:bodyPr/>
          <a:lstStyle/>
          <a:p>
            <a:pPr algn="ctr"/>
            <a:r>
              <a:rPr lang="en-US" dirty="0">
                <a:solidFill>
                  <a:srgbClr val="483500"/>
                </a:solidFill>
                <a:latin typeface="Verdana" panose="020B0604030504040204" pitchFamily="34" charset="0"/>
                <a:ea typeface="Verdana" panose="020B0604030504040204" pitchFamily="34" charset="0"/>
              </a:rPr>
              <a:t>Highest Rated Movies</a:t>
            </a:r>
          </a:p>
        </p:txBody>
      </p:sp>
      <p:sp>
        <p:nvSpPr>
          <p:cNvPr id="3" name="Content Placeholder 2">
            <a:extLst>
              <a:ext uri="{FF2B5EF4-FFF2-40B4-BE49-F238E27FC236}">
                <a16:creationId xmlns:a16="http://schemas.microsoft.com/office/drawing/2014/main" id="{FFB4D0EC-E0F8-47F8-B880-DC816ADCF1A0}"/>
              </a:ext>
            </a:extLst>
          </p:cNvPr>
          <p:cNvSpPr>
            <a:spLocks noGrp="1"/>
          </p:cNvSpPr>
          <p:nvPr>
            <p:ph idx="1"/>
          </p:nvPr>
        </p:nvSpPr>
        <p:spPr>
          <a:xfrm>
            <a:off x="681133" y="2208180"/>
            <a:ext cx="11374017" cy="4500530"/>
          </a:xfrm>
        </p:spPr>
        <p:txBody>
          <a:bodyPr>
            <a:normAutofit fontScale="92500" lnSpcReduction="10000"/>
          </a:bodyPr>
          <a:lstStyle/>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Shawshank Redemption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Dark Knight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Schindler’s List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Pulp Fiction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Lord of the Rings: The Return of the King</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Forrest Gump</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Fight Club</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Lord of the Rings: The Fellowship of the Ring</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Inception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Goodfellas</a:t>
            </a:r>
          </a:p>
          <a:p>
            <a:pPr marL="0" indent="0">
              <a:buNone/>
            </a:pPr>
            <a:endParaRPr lang="en-US" dirty="0">
              <a:solidFill>
                <a:srgbClr val="483500"/>
              </a:solidFill>
              <a:latin typeface="Verdana" panose="020B0604030504040204" pitchFamily="34" charset="0"/>
              <a:ea typeface="Verdana" panose="020B0604030504040204" pitchFamily="34" charset="0"/>
            </a:endParaRPr>
          </a:p>
          <a:p>
            <a:pPr marL="514350" indent="-514350">
              <a:buAutoNum type="arabicPeriod"/>
            </a:pPr>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60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Limitations of the Analysis</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329646" y="1694048"/>
            <a:ext cx="11688181" cy="5163951"/>
          </a:xfrm>
        </p:spPr>
        <p:txBody>
          <a:bodyPr>
            <a:noAutofit/>
          </a:bodyPr>
          <a:lstStyle/>
          <a:p>
            <a:pPr marL="0" indent="0">
              <a:buNone/>
            </a:pPr>
            <a:r>
              <a:rPr lang="en-US" sz="2400" dirty="0">
                <a:solidFill>
                  <a:srgbClr val="483500"/>
                </a:solidFill>
                <a:latin typeface="Verdana" panose="020B0604030504040204" pitchFamily="34" charset="0"/>
                <a:ea typeface="Verdana" panose="020B0604030504040204" pitchFamily="34" charset="0"/>
              </a:rPr>
              <a:t>	</a:t>
            </a:r>
            <a:r>
              <a:rPr lang="en-US" sz="2200" dirty="0">
                <a:solidFill>
                  <a:srgbClr val="483500"/>
                </a:solidFill>
                <a:latin typeface="Verdana" panose="020B0604030504040204" pitchFamily="34" charset="0"/>
                <a:ea typeface="Verdana" panose="020B0604030504040204" pitchFamily="34" charset="0"/>
              </a:rPr>
              <a:t>The project has some limitations. Even though it provides results for effects of variables budget, gross, runtime and votes, it doesn’t explain other factors that could be influencing the outcome “scores”. Considering performing the analysis of other variables from the data set can allow for discovery of additional factors influencing the outcome variable “score”.</a:t>
            </a:r>
          </a:p>
          <a:p>
            <a:pPr marL="0" indent="0">
              <a:buNone/>
            </a:pPr>
            <a:r>
              <a:rPr lang="en-US" sz="2200" dirty="0">
                <a:solidFill>
                  <a:srgbClr val="483500"/>
                </a:solidFill>
                <a:latin typeface="Verdana" panose="020B0604030504040204" pitchFamily="34" charset="0"/>
                <a:ea typeface="Verdana" panose="020B0604030504040204" pitchFamily="34" charset="0"/>
              </a:rPr>
              <a:t>	Missing values significantly reduced the amount of observations available thus reducing the possibility of accounting for all of the information for the variables. Looking for the sources containing the information that was missing could potentially solve this issue. </a:t>
            </a:r>
          </a:p>
          <a:p>
            <a:pPr marL="0" indent="0">
              <a:buNone/>
            </a:pPr>
            <a:r>
              <a:rPr lang="en-US" sz="2200" dirty="0">
                <a:solidFill>
                  <a:srgbClr val="483500"/>
                </a:solidFill>
                <a:latin typeface="Verdana" panose="020B0604030504040204" pitchFamily="34" charset="0"/>
                <a:ea typeface="Verdana" panose="020B0604030504040204" pitchFamily="34" charset="0"/>
              </a:rPr>
              <a:t>	Additional analysis of all of the assumptions that multiple linear regression model should meet for valid results can be considered to double check the validity of the model and its results. </a:t>
            </a:r>
          </a:p>
          <a:p>
            <a:pPr marL="0" indent="0">
              <a:buNone/>
            </a:pPr>
            <a:r>
              <a:rPr lang="en-US" sz="2200" dirty="0">
                <a:solidFill>
                  <a:srgbClr val="483500"/>
                </a:solidFill>
                <a:latin typeface="Verdana" panose="020B0604030504040204" pitchFamily="34" charset="0"/>
                <a:ea typeface="Verdana" panose="020B0604030504040204" pitchFamily="34" charset="0"/>
              </a:rPr>
              <a:t>The time frame for this analysis of the movies ratings was 1986-2016. Some new information could be added to the data set to make the results more up-to-date. </a:t>
            </a:r>
          </a:p>
          <a:p>
            <a:pPr marL="0" indent="0">
              <a:buNone/>
            </a:pPr>
            <a:endParaRPr lang="en-US" sz="2400" dirty="0">
              <a:solidFill>
                <a:srgbClr val="483500"/>
              </a:solidFill>
              <a:latin typeface="Verdana" panose="020B0604030504040204" pitchFamily="34" charset="0"/>
              <a:ea typeface="Verdana" panose="020B0604030504040204" pitchFamily="34" charset="0"/>
            </a:endParaRPr>
          </a:p>
          <a:p>
            <a:pPr marL="0" indent="0">
              <a:buNone/>
            </a:pPr>
            <a:endParaRPr lang="en-US" sz="2400" dirty="0">
              <a:solidFill>
                <a:srgbClr val="483500"/>
              </a:solidFill>
              <a:latin typeface="Verdana" panose="020B0604030504040204" pitchFamily="34" charset="0"/>
              <a:ea typeface="Verdana" panose="020B0604030504040204" pitchFamily="34" charset="0"/>
            </a:endParaRPr>
          </a:p>
          <a:p>
            <a:pPr marL="0" indent="0">
              <a:buNone/>
            </a:pP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7206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conclusion</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251909" y="1050235"/>
            <a:ext cx="11831234" cy="5807765"/>
          </a:xfrm>
        </p:spPr>
        <p:txBody>
          <a:bodyPr>
            <a:noAutofit/>
          </a:bodyPr>
          <a:lstStyle/>
          <a:p>
            <a:pPr marL="0" indent="0">
              <a:buNone/>
            </a:pPr>
            <a:r>
              <a:rPr lang="en-US" dirty="0">
                <a:solidFill>
                  <a:srgbClr val="483500"/>
                </a:solidFill>
                <a:latin typeface="Verdana" panose="020B0604030504040204" pitchFamily="34" charset="0"/>
                <a:ea typeface="Verdana" panose="020B0604030504040204" pitchFamily="34" charset="0"/>
              </a:rPr>
              <a:t>	The analysis performed showed that there are 4 positive relationships between each of the independent variables and the outcome variable score that are statistically significant.  The relationship of votes and score, runtime and score are close to moderate positive linear. The relationships of gross and score, budget and score are very weak positive linear. Additional analysis of the budget and score relationship was needed due to opposite signs in Pearson’s and Spearman’s correlations. The behavior of the variable “budget” was paid extra attention to in the models. Possible issue of multicollinearity for variables budget and gross resulted in their omission in the final model thus making runtime and votes being accountable for better prediction of scores given by the user. It is important to remember that the relationships discovered do not imply causation. </a:t>
            </a:r>
          </a:p>
          <a:p>
            <a:pPr marL="0" indent="0">
              <a:buNone/>
            </a:pPr>
            <a:r>
              <a:rPr lang="en-US" dirty="0">
                <a:solidFill>
                  <a:srgbClr val="483500"/>
                </a:solidFill>
                <a:latin typeface="Verdana" panose="020B0604030504040204" pitchFamily="34" charset="0"/>
                <a:ea typeface="Verdana" panose="020B0604030504040204" pitchFamily="34" charset="0"/>
              </a:rPr>
              <a:t>	Hypothesis of scores of horror movies vs other genres of movies being rated lower was tested with the help of CDFs, PMFs, chi-square test. The difference between the scores of these two variables was concluded to be statistically significant, with PMFs and CDFs illustrating the lower scores for horror movies genres being more prevalent than those of the other genres. </a:t>
            </a:r>
          </a:p>
        </p:txBody>
      </p:sp>
    </p:spTree>
    <p:extLst>
      <p:ext uri="{BB962C8B-B14F-4D97-AF65-F5344CB8AC3E}">
        <p14:creationId xmlns:p14="http://schemas.microsoft.com/office/powerpoint/2010/main" val="7292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400D-DD7D-4566-8B4B-E2B0D7BC9EFD}"/>
              </a:ext>
            </a:extLst>
          </p:cNvPr>
          <p:cNvSpPr>
            <a:spLocks noGrp="1"/>
          </p:cNvSpPr>
          <p:nvPr>
            <p:ph type="title"/>
          </p:nvPr>
        </p:nvSpPr>
        <p:spPr>
          <a:xfrm>
            <a:off x="4176793" y="0"/>
            <a:ext cx="3440624" cy="1357695"/>
          </a:xfrm>
        </p:spPr>
        <p:txBody>
          <a:bodyPr/>
          <a:lstStyle/>
          <a:p>
            <a:r>
              <a:rPr lang="en-US" dirty="0">
                <a:solidFill>
                  <a:srgbClr val="483500"/>
                </a:solidFill>
                <a:latin typeface="Verdana" panose="020B0604030504040204" pitchFamily="34" charset="0"/>
                <a:ea typeface="Verdana" panose="020B0604030504040204" pitchFamily="34" charset="0"/>
              </a:rPr>
              <a:t>Hypotheses</a:t>
            </a:r>
          </a:p>
        </p:txBody>
      </p:sp>
      <p:sp>
        <p:nvSpPr>
          <p:cNvPr id="3" name="Content Placeholder 2">
            <a:extLst>
              <a:ext uri="{FF2B5EF4-FFF2-40B4-BE49-F238E27FC236}">
                <a16:creationId xmlns:a16="http://schemas.microsoft.com/office/drawing/2014/main" id="{33591636-98DC-4ED9-ACDE-DE30F09E5478}"/>
              </a:ext>
            </a:extLst>
          </p:cNvPr>
          <p:cNvSpPr>
            <a:spLocks noGrp="1"/>
          </p:cNvSpPr>
          <p:nvPr>
            <p:ph idx="1"/>
          </p:nvPr>
        </p:nvSpPr>
        <p:spPr>
          <a:xfrm>
            <a:off x="1629905" y="1729510"/>
            <a:ext cx="8534400" cy="3615267"/>
          </a:xfrm>
          <a:effectLst/>
        </p:spPr>
        <p:txBody>
          <a:bodyPr/>
          <a:lstStyle/>
          <a:p>
            <a:r>
              <a:rPr lang="en-US" dirty="0">
                <a:solidFill>
                  <a:srgbClr val="483500"/>
                </a:solidFill>
                <a:effectLst/>
                <a:latin typeface="Verdana" panose="020B0604030504040204" pitchFamily="34" charset="0"/>
                <a:ea typeface="Verdana" panose="020B0604030504040204" pitchFamily="34" charset="0"/>
              </a:rPr>
              <a:t>There is a positive relationship between number of votes and the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runtime and a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budget and a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gross and a rating score.</a:t>
            </a:r>
          </a:p>
          <a:p>
            <a:r>
              <a:rPr lang="en-US" dirty="0">
                <a:solidFill>
                  <a:srgbClr val="483500"/>
                </a:solidFill>
                <a:effectLst/>
                <a:latin typeface="Verdana" panose="020B0604030504040204" pitchFamily="34" charset="0"/>
                <a:ea typeface="Verdana" panose="020B0604030504040204" pitchFamily="34" charset="0"/>
              </a:rPr>
              <a:t>Horror movies are rated lower than other movies.</a:t>
            </a:r>
          </a:p>
          <a:p>
            <a:endParaRPr lang="en-US" dirty="0">
              <a:effectLst/>
            </a:endParaRPr>
          </a:p>
        </p:txBody>
      </p:sp>
    </p:spTree>
    <p:extLst>
      <p:ext uri="{BB962C8B-B14F-4D97-AF65-F5344CB8AC3E}">
        <p14:creationId xmlns:p14="http://schemas.microsoft.com/office/powerpoint/2010/main" val="235209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05DAE6D-09BE-4C86-AB98-2B198D936131}"/>
              </a:ext>
            </a:extLst>
          </p:cNvPr>
          <p:cNvGraphicFramePr>
            <a:graphicFrameLocks noGrp="1"/>
          </p:cNvGraphicFramePr>
          <p:nvPr>
            <p:ph idx="1"/>
            <p:extLst>
              <p:ext uri="{D42A27DB-BD31-4B8C-83A1-F6EECF244321}">
                <p14:modId xmlns:p14="http://schemas.microsoft.com/office/powerpoint/2010/main" val="2456477658"/>
              </p:ext>
            </p:extLst>
          </p:nvPr>
        </p:nvGraphicFramePr>
        <p:xfrm>
          <a:off x="2706254" y="2199721"/>
          <a:ext cx="9105716" cy="3436900"/>
        </p:xfrm>
        <a:graphic>
          <a:graphicData uri="http://schemas.openxmlformats.org/drawingml/2006/table">
            <a:tbl>
              <a:tblPr firstRow="1" bandRow="1">
                <a:tableStyleId>{5C22544A-7EE6-4342-B048-85BDC9FD1C3A}</a:tableStyleId>
              </a:tblPr>
              <a:tblGrid>
                <a:gridCol w="2627948">
                  <a:extLst>
                    <a:ext uri="{9D8B030D-6E8A-4147-A177-3AD203B41FA5}">
                      <a16:colId xmlns:a16="http://schemas.microsoft.com/office/drawing/2014/main" val="1400916198"/>
                    </a:ext>
                  </a:extLst>
                </a:gridCol>
                <a:gridCol w="2424344">
                  <a:extLst>
                    <a:ext uri="{9D8B030D-6E8A-4147-A177-3AD203B41FA5}">
                      <a16:colId xmlns:a16="http://schemas.microsoft.com/office/drawing/2014/main" val="327784494"/>
                    </a:ext>
                  </a:extLst>
                </a:gridCol>
                <a:gridCol w="4053424">
                  <a:extLst>
                    <a:ext uri="{9D8B030D-6E8A-4147-A177-3AD203B41FA5}">
                      <a16:colId xmlns:a16="http://schemas.microsoft.com/office/drawing/2014/main" val="3897789982"/>
                    </a:ext>
                  </a:extLst>
                </a:gridCol>
              </a:tblGrid>
              <a:tr h="459971">
                <a:tc>
                  <a:txBody>
                    <a:bodyPr/>
                    <a:lstStyle/>
                    <a:p>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6.4</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6.7</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1.02  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593984618"/>
                  </a:ext>
                </a:extLst>
              </a:tr>
              <a:tr h="0">
                <a:tc>
                  <a:txBody>
                    <a:bodyPr/>
                    <a:lstStyle/>
                    <a:p>
                      <a:pPr marL="0" marR="0" algn="l" defTabSz="457200" rtl="0" eaLnBrk="1" latinLnBrk="0" hangingPunct="1">
                        <a:lnSpc>
                          <a:spcPct val="107000"/>
                        </a:lnSpc>
                        <a:spcBef>
                          <a:spcPts val="0"/>
                        </a:spcBef>
                        <a:spcAft>
                          <a:spcPts val="0"/>
                        </a:spcAf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36145601 </a:t>
                      </a:r>
                    </a:p>
                    <a:p>
                      <a:pPr marL="0" marR="0" algn="l" defTabSz="457200" rtl="0" eaLnBrk="1" latinLnBrk="0" hangingPunct="1">
                        <a:lnSpc>
                          <a:spcPct val="107000"/>
                        </a:lnSpc>
                        <a:spcBef>
                          <a:spcPts val="0"/>
                        </a:spcBef>
                        <a:spcAft>
                          <a:spcPts val="0"/>
                        </a:spcAf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20000000  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1597558792556887  </a:t>
                      </a:r>
                      <a:endPar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257852199"/>
                  </a:ext>
                </a:extLst>
              </a:tr>
              <a:tr h="748274">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46074694  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20100000  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4394865815411431</a:t>
                      </a: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98679996"/>
                  </a:ext>
                </a:extLst>
              </a:tr>
              <a:tr h="680818">
                <a:tc>
                  <a:txBody>
                    <a:bodyPr/>
                    <a:lstStyle/>
                    <a:p>
                      <a:pPr marL="0" marR="0">
                        <a:lnSpc>
                          <a:spcPct val="107000"/>
                        </a:lnSpc>
                        <a:spcBef>
                          <a:spcPts val="0"/>
                        </a:spcBef>
                        <a:spcAft>
                          <a:spcPts val="0"/>
                        </a:spcAft>
                      </a:pPr>
                      <a:r>
                        <a:rPr lang="en-US" sz="2800" b="1"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107.6  </a:t>
                      </a:r>
                      <a:endParaRPr lang="en-US" sz="2800" b="1"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100  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325</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474809981"/>
                  </a:ext>
                </a:extLst>
              </a:tr>
              <a:tr h="799743">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95702  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5757  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22316723421  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660528376"/>
                  </a:ext>
                </a:extLst>
              </a:tr>
            </a:tbl>
          </a:graphicData>
        </a:graphic>
      </p:graphicFrame>
      <p:graphicFrame>
        <p:nvGraphicFramePr>
          <p:cNvPr id="8" name="Diagram 7">
            <a:extLst>
              <a:ext uri="{FF2B5EF4-FFF2-40B4-BE49-F238E27FC236}">
                <a16:creationId xmlns:a16="http://schemas.microsoft.com/office/drawing/2014/main" id="{C000260E-52A3-4961-9A6C-492DDD5731F7}"/>
              </a:ext>
            </a:extLst>
          </p:cNvPr>
          <p:cNvGraphicFramePr/>
          <p:nvPr>
            <p:extLst>
              <p:ext uri="{D42A27DB-BD31-4B8C-83A1-F6EECF244321}">
                <p14:modId xmlns:p14="http://schemas.microsoft.com/office/powerpoint/2010/main" val="2987485292"/>
              </p:ext>
            </p:extLst>
          </p:nvPr>
        </p:nvGraphicFramePr>
        <p:xfrm>
          <a:off x="120073" y="1985818"/>
          <a:ext cx="2298627" cy="6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962D4B7D-A1D0-4632-9EEF-EB10503E64D7}"/>
              </a:ext>
            </a:extLst>
          </p:cNvPr>
          <p:cNvGraphicFramePr/>
          <p:nvPr>
            <p:extLst>
              <p:ext uri="{D42A27DB-BD31-4B8C-83A1-F6EECF244321}">
                <p14:modId xmlns:p14="http://schemas.microsoft.com/office/powerpoint/2010/main" val="404178425"/>
              </p:ext>
            </p:extLst>
          </p:nvPr>
        </p:nvGraphicFramePr>
        <p:xfrm>
          <a:off x="120073" y="2736272"/>
          <a:ext cx="2298627" cy="667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a:extLst>
              <a:ext uri="{FF2B5EF4-FFF2-40B4-BE49-F238E27FC236}">
                <a16:creationId xmlns:a16="http://schemas.microsoft.com/office/drawing/2014/main" id="{662C6D7F-18FD-43F1-8B08-D60E3718A4DF}"/>
              </a:ext>
            </a:extLst>
          </p:cNvPr>
          <p:cNvGraphicFramePr/>
          <p:nvPr>
            <p:extLst>
              <p:ext uri="{D42A27DB-BD31-4B8C-83A1-F6EECF244321}">
                <p14:modId xmlns:p14="http://schemas.microsoft.com/office/powerpoint/2010/main" val="465058112"/>
              </p:ext>
            </p:extLst>
          </p:nvPr>
        </p:nvGraphicFramePr>
        <p:xfrm>
          <a:off x="120073" y="3445163"/>
          <a:ext cx="2298627" cy="6673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 name="Diagram 14">
            <a:extLst>
              <a:ext uri="{FF2B5EF4-FFF2-40B4-BE49-F238E27FC236}">
                <a16:creationId xmlns:a16="http://schemas.microsoft.com/office/drawing/2014/main" id="{19240EE2-27F1-49E5-BF12-A36BE5957290}"/>
              </a:ext>
            </a:extLst>
          </p:cNvPr>
          <p:cNvGraphicFramePr/>
          <p:nvPr>
            <p:extLst>
              <p:ext uri="{D42A27DB-BD31-4B8C-83A1-F6EECF244321}">
                <p14:modId xmlns:p14="http://schemas.microsoft.com/office/powerpoint/2010/main" val="2064695926"/>
              </p:ext>
            </p:extLst>
          </p:nvPr>
        </p:nvGraphicFramePr>
        <p:xfrm>
          <a:off x="120073" y="4154054"/>
          <a:ext cx="2298627" cy="66732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6" name="Diagram 15">
            <a:extLst>
              <a:ext uri="{FF2B5EF4-FFF2-40B4-BE49-F238E27FC236}">
                <a16:creationId xmlns:a16="http://schemas.microsoft.com/office/drawing/2014/main" id="{1DFAB404-B331-4FD4-9C4F-56B50CC110E5}"/>
              </a:ext>
            </a:extLst>
          </p:cNvPr>
          <p:cNvGraphicFramePr/>
          <p:nvPr>
            <p:extLst>
              <p:ext uri="{D42A27DB-BD31-4B8C-83A1-F6EECF244321}">
                <p14:modId xmlns:p14="http://schemas.microsoft.com/office/powerpoint/2010/main" val="2015695681"/>
              </p:ext>
            </p:extLst>
          </p:nvPr>
        </p:nvGraphicFramePr>
        <p:xfrm>
          <a:off x="120073" y="4904508"/>
          <a:ext cx="2298627" cy="6673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8" name="Diagram 17">
            <a:extLst>
              <a:ext uri="{FF2B5EF4-FFF2-40B4-BE49-F238E27FC236}">
                <a16:creationId xmlns:a16="http://schemas.microsoft.com/office/drawing/2014/main" id="{5B5E3664-C688-4B05-A214-A361868B1E5C}"/>
              </a:ext>
            </a:extLst>
          </p:cNvPr>
          <p:cNvGraphicFramePr/>
          <p:nvPr>
            <p:extLst>
              <p:ext uri="{D42A27DB-BD31-4B8C-83A1-F6EECF244321}">
                <p14:modId xmlns:p14="http://schemas.microsoft.com/office/powerpoint/2010/main" val="3188819978"/>
              </p:ext>
            </p:extLst>
          </p:nvPr>
        </p:nvGraphicFramePr>
        <p:xfrm>
          <a:off x="2356500" y="586437"/>
          <a:ext cx="9273310" cy="1507067"/>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0" name="Oval 4">
            <a:extLst>
              <a:ext uri="{FF2B5EF4-FFF2-40B4-BE49-F238E27FC236}">
                <a16:creationId xmlns:a16="http://schemas.microsoft.com/office/drawing/2014/main" id="{14B24812-069E-47CD-87CD-38D6037B186E}"/>
              </a:ext>
            </a:extLst>
          </p:cNvPr>
          <p:cNvSpPr txBox="1"/>
          <p:nvPr/>
        </p:nvSpPr>
        <p:spPr>
          <a:xfrm>
            <a:off x="9070015" y="930783"/>
            <a:ext cx="1370940"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Variance</a:t>
            </a:r>
          </a:p>
        </p:txBody>
      </p:sp>
      <p:sp>
        <p:nvSpPr>
          <p:cNvPr id="11" name="Oval 4">
            <a:extLst>
              <a:ext uri="{FF2B5EF4-FFF2-40B4-BE49-F238E27FC236}">
                <a16:creationId xmlns:a16="http://schemas.microsoft.com/office/drawing/2014/main" id="{1140A22D-C666-4161-A263-E29724E4AD60}"/>
              </a:ext>
            </a:extLst>
          </p:cNvPr>
          <p:cNvSpPr txBox="1"/>
          <p:nvPr/>
        </p:nvSpPr>
        <p:spPr>
          <a:xfrm>
            <a:off x="3473194" y="930783"/>
            <a:ext cx="1139084"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20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Mean</a:t>
            </a:r>
          </a:p>
        </p:txBody>
      </p:sp>
      <p:sp>
        <p:nvSpPr>
          <p:cNvPr id="12" name="Oval 4">
            <a:extLst>
              <a:ext uri="{FF2B5EF4-FFF2-40B4-BE49-F238E27FC236}">
                <a16:creationId xmlns:a16="http://schemas.microsoft.com/office/drawing/2014/main" id="{D208ACEE-8382-4521-9B81-ECC6C43C2F56}"/>
              </a:ext>
            </a:extLst>
          </p:cNvPr>
          <p:cNvSpPr txBox="1"/>
          <p:nvPr/>
        </p:nvSpPr>
        <p:spPr>
          <a:xfrm>
            <a:off x="5930352" y="932977"/>
            <a:ext cx="1139084"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20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Mode</a:t>
            </a:r>
          </a:p>
        </p:txBody>
      </p:sp>
    </p:spTree>
    <p:extLst>
      <p:ext uri="{BB962C8B-B14F-4D97-AF65-F5344CB8AC3E}">
        <p14:creationId xmlns:p14="http://schemas.microsoft.com/office/powerpoint/2010/main" val="3117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459B-ECC7-4563-8695-D5FD4594C501}"/>
              </a:ext>
            </a:extLst>
          </p:cNvPr>
          <p:cNvSpPr>
            <a:spLocks noGrp="1"/>
          </p:cNvSpPr>
          <p:nvPr>
            <p:ph type="title"/>
          </p:nvPr>
        </p:nvSpPr>
        <p:spPr>
          <a:xfrm>
            <a:off x="0" y="124559"/>
            <a:ext cx="12192000" cy="805339"/>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Histogram of the variable “score”</a:t>
            </a:r>
            <a:br>
              <a:rPr lang="en-US" dirty="0">
                <a:latin typeface="Verdana" panose="020B0604030504040204" pitchFamily="34" charset="0"/>
                <a:ea typeface="Verdana" panose="020B0604030504040204" pitchFamily="34" charset="0"/>
              </a:rPr>
            </a:br>
            <a:endParaRPr lang="en-US" sz="2700" dirty="0">
              <a:latin typeface="Verdana" panose="020B0604030504040204" pitchFamily="34" charset="0"/>
              <a:ea typeface="Verdana" panose="020B060403050404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9A53638E-8E82-447C-BBB2-FD57881BC4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57286" y="780918"/>
            <a:ext cx="7336466" cy="4438465"/>
          </a:xfrm>
          <a:prstGeom prst="rect">
            <a:avLst/>
          </a:prstGeom>
        </p:spPr>
      </p:pic>
      <p:sp>
        <p:nvSpPr>
          <p:cNvPr id="3" name="TextBox 2">
            <a:extLst>
              <a:ext uri="{FF2B5EF4-FFF2-40B4-BE49-F238E27FC236}">
                <a16:creationId xmlns:a16="http://schemas.microsoft.com/office/drawing/2014/main" id="{97A6F5D1-21A3-424F-9BFE-09E9D2998224}"/>
              </a:ext>
            </a:extLst>
          </p:cNvPr>
          <p:cNvSpPr txBox="1"/>
          <p:nvPr/>
        </p:nvSpPr>
        <p:spPr>
          <a:xfrm>
            <a:off x="984143" y="5394978"/>
            <a:ext cx="10655085" cy="1200329"/>
          </a:xfrm>
          <a:prstGeom prst="rect">
            <a:avLst/>
          </a:prstGeom>
          <a:noFill/>
        </p:spPr>
        <p:txBody>
          <a:bodyPr wrap="square" rtlCol="0">
            <a:spAutoFit/>
          </a:bodyPr>
          <a:lstStyle/>
          <a:p>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Very roughly bell-shaped distribution with the tail extending further to the left than right, which means the distribution is negatively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7296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“votes”:</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028997"/>
            <a:ext cx="6332539" cy="48000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1241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“runtime”:</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028997"/>
            <a:ext cx="6332538" cy="48000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407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budget:</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518453"/>
            <a:ext cx="6332538"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11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“gross”:</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48671" y="1518453"/>
            <a:ext cx="5260703"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 </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56949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2077</TotalTime>
  <Words>2118</Words>
  <Application>Microsoft Office PowerPoint</Application>
  <PresentationFormat>Widescreen</PresentationFormat>
  <Paragraphs>256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Century Gothic</vt:lpstr>
      <vt:lpstr>Verdana</vt:lpstr>
      <vt:lpstr>Wingdings 3</vt:lpstr>
      <vt:lpstr>Slice</vt:lpstr>
      <vt:lpstr>NATALLIA CASEY</vt:lpstr>
      <vt:lpstr>Introduction</vt:lpstr>
      <vt:lpstr>Hypotheses</vt:lpstr>
      <vt:lpstr>PowerPoint Presentation</vt:lpstr>
      <vt:lpstr>Histogram of the variable “score” </vt:lpstr>
      <vt:lpstr>Histogram of the variable “votes”: </vt:lpstr>
      <vt:lpstr>Histogram of the variable “runtime”: </vt:lpstr>
      <vt:lpstr>Histogram of the variable budget: </vt:lpstr>
      <vt:lpstr>Histogram of the variable “gross”:</vt:lpstr>
      <vt:lpstr>HISTOGRAM OF PMFS:</vt:lpstr>
      <vt:lpstr>CDF:</vt:lpstr>
      <vt:lpstr>PowerPoint Presentation</vt:lpstr>
      <vt:lpstr>PowerPoint Presentation</vt:lpstr>
      <vt:lpstr>PowerPoint Presentation</vt:lpstr>
      <vt:lpstr>PowerPoint Presentation</vt:lpstr>
      <vt:lpstr>Scatterplots and  Least squares  fit</vt:lpstr>
      <vt:lpstr>Scatterplots and  Least squares  fit</vt:lpstr>
      <vt:lpstr>COVARIANCE, CORRELATION, HYPOTHESIS TESTING</vt:lpstr>
      <vt:lpstr>PowerPoint Presentation</vt:lpstr>
      <vt:lpstr>Checking Signs that Could Lead to Multicollinearity. Heatmap of coefficients and VIF.</vt:lpstr>
      <vt:lpstr>LINEAR REGRESSION MODELS</vt:lpstr>
      <vt:lpstr>Analysis of the models</vt:lpstr>
      <vt:lpstr>Top Highly-grossing Movies</vt:lpstr>
      <vt:lpstr>Highest Rated Movies</vt:lpstr>
      <vt:lpstr>Limitations of the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Natallia Casey</dc:creator>
  <cp:lastModifiedBy>Natallia Casey</cp:lastModifiedBy>
  <cp:revision>71</cp:revision>
  <dcterms:created xsi:type="dcterms:W3CDTF">2020-02-25T16:18:10Z</dcterms:created>
  <dcterms:modified xsi:type="dcterms:W3CDTF">2021-03-21T01:51:39Z</dcterms:modified>
</cp:coreProperties>
</file>