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16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8F9"/>
    <a:srgbClr val="85D8DE"/>
    <a:srgbClr val="9CE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Baku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dirty="0">
                    <a:cs typeface="Arial" pitchFamily="34" charset="0"/>
                  </a:rPr>
                  <a:t>Akar </a:t>
                </a:r>
                <a:r>
                  <a:rPr lang="en-US" altLang="ko-KR" sz="1600" dirty="0" err="1"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dua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variasi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simpangan</a:t>
                </a:r>
                <a:endParaRPr lang="en-US" altLang="ko-KR" sz="1600" dirty="0">
                  <a:cs typeface="Arial" pitchFamily="34" charset="0"/>
                </a:endParaRPr>
              </a:p>
              <a:p>
                <a:r>
                  <a:rPr lang="en-US" altLang="ko-KR" sz="1600" dirty="0">
                    <a:cs typeface="Arial" pitchFamily="34" charset="0"/>
                  </a:rPr>
                  <a:t>Baku (S)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blipFill>
                <a:blip r:embed="rId2"/>
                <a:stretch>
                  <a:fillRect l="-730" t="-980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529BAC-E5D8-4DA6-AC40-291E9DDF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1670"/>
            <a:ext cx="33022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Kuartil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juga </a:t>
            </a:r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rentang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semi </a:t>
            </a:r>
            <a:r>
              <a:rPr lang="en-US" altLang="ko-KR" sz="1600" dirty="0" err="1">
                <a:cs typeface="Arial" pitchFamily="34" charset="0"/>
              </a:rPr>
              <a:t>antar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deviasi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3EB-9127-4B37-890D-4B37860B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687" y="2395696"/>
            <a:ext cx="4115453" cy="154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971600" y="1040417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5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Persentil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Sekumpulan</a:t>
            </a:r>
            <a:r>
              <a:rPr lang="en-US" altLang="ko-KR" sz="1600" dirty="0">
                <a:cs typeface="Arial" pitchFamily="34" charset="0"/>
              </a:rPr>
              <a:t> data yang </a:t>
            </a:r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– 10 dan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1043608" y="1221614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JP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006D-8DCE-4AAE-AA32-363B71BB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329610"/>
            <a:ext cx="3292996" cy="80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E9EAC-070F-4BFE-B17F-016E1000A71D}"/>
              </a:ext>
            </a:extLst>
          </p:cNvPr>
          <p:cNvSpPr txBox="1"/>
          <p:nvPr/>
        </p:nvSpPr>
        <p:spPr>
          <a:xfrm>
            <a:off x="4572000" y="3276221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JP =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Persentil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D0EC8-9D3A-4B4F-8492-7AC0C75785A6}"/>
              </a:ext>
            </a:extLst>
          </p:cNvPr>
          <p:cNvSpPr txBox="1"/>
          <p:nvPr/>
        </p:nvSpPr>
        <p:spPr>
          <a:xfrm>
            <a:off x="4572000" y="3735583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P10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10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7B4D7-2B95-4CFD-BC48-57A0341B12E6}"/>
              </a:ext>
            </a:extLst>
          </p:cNvPr>
          <p:cNvSpPr txBox="1"/>
          <p:nvPr/>
        </p:nvSpPr>
        <p:spPr>
          <a:xfrm>
            <a:off x="4572000" y="4194945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P90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90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acak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B3F02-2D75-4D13-90C2-3DF7EDE18191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2283718"/>
          <a:ext cx="6096000" cy="1772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2014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1044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52263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9902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799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41012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4437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93334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61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8297764"/>
                    </a:ext>
                  </a:extLst>
                </a:gridCol>
              </a:tblGrid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3642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9984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578052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012891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879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78C4FD-97BD-4238-B37E-42F28C09CEE2}"/>
              </a:ext>
            </a:extLst>
          </p:cNvPr>
          <p:cNvSpPr txBox="1"/>
          <p:nvPr/>
        </p:nvSpPr>
        <p:spPr>
          <a:xfrm>
            <a:off x="827584" y="1225084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 err="1"/>
              <a:t>Pencarian</a:t>
            </a:r>
            <a:r>
              <a:rPr lang="en-US" sz="1600" dirty="0"/>
              <a:t> Nilai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diurut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B68DA4-648E-4F4A-802C-6C0D96A838DE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2211710"/>
          <a:ext cx="6096000" cy="1844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98955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2046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3744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744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857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30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7103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9964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2621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7781744"/>
                    </a:ext>
                  </a:extLst>
                </a:gridCol>
              </a:tblGrid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628426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83855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153174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80929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97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7511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A1D03A-A8B6-46C3-BCC7-44EFC6AC0364}"/>
              </a:ext>
            </a:extLst>
          </p:cNvPr>
          <p:cNvSpPr txBox="1"/>
          <p:nvPr/>
        </p:nvSpPr>
        <p:spPr>
          <a:xfrm>
            <a:off x="827584" y="1225084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 err="1"/>
              <a:t>Pencarian</a:t>
            </a:r>
            <a:r>
              <a:rPr lang="en-US" sz="1600" dirty="0"/>
              <a:t> Nilai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755576" y="1552025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range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8AB767-4D11-4212-9773-8B01D1959C1A}"/>
                  </a:ext>
                </a:extLst>
              </p:cNvPr>
              <p:cNvSpPr/>
              <p:nvPr/>
            </p:nvSpPr>
            <p:spPr>
              <a:xfrm>
                <a:off x="1093837" y="2859782"/>
                <a:ext cx="2617640" cy="1600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err="1"/>
                  <a:t>Keterangan</a:t>
                </a:r>
                <a:r>
                  <a:rPr lang="en-US" sz="1400" dirty="0"/>
                  <a:t> :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/>
                  <a:t> : Range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 : Data </a:t>
                </a:r>
                <a:r>
                  <a:rPr lang="en-US" sz="1400" dirty="0" err="1"/>
                  <a:t>terbesar</a:t>
                </a:r>
                <a:r>
                  <a:rPr lang="en-US" sz="1400" dirty="0"/>
                  <a:t> / </a:t>
                </a:r>
                <a:r>
                  <a:rPr lang="en-US" sz="1400" dirty="0" err="1"/>
                  <a:t>tertinggi</a:t>
                </a:r>
                <a:endParaRPr lang="en-US" sz="1400" dirty="0"/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400" dirty="0"/>
                  <a:t> : Data </a:t>
                </a:r>
                <a:r>
                  <a:rPr lang="en-US" sz="1400" dirty="0" err="1"/>
                  <a:t>terkecil</a:t>
                </a:r>
                <a:r>
                  <a:rPr lang="en-US" sz="1400" dirty="0"/>
                  <a:t> / </a:t>
                </a:r>
                <a:r>
                  <a:rPr lang="en-US" sz="1400" dirty="0" err="1"/>
                  <a:t>terendah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8AB767-4D11-4212-9773-8B01D1959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37" y="2859782"/>
                <a:ext cx="2617640" cy="1600438"/>
              </a:xfrm>
              <a:prstGeom prst="rect">
                <a:avLst/>
              </a:prstGeom>
              <a:blipFill>
                <a:blip r:embed="rId2"/>
                <a:stretch>
                  <a:fillRect l="-698" t="-760" b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0BF811-96E1-46DD-AA95-98BF18FC6FF4}"/>
                  </a:ext>
                </a:extLst>
              </p:cNvPr>
              <p:cNvSpPr/>
              <p:nvPr/>
            </p:nvSpPr>
            <p:spPr>
              <a:xfrm>
                <a:off x="1093837" y="2331920"/>
                <a:ext cx="425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=97−57=40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0BF811-96E1-46DD-AA95-98BF18FC6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37" y="2331920"/>
                <a:ext cx="425007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611560" y="1543768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Jumlah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dan interval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7340B-E26D-453F-96B6-19FBA47AB6C9}"/>
              </a:ext>
            </a:extLst>
          </p:cNvPr>
          <p:cNvSpPr/>
          <p:nvPr/>
        </p:nvSpPr>
        <p:spPr>
          <a:xfrm>
            <a:off x="971600" y="210892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Jumlah Kelas = 1 + 3.3 Log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73A3C-ED49-4429-9F30-FA31E879460B}"/>
              </a:ext>
            </a:extLst>
          </p:cNvPr>
          <p:cNvSpPr/>
          <p:nvPr/>
        </p:nvSpPr>
        <p:spPr>
          <a:xfrm>
            <a:off x="2416429" y="250007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1+ 3.3 * LOG(50)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428B3-CC93-4A41-86BB-EA95B93907AF}"/>
              </a:ext>
            </a:extLst>
          </p:cNvPr>
          <p:cNvSpPr/>
          <p:nvPr/>
        </p:nvSpPr>
        <p:spPr>
          <a:xfrm>
            <a:off x="2416429" y="288031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6.606601014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96213-C214-4B6D-8EB3-E2A6148FCB14}"/>
              </a:ext>
            </a:extLst>
          </p:cNvPr>
          <p:cNvSpPr/>
          <p:nvPr/>
        </p:nvSpPr>
        <p:spPr>
          <a:xfrm>
            <a:off x="4788024" y="210079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Interval = Range / </a:t>
            </a:r>
            <a:r>
              <a:rPr lang="en-US" dirty="0" err="1"/>
              <a:t>Jumlah</a:t>
            </a:r>
            <a:r>
              <a:rPr lang="en-US" dirty="0"/>
              <a:t> Kelas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C05AE-C306-41F5-A186-8A3741B05BF4}"/>
              </a:ext>
            </a:extLst>
          </p:cNvPr>
          <p:cNvSpPr/>
          <p:nvPr/>
        </p:nvSpPr>
        <p:spPr>
          <a:xfrm>
            <a:off x="2416429" y="324429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DADD7-B16C-496C-85D8-02134F8D95C6}"/>
              </a:ext>
            </a:extLst>
          </p:cNvPr>
          <p:cNvSpPr/>
          <p:nvPr/>
        </p:nvSpPr>
        <p:spPr>
          <a:xfrm>
            <a:off x="5611621" y="248510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40 /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C5C20-D51E-4C57-B788-01C1AE70DEF6}"/>
              </a:ext>
            </a:extLst>
          </p:cNvPr>
          <p:cNvSpPr/>
          <p:nvPr/>
        </p:nvSpPr>
        <p:spPr>
          <a:xfrm>
            <a:off x="5611621" y="284824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6.064641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6E6A1-B03F-45CC-9E02-1C5D3BBC3DE8}"/>
              </a:ext>
            </a:extLst>
          </p:cNvPr>
          <p:cNvSpPr/>
          <p:nvPr/>
        </p:nvSpPr>
        <p:spPr>
          <a:xfrm>
            <a:off x="5611621" y="3208203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</a:t>
            </a:r>
          </a:p>
        </p:txBody>
      </p:sp>
    </p:spTree>
    <p:extLst>
      <p:ext uri="{BB962C8B-B14F-4D97-AF65-F5344CB8AC3E}">
        <p14:creationId xmlns:p14="http://schemas.microsoft.com/office/powerpoint/2010/main" val="32259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Membuat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frekuensi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D6E709-A17A-44FC-9447-B519C65F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0103"/>
              </p:ext>
            </p:extLst>
          </p:nvPr>
        </p:nvGraphicFramePr>
        <p:xfrm>
          <a:off x="1270831" y="2227681"/>
          <a:ext cx="3226916" cy="19656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7483">
                  <a:extLst>
                    <a:ext uri="{9D8B030D-6E8A-4147-A177-3AD203B41FA5}">
                      <a16:colId xmlns:a16="http://schemas.microsoft.com/office/drawing/2014/main" val="2383773264"/>
                    </a:ext>
                  </a:extLst>
                </a:gridCol>
                <a:gridCol w="1629433">
                  <a:extLst>
                    <a:ext uri="{9D8B030D-6E8A-4147-A177-3AD203B41FA5}">
                      <a16:colId xmlns:a16="http://schemas.microsoft.com/office/drawing/2014/main" val="103448515"/>
                    </a:ext>
                  </a:extLst>
                </a:gridCol>
              </a:tblGrid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Periode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Frekuensi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64467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57 - 62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756222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63 - 68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68293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69 - 74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0087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75 - 80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49641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81 - 86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71810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87 - 92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715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93 - 98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479585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7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235536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Simpangan</a:t>
            </a:r>
            <a:r>
              <a:rPr lang="en-US" sz="2000" dirty="0">
                <a:sym typeface="Wingdings" panose="05000000000000000000" pitchFamily="2" charset="2"/>
              </a:rPr>
              <a:t> Rata-Rata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CDCDCF6-9A3E-4429-8E7F-2ECB840EA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634509"/>
                  </p:ext>
                </p:extLst>
              </p:nvPr>
            </p:nvGraphicFramePr>
            <p:xfrm>
              <a:off x="5076056" y="1275606"/>
              <a:ext cx="3528392" cy="37029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82098">
                      <a:extLst>
                        <a:ext uri="{9D8B030D-6E8A-4147-A177-3AD203B41FA5}">
                          <a16:colId xmlns:a16="http://schemas.microsoft.com/office/drawing/2014/main" val="4065774339"/>
                        </a:ext>
                      </a:extLst>
                    </a:gridCol>
                    <a:gridCol w="882098">
                      <a:extLst>
                        <a:ext uri="{9D8B030D-6E8A-4147-A177-3AD203B41FA5}">
                          <a16:colId xmlns:a16="http://schemas.microsoft.com/office/drawing/2014/main" val="910704807"/>
                        </a:ext>
                      </a:extLst>
                    </a:gridCol>
                    <a:gridCol w="882098">
                      <a:extLst>
                        <a:ext uri="{9D8B030D-6E8A-4147-A177-3AD203B41FA5}">
                          <a16:colId xmlns:a16="http://schemas.microsoft.com/office/drawing/2014/main" val="344446337"/>
                        </a:ext>
                      </a:extLst>
                    </a:gridCol>
                    <a:gridCol w="882098">
                      <a:extLst>
                        <a:ext uri="{9D8B030D-6E8A-4147-A177-3AD203B41FA5}">
                          <a16:colId xmlns:a16="http://schemas.microsoft.com/office/drawing/2014/main" val="4097113461"/>
                        </a:ext>
                      </a:extLst>
                    </a:gridCol>
                  </a:tblGrid>
                  <a:tr h="1310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</a:rPr>
                                  <m:t>𝑥𝑖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>
                                        <a:effectLst/>
                                      </a:rPr>
                                      <m:t>𝑥𝑖</m:t>
                                    </m:r>
                                    <m:r>
                                      <a:rPr lang="en-US" sz="800">
                                        <a:effectLst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8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</a:rPr>
                                  <m:t>𝑥𝑖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>
                                        <a:effectLst/>
                                      </a:rPr>
                                      <m:t>𝑥𝑖</m:t>
                                    </m:r>
                                    <m:r>
                                      <a:rPr lang="en-US" sz="800">
                                        <a:effectLst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8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/>
                    </a:tc>
                    <a:extLst>
                      <a:ext uri="{0D108BD9-81ED-4DB2-BD59-A6C34878D82A}">
                        <a16:rowId xmlns:a16="http://schemas.microsoft.com/office/drawing/2014/main" val="1048677949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28,71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3,56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71988352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25,71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3,76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171800377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23,71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4,09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967499532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22,64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4,23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73736137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19,71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048784280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15,71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5,09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596670517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11,71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5,16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015317355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78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651756019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6,24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5,83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39983466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6,04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92</a:t>
                          </a:r>
                          <a:endParaRPr lang="en-U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5,83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227226520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82766833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5,04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12161609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2,17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7,03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23050219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1,31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7,23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930550479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1,11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7,49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935844513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1,11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854529568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0,04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12389410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0,03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8,43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382791535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935914512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0,43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9,16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331248806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945711850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33232289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25356248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10,76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067010495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11,36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641886145"/>
                      </a:ext>
                    </a:extLst>
                  </a:tr>
                  <a:tr h="357773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8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8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>
                                        <a:effectLst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800">
                                        <a:effectLst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800">
                                        <a:effectLst/>
                                      </a:rPr>
                                      <m:t>𝑥𝑖</m:t>
                                    </m:r>
                                  </m:e>
                                </m:nary>
                                <m:r>
                                  <a:rPr lang="en-US" sz="800">
                                    <a:effectLst/>
                                  </a:rPr>
                                  <m:t>=4385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055" marR="101055" marT="50527" marB="50527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8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8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>
                                        <a:effectLst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800">
                                        <a:effectLst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>
                                            <a:effectLst/>
                                          </a:rPr>
                                          <m:t>𝑥</m:t>
                                        </m:r>
                                        <m:r>
                                          <a:rPr lang="en-US" sz="800">
                                            <a:effectLst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8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800">
                                                <a:effectLst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sz="800">
                                            <a:effectLst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800">
                                        <a:effectLst/>
                                      </a:rPr>
                                      <m:t>=368.65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055" marR="101055" marT="50527" marB="50527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66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CDCDCF6-9A3E-4429-8E7F-2ECB840EA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634509"/>
                  </p:ext>
                </p:extLst>
              </p:nvPr>
            </p:nvGraphicFramePr>
            <p:xfrm>
              <a:off x="5076056" y="1275606"/>
              <a:ext cx="3528392" cy="37029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82098">
                      <a:extLst>
                        <a:ext uri="{9D8B030D-6E8A-4147-A177-3AD203B41FA5}">
                          <a16:colId xmlns:a16="http://schemas.microsoft.com/office/drawing/2014/main" val="4065774339"/>
                        </a:ext>
                      </a:extLst>
                    </a:gridCol>
                    <a:gridCol w="882098">
                      <a:extLst>
                        <a:ext uri="{9D8B030D-6E8A-4147-A177-3AD203B41FA5}">
                          <a16:colId xmlns:a16="http://schemas.microsoft.com/office/drawing/2014/main" val="910704807"/>
                        </a:ext>
                      </a:extLst>
                    </a:gridCol>
                    <a:gridCol w="882098">
                      <a:extLst>
                        <a:ext uri="{9D8B030D-6E8A-4147-A177-3AD203B41FA5}">
                          <a16:colId xmlns:a16="http://schemas.microsoft.com/office/drawing/2014/main" val="344446337"/>
                        </a:ext>
                      </a:extLst>
                    </a:gridCol>
                    <a:gridCol w="882098">
                      <a:extLst>
                        <a:ext uri="{9D8B030D-6E8A-4147-A177-3AD203B41FA5}">
                          <a16:colId xmlns:a16="http://schemas.microsoft.com/office/drawing/2014/main" val="4097113461"/>
                        </a:ext>
                      </a:extLst>
                    </a:gridCol>
                  </a:tblGrid>
                  <a:tr h="1310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33" marR="45933" marT="0" marB="0">
                        <a:blipFill>
                          <a:blip r:embed="rId2"/>
                          <a:stretch>
                            <a:fillRect l="-690" t="-4545" r="-302759" b="-30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33" marR="45933" marT="0" marB="0">
                        <a:blipFill>
                          <a:blip r:embed="rId2"/>
                          <a:stretch>
                            <a:fillRect l="-100690" t="-4545" r="-202759" b="-30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33" marR="45933" marT="0" marB="0">
                        <a:blipFill>
                          <a:blip r:embed="rId2"/>
                          <a:stretch>
                            <a:fillRect l="-200690" t="-4545" r="-102759" b="-30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33" marR="45933" marT="0" marB="0">
                        <a:blipFill>
                          <a:blip r:embed="rId2"/>
                          <a:stretch>
                            <a:fillRect l="-300690" t="-4545" r="-2759" b="-30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8677949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28,71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3,56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71988352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25,71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3,76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171800377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23,71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4,09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967499532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22,64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4,23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73736137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19,71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048784280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15,71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5,09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596670517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11,71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5,16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015317355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78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651756019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6,24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5,83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39983466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6,04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92</a:t>
                          </a:r>
                          <a:endParaRPr lang="en-U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5,83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227226520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80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5,71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82766833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5,04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92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6,63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12161609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2,17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7,03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23050219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1,31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7,23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930550479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1,11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7,49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935844513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1,11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854529568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0,04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123894101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0,03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94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8,43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3382791535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8,89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1935914512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0,43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9,16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331248806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95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945711850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0,63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233232289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253562484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1,29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10,76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4067010495"/>
                      </a:ext>
                    </a:extLst>
                  </a:tr>
                  <a:tr h="124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89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2,96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97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11,36</a:t>
                          </a:r>
                          <a:endParaRPr lang="en-U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933" marR="45933" marT="0" marB="0" anchor="b"/>
                    </a:tc>
                    <a:extLst>
                      <a:ext uri="{0D108BD9-81ED-4DB2-BD59-A6C34878D82A}">
                        <a16:rowId xmlns:a16="http://schemas.microsoft.com/office/drawing/2014/main" val="641886145"/>
                      </a:ext>
                    </a:extLst>
                  </a:tr>
                  <a:tr h="4553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055" marR="101055" marT="50527" marB="50527">
                        <a:blipFill>
                          <a:blip r:embed="rId2"/>
                          <a:stretch>
                            <a:fillRect l="-345" t="-712000" r="-101379" b="-125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055" marR="101055" marT="50527" marB="50527">
                        <a:blipFill>
                          <a:blip r:embed="rId2"/>
                          <a:stretch>
                            <a:fillRect l="-100345" t="-712000" r="-1379" b="-125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66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9A3A45-21EF-4200-AE4A-C15701FDBD94}"/>
              </a:ext>
            </a:extLst>
          </p:cNvPr>
          <p:cNvSpPr txBox="1"/>
          <p:nvPr/>
        </p:nvSpPr>
        <p:spPr>
          <a:xfrm>
            <a:off x="1619672" y="2559274"/>
            <a:ext cx="2016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Nilai </a:t>
            </a:r>
            <a:r>
              <a:rPr lang="en-US" sz="1400" dirty="0" err="1"/>
              <a:t>Keseluruhan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CADF1-E8D5-4FEF-8F12-3DD81E6FF6F3}"/>
              </a:ext>
            </a:extLst>
          </p:cNvPr>
          <p:cNvSpPr txBox="1"/>
          <p:nvPr/>
        </p:nvSpPr>
        <p:spPr>
          <a:xfrm>
            <a:off x="1619672" y="3098765"/>
            <a:ext cx="154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Nilai </a:t>
            </a:r>
            <a:r>
              <a:rPr lang="en-US" sz="1400" dirty="0" err="1"/>
              <a:t>Selisih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A4EED-7676-4EF8-A402-140D85231698}"/>
              </a:ext>
            </a:extLst>
          </p:cNvPr>
          <p:cNvSpPr/>
          <p:nvPr/>
        </p:nvSpPr>
        <p:spPr>
          <a:xfrm>
            <a:off x="827584" y="2573610"/>
            <a:ext cx="576064" cy="295301"/>
          </a:xfrm>
          <a:prstGeom prst="rect">
            <a:avLst/>
          </a:prstGeom>
          <a:solidFill>
            <a:srgbClr val="85D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4DF00-FC85-449A-A041-9EF037DF837D}"/>
              </a:ext>
            </a:extLst>
          </p:cNvPr>
          <p:cNvSpPr/>
          <p:nvPr/>
        </p:nvSpPr>
        <p:spPr>
          <a:xfrm>
            <a:off x="827584" y="3098765"/>
            <a:ext cx="576064" cy="295301"/>
          </a:xfrm>
          <a:prstGeom prst="rect">
            <a:avLst/>
          </a:prstGeom>
          <a:solidFill>
            <a:srgbClr val="EDF8F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27534"/>
            <a:ext cx="9144000" cy="288032"/>
          </a:xfrm>
        </p:spPr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131590"/>
            <a:ext cx="2520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Variansi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9BD2992-2F08-4AF7-B94F-875F76703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330591"/>
                  </p:ext>
                </p:extLst>
              </p:nvPr>
            </p:nvGraphicFramePr>
            <p:xfrm>
              <a:off x="3779912" y="1259336"/>
              <a:ext cx="5256502" cy="36800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4653">
                      <a:extLst>
                        <a:ext uri="{9D8B030D-6E8A-4147-A177-3AD203B41FA5}">
                          <a16:colId xmlns:a16="http://schemas.microsoft.com/office/drawing/2014/main" val="3143047535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270160966"/>
                        </a:ext>
                      </a:extLst>
                    </a:gridCol>
                    <a:gridCol w="363221">
                      <a:extLst>
                        <a:ext uri="{9D8B030D-6E8A-4147-A177-3AD203B41FA5}">
                          <a16:colId xmlns:a16="http://schemas.microsoft.com/office/drawing/2014/main" val="2820165634"/>
                        </a:ext>
                      </a:extLst>
                    </a:gridCol>
                    <a:gridCol w="335236">
                      <a:extLst>
                        <a:ext uri="{9D8B030D-6E8A-4147-A177-3AD203B41FA5}">
                          <a16:colId xmlns:a16="http://schemas.microsoft.com/office/drawing/2014/main" val="3069926400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4105224612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3078132141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3594962184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723193016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3707249447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988363384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4228387248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1805686846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1857598580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1304557931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1463806501"/>
                        </a:ext>
                      </a:extLst>
                    </a:gridCol>
                  </a:tblGrid>
                  <a:tr h="3535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extLst>
                      <a:ext uri="{0D108BD9-81ED-4DB2-BD59-A6C34878D82A}">
                        <a16:rowId xmlns:a16="http://schemas.microsoft.com/office/drawing/2014/main" val="708252621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3249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6400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7453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8245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8836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1249334624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3600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6507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7453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8849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2509211064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3844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6978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7511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8861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1950176436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3977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7123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7569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8378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8949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1201003002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4356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7157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7862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8378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642309403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4900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7157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89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7969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8464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9038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3501283599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5476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7339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8004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8525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9152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3019099270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6084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7350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8064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8599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9152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493041568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6315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7396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8088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8637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9306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2860830091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6347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8220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9422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494443243"/>
                      </a:ext>
                    </a:extLst>
                  </a:tr>
                  <a:tr h="307508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9419" marR="99419" marT="49709" marB="4970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</a:rPr>
                                  <m:t>4285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9419" marR="99419" marT="49709" marB="4970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</a:rPr>
                                  <m:t>372196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9419" marR="99419" marT="49709" marB="4970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530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9BD2992-2F08-4AF7-B94F-875F76703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330591"/>
                  </p:ext>
                </p:extLst>
              </p:nvPr>
            </p:nvGraphicFramePr>
            <p:xfrm>
              <a:off x="3779912" y="1259336"/>
              <a:ext cx="5256502" cy="36800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4653">
                      <a:extLst>
                        <a:ext uri="{9D8B030D-6E8A-4147-A177-3AD203B41FA5}">
                          <a16:colId xmlns:a16="http://schemas.microsoft.com/office/drawing/2014/main" val="3143047535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270160966"/>
                        </a:ext>
                      </a:extLst>
                    </a:gridCol>
                    <a:gridCol w="363221">
                      <a:extLst>
                        <a:ext uri="{9D8B030D-6E8A-4147-A177-3AD203B41FA5}">
                          <a16:colId xmlns:a16="http://schemas.microsoft.com/office/drawing/2014/main" val="2820165634"/>
                        </a:ext>
                      </a:extLst>
                    </a:gridCol>
                    <a:gridCol w="335236">
                      <a:extLst>
                        <a:ext uri="{9D8B030D-6E8A-4147-A177-3AD203B41FA5}">
                          <a16:colId xmlns:a16="http://schemas.microsoft.com/office/drawing/2014/main" val="3069926400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4105224612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3078132141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3594962184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723193016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3707249447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988363384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4228387248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1805686846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1857598580"/>
                        </a:ext>
                      </a:extLst>
                    </a:gridCol>
                    <a:gridCol w="334653">
                      <a:extLst>
                        <a:ext uri="{9D8B030D-6E8A-4147-A177-3AD203B41FA5}">
                          <a16:colId xmlns:a16="http://schemas.microsoft.com/office/drawing/2014/main" val="1304557931"/>
                        </a:ext>
                      </a:extLst>
                    </a:gridCol>
                    <a:gridCol w="386542">
                      <a:extLst>
                        <a:ext uri="{9D8B030D-6E8A-4147-A177-3AD203B41FA5}">
                          <a16:colId xmlns:a16="http://schemas.microsoft.com/office/drawing/2014/main" val="1463806501"/>
                        </a:ext>
                      </a:extLst>
                    </a:gridCol>
                  </a:tblGrid>
                  <a:tr h="353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818" t="-1724" r="-1476364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01818" t="-1724" r="-1376364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85000" t="-1724" r="-1161667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310909" t="-1724" r="-1167273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418519" t="-1724" r="-1088889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437500" t="-1724" r="-818750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625455" t="-1724" r="-852727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725455" t="-1724" r="-752727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720635" t="-1724" r="-557143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940000" t="-1724" r="-538182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040000" t="-1724" r="-438182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979688" t="-1724" r="-276563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256364" t="-1724" r="-221818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356364" t="-1724" r="-121818" b="-9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66" marR="62966" marT="0" marB="0">
                        <a:blipFill>
                          <a:blip r:embed="rId2"/>
                          <a:stretch>
                            <a:fillRect l="-1271429" t="-1724" r="-6349" b="-94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8252621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3249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6400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7453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8245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8836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1249334624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3600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6507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7453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8849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2509211064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3844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6978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7511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8861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1950176436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3977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7123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7569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8378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8949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1201003002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4356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7157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7862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8378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642309403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4900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7157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89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7969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8464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9038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3501283599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5476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7339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8004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8525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9152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3019099270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6084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7350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8064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8599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9152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493041568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6315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7396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8088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8637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9306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2860830091"/>
                      </a:ext>
                    </a:extLst>
                  </a:tr>
                  <a:tr h="2927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6347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7419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91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8220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40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93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8686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50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97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9422</a:t>
                          </a:r>
                          <a:endParaRPr lang="en-US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966" marR="62966" marT="0" marB="0" anchor="b"/>
                    </a:tc>
                    <a:extLst>
                      <a:ext uri="{0D108BD9-81ED-4DB2-BD59-A6C34878D82A}">
                        <a16:rowId xmlns:a16="http://schemas.microsoft.com/office/drawing/2014/main" val="494443243"/>
                      </a:ext>
                    </a:extLst>
                  </a:tr>
                  <a:tr h="398567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419" marR="99419" marT="49709" marB="49709">
                        <a:blipFill>
                          <a:blip r:embed="rId2"/>
                          <a:stretch>
                            <a:fillRect l="-358" t="-818182" r="-210753" b="-30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419" marR="99419" marT="49709" marB="49709">
                        <a:blipFill>
                          <a:blip r:embed="rId2"/>
                          <a:stretch>
                            <a:fillRect l="-95890" t="-818182" r="-101370" b="-30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419" marR="99419" marT="49709" marB="49709">
                        <a:blipFill>
                          <a:blip r:embed="rId2"/>
                          <a:stretch>
                            <a:fillRect l="-195890" t="-818182" r="-1370" b="-30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5300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629CC3-74DC-4E49-B010-6653F43423E9}"/>
                  </a:ext>
                </a:extLst>
              </p:cNvPr>
              <p:cNvSpPr/>
              <p:nvPr/>
            </p:nvSpPr>
            <p:spPr>
              <a:xfrm>
                <a:off x="395536" y="1858592"/>
                <a:ext cx="1162690" cy="596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2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=4285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629CC3-74DC-4E49-B010-6653F4342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58592"/>
                <a:ext cx="1162690" cy="596445"/>
              </a:xfrm>
              <a:prstGeom prst="rect">
                <a:avLst/>
              </a:prstGeom>
              <a:blipFill>
                <a:blip r:embed="rId3"/>
                <a:stretch>
                  <a:fillRect l="-40838" t="-95918" r="-25131" b="-14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623A04-A89D-4737-9888-5DBBC4AFE018}"/>
              </a:ext>
            </a:extLst>
          </p:cNvPr>
          <p:cNvSpPr txBox="1"/>
          <p:nvPr/>
        </p:nvSpPr>
        <p:spPr>
          <a:xfrm>
            <a:off x="395536" y="1560607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200" dirty="0">
                <a:sym typeface="Wingdings" panose="05000000000000000000" pitchFamily="2" charset="2"/>
              </a:rPr>
              <a:t>Nilai </a:t>
            </a:r>
            <a:r>
              <a:rPr lang="en-US" sz="1200" dirty="0" err="1">
                <a:sym typeface="Wingdings" panose="05000000000000000000" pitchFamily="2" charset="2"/>
              </a:rPr>
              <a:t>keseluruhan</a:t>
            </a:r>
            <a:r>
              <a:rPr lang="en-US" sz="1200" dirty="0">
                <a:sym typeface="Wingdings" panose="05000000000000000000" pitchFamily="2" charset="2"/>
              </a:rPr>
              <a:t> :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A3EAC-01F4-4DE7-8675-4D55550E32C8}"/>
              </a:ext>
            </a:extLst>
          </p:cNvPr>
          <p:cNvSpPr txBox="1"/>
          <p:nvPr/>
        </p:nvSpPr>
        <p:spPr>
          <a:xfrm>
            <a:off x="395536" y="2467091"/>
            <a:ext cx="2664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Masing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–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masing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dikuadratkan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lalu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dijumlahkan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B45EA5-9BE8-4B1B-8E2C-8A45EACFDA0B}"/>
                  </a:ext>
                </a:extLst>
              </p:cNvPr>
              <p:cNvSpPr/>
              <p:nvPr/>
            </p:nvSpPr>
            <p:spPr>
              <a:xfrm>
                <a:off x="393138" y="3026313"/>
                <a:ext cx="1228734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1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=372196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B45EA5-9BE8-4B1B-8E2C-8A45EACFD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38" y="3026313"/>
                <a:ext cx="1228734" cy="553549"/>
              </a:xfrm>
              <a:prstGeom prst="rect">
                <a:avLst/>
              </a:prstGeom>
              <a:blipFill>
                <a:blip r:embed="rId4"/>
                <a:stretch>
                  <a:fillRect l="-34158" t="-94505" r="-10891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701919-90BA-40A9-9DF2-B6C2B6FC32AD}"/>
              </a:ext>
            </a:extLst>
          </p:cNvPr>
          <p:cNvSpPr txBox="1"/>
          <p:nvPr/>
        </p:nvSpPr>
        <p:spPr>
          <a:xfrm>
            <a:off x="393138" y="3693243"/>
            <a:ext cx="26642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Total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keseluruhan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dikuadratkan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D60334-93C2-474D-AE1C-C466A53950CD}"/>
                  </a:ext>
                </a:extLst>
              </p:cNvPr>
              <p:cNvSpPr/>
              <p:nvPr/>
            </p:nvSpPr>
            <p:spPr>
              <a:xfrm>
                <a:off x="364544" y="4052333"/>
                <a:ext cx="2436756" cy="63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2   </m:t>
                          </m:r>
                        </m:sup>
                      </m:sSup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4285</m:t>
                          </m:r>
                        </m:e>
                        <m: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0">
                          <a:latin typeface="Cambria Math" panose="02040503050406030204" pitchFamily="18" charset="0"/>
                        </a:rPr>
                        <m:t>= 18363510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D60334-93C2-474D-AE1C-C466A5395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4" y="4052333"/>
                <a:ext cx="2436756" cy="631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683568" y="1275606"/>
            <a:ext cx="63456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Simpangan</a:t>
            </a:r>
            <a:r>
              <a:rPr lang="en-US" sz="2000" dirty="0">
                <a:sym typeface="Wingdings" panose="05000000000000000000" pitchFamily="2" charset="2"/>
              </a:rPr>
              <a:t> Baku / </a:t>
            </a:r>
            <a:r>
              <a:rPr lang="en-US" sz="2000" dirty="0" err="1">
                <a:sym typeface="Wingdings" panose="05000000000000000000" pitchFamily="2" charset="2"/>
              </a:rPr>
              <a:t>Standar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Deviasi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976DB0-55DB-473C-B0D2-B81D55C7DDA1}"/>
                  </a:ext>
                </a:extLst>
              </p:cNvPr>
              <p:cNvSpPr/>
              <p:nvPr/>
            </p:nvSpPr>
            <p:spPr>
              <a:xfrm>
                <a:off x="3059832" y="2211710"/>
                <a:ext cx="1781944" cy="1578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100,52</m:t>
                          </m:r>
                        </m:e>
                      </m:ra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=10,02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976DB0-55DB-473C-B0D2-B81D55C7D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11710"/>
                <a:ext cx="1781944" cy="1578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Posisi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Kuartil</a:t>
            </a:r>
            <a:endParaRPr lang="en-US" sz="20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23A19-C5CC-48A1-862C-0FF97013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9262"/>
              </p:ext>
            </p:extLst>
          </p:nvPr>
        </p:nvGraphicFramePr>
        <p:xfrm>
          <a:off x="384389" y="2308799"/>
          <a:ext cx="3327400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38516129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598074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83051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41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6746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Periode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Frekuensi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tbk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interval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385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57 - 62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698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63 - 68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67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69 - 74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74,5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9183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75 - 80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74,5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80,5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1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81 - 86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86,5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40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87 - 92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45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93 - 98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93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Jumlah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937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27DC7-64D6-45FA-9700-EC00FFD9005A}"/>
              </a:ext>
            </a:extLst>
          </p:cNvPr>
          <p:cNvSpPr txBox="1"/>
          <p:nvPr/>
        </p:nvSpPr>
        <p:spPr>
          <a:xfrm>
            <a:off x="4788024" y="2308799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Q1 dan Q3</a:t>
            </a:r>
          </a:p>
          <a:p>
            <a:r>
              <a:rPr lang="en-US" dirty="0"/>
              <a:t>Q1 = ¼ X N =&gt; ¼ x 50 = 12.5</a:t>
            </a:r>
          </a:p>
          <a:p>
            <a:r>
              <a:rPr lang="en-US" dirty="0"/>
              <a:t>Q3 = ¾ X N =&gt; ¾ x 50 = 37.5</a:t>
            </a:r>
          </a:p>
          <a:p>
            <a:endParaRPr lang="en-US" dirty="0"/>
          </a:p>
          <a:p>
            <a:r>
              <a:rPr lang="en-US" dirty="0"/>
              <a:t>Q1 = 12.5 =&gt; Kelas ke-5 (81-86)</a:t>
            </a:r>
          </a:p>
          <a:p>
            <a:r>
              <a:rPr lang="en-US" dirty="0"/>
              <a:t>Q3 = 37.5 =&gt; Kelas ke-7 (93-98)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13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AD3A5-34D9-41DE-ADA2-8156E7875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8656-B27F-42CB-A614-49DE08457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8D4CB-5F2B-457B-9BF4-82EFB7538B80}"/>
              </a:ext>
            </a:extLst>
          </p:cNvPr>
          <p:cNvSpPr txBox="1"/>
          <p:nvPr/>
        </p:nvSpPr>
        <p:spPr>
          <a:xfrm>
            <a:off x="395536" y="1209695"/>
            <a:ext cx="41134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Nilai </a:t>
            </a:r>
            <a:r>
              <a:rPr lang="en-US" sz="2000" dirty="0" err="1">
                <a:sym typeface="Wingdings" panose="05000000000000000000" pitchFamily="2" charset="2"/>
              </a:rPr>
              <a:t>Kuartil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err="1">
                <a:sym typeface="Wingdings" panose="05000000000000000000" pitchFamily="2" charset="2"/>
              </a:rPr>
              <a:t>Jangkauan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Kuartil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46EB1-1815-475F-BB59-74748E3F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" y="1917581"/>
            <a:ext cx="367665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18EA1-7D29-4D7A-8342-247DFE6C685C}"/>
              </a:ext>
            </a:extLst>
          </p:cNvPr>
          <p:cNvSpPr txBox="1"/>
          <p:nvPr/>
        </p:nvSpPr>
        <p:spPr>
          <a:xfrm>
            <a:off x="4508946" y="2139702"/>
            <a:ext cx="424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= 80.5 + (( ¼.50 – 11)/11) x 6</a:t>
            </a:r>
          </a:p>
          <a:p>
            <a:r>
              <a:rPr lang="en-US" dirty="0"/>
              <a:t>Q1 = 80.5 + 0.82 = 81.32</a:t>
            </a:r>
          </a:p>
          <a:p>
            <a:endParaRPr lang="en-US" dirty="0"/>
          </a:p>
          <a:p>
            <a:r>
              <a:rPr lang="en-US" dirty="0"/>
              <a:t>Q3 = 92.5 + ((3/4.50 – 37)/13) x 6</a:t>
            </a:r>
          </a:p>
          <a:p>
            <a:r>
              <a:rPr lang="en-US" dirty="0"/>
              <a:t>Q3 = 92.5 + 0.23 = 92.73</a:t>
            </a:r>
          </a:p>
          <a:p>
            <a:endParaRPr lang="en-US" dirty="0"/>
          </a:p>
          <a:p>
            <a:r>
              <a:rPr lang="en-US" dirty="0"/>
              <a:t>JK = ½ x (Q3-Q1)</a:t>
            </a:r>
          </a:p>
          <a:p>
            <a:r>
              <a:rPr lang="en-US" dirty="0"/>
              <a:t>JK = ½ x 11.41 = 5.71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12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Posisi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Persentil</a:t>
            </a:r>
            <a:endParaRPr lang="en-US" sz="20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23A19-C5CC-48A1-862C-0FF97013B7FD}"/>
              </a:ext>
            </a:extLst>
          </p:cNvPr>
          <p:cNvGraphicFramePr>
            <a:graphicFrameLocks noGrp="1"/>
          </p:cNvGraphicFramePr>
          <p:nvPr/>
        </p:nvGraphicFramePr>
        <p:xfrm>
          <a:off x="384389" y="2308799"/>
          <a:ext cx="3327400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38516129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598074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83051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41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6746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Periode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Frekuensi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tbk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interval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385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57 - 62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698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63 - 68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67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69 - 74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74,5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9183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75 - 80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74,5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1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81 - 86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40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87 - 92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45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93 - 98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93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Jumlah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937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27DC7-64D6-45FA-9700-EC00FFD9005A}"/>
              </a:ext>
            </a:extLst>
          </p:cNvPr>
          <p:cNvSpPr txBox="1"/>
          <p:nvPr/>
        </p:nvSpPr>
        <p:spPr>
          <a:xfrm>
            <a:off x="4139952" y="2308799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P10 dan P90</a:t>
            </a:r>
          </a:p>
          <a:p>
            <a:r>
              <a:rPr lang="en-US" dirty="0"/>
              <a:t>P10 = 10/100 x N =&gt; 10/100 x 50 = 5</a:t>
            </a:r>
          </a:p>
          <a:p>
            <a:r>
              <a:rPr lang="en-US" dirty="0"/>
              <a:t>P90 = 90/100 x N =&gt; 90/100 x 50 = 45</a:t>
            </a:r>
          </a:p>
          <a:p>
            <a:endParaRPr lang="en-US" dirty="0"/>
          </a:p>
          <a:p>
            <a:r>
              <a:rPr lang="en-US" dirty="0"/>
              <a:t>P10 = 5 =&gt; Kelas ke-2 (63-68)</a:t>
            </a:r>
          </a:p>
          <a:p>
            <a:r>
              <a:rPr lang="en-US" dirty="0"/>
              <a:t>P90 = 45 =&gt; Kelas ke-7 (93-98)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3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6CA1A-8036-4217-B88F-E9BC61D41B37}"/>
              </a:ext>
            </a:extLst>
          </p:cNvPr>
          <p:cNvSpPr txBox="1"/>
          <p:nvPr/>
        </p:nvSpPr>
        <p:spPr>
          <a:xfrm>
            <a:off x="395536" y="1209695"/>
            <a:ext cx="41134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Nilai </a:t>
            </a:r>
            <a:r>
              <a:rPr lang="en-US" sz="2000" dirty="0" err="1">
                <a:sym typeface="Wingdings" panose="05000000000000000000" pitchFamily="2" charset="2"/>
              </a:rPr>
              <a:t>Persentil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err="1">
                <a:sym typeface="Wingdings" panose="05000000000000000000" pitchFamily="2" charset="2"/>
              </a:rPr>
              <a:t>Jangkauan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Persentil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E1B67-F7C3-47A8-8EA5-B588F92C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" y="2139702"/>
            <a:ext cx="3895725" cy="273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37252E-1B18-4D05-844E-8FF0C0DDE343}"/>
              </a:ext>
            </a:extLst>
          </p:cNvPr>
          <p:cNvSpPr txBox="1"/>
          <p:nvPr/>
        </p:nvSpPr>
        <p:spPr>
          <a:xfrm>
            <a:off x="4508946" y="2139702"/>
            <a:ext cx="424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P10 = 62.5 + (( 1/100.50 – 3)/2) x 6</a:t>
            </a:r>
          </a:p>
          <a:p>
            <a:r>
              <a:rPr lang="en-US" dirty="0"/>
              <a:t>P10 = 62.5 + 6 = 68.5</a:t>
            </a:r>
          </a:p>
          <a:p>
            <a:endParaRPr lang="en-US" dirty="0"/>
          </a:p>
          <a:p>
            <a:r>
              <a:rPr lang="en-US" dirty="0"/>
              <a:t>P90 = 92.5 + ((90/100.50 – 37)/13) x 6</a:t>
            </a:r>
          </a:p>
          <a:p>
            <a:r>
              <a:rPr lang="en-US" dirty="0"/>
              <a:t>P90 = 92.5 </a:t>
            </a:r>
            <a:r>
              <a:rPr lang="en-US"/>
              <a:t>+ 3.69 = 96.19</a:t>
            </a:r>
            <a:endParaRPr lang="en-US" dirty="0"/>
          </a:p>
          <a:p>
            <a:endParaRPr lang="en-US" dirty="0"/>
          </a:p>
          <a:p>
            <a:r>
              <a:rPr lang="en-US" dirty="0"/>
              <a:t>JP = ½ x (P90-P10)</a:t>
            </a:r>
          </a:p>
          <a:p>
            <a:r>
              <a:rPr lang="en-US" dirty="0"/>
              <a:t>JP = ½ x 27.69 = 13.85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42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707654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44078" y="2632012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44078" y="3076518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44078" y="3493335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C51D6B2-15B9-41CE-8556-88993D93ECF3}"/>
              </a:ext>
            </a:extLst>
          </p:cNvPr>
          <p:cNvSpPr/>
          <p:nvPr/>
        </p:nvSpPr>
        <p:spPr>
          <a:xfrm>
            <a:off x="1130125" y="170765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2F536-5734-46CC-85E8-FDF1D9D9D4FD}"/>
              </a:ext>
            </a:extLst>
          </p:cNvPr>
          <p:cNvSpPr txBox="1"/>
          <p:nvPr/>
        </p:nvSpPr>
        <p:spPr>
          <a:xfrm>
            <a:off x="307746" y="1281080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85D8DE"/>
                </a:solidFill>
              </a:rPr>
              <a:t>Variansi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untuk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sampel</a:t>
            </a:r>
            <a:endParaRPr lang="en-US" sz="1400" b="1" dirty="0">
              <a:solidFill>
                <a:srgbClr val="85D8DE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332424-1A5B-4CDD-B02C-0F439C593F27}"/>
              </a:ext>
            </a:extLst>
          </p:cNvPr>
          <p:cNvSpPr/>
          <p:nvPr/>
        </p:nvSpPr>
        <p:spPr>
          <a:xfrm>
            <a:off x="3549422" y="3473407"/>
            <a:ext cx="288032" cy="288032"/>
          </a:xfrm>
          <a:prstGeom prst="downArrow">
            <a:avLst/>
          </a:prstGeom>
          <a:solidFill>
            <a:srgbClr val="9CE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E67BF-7559-457A-A7F4-69FBC695EA21}"/>
              </a:ext>
            </a:extLst>
          </p:cNvPr>
          <p:cNvSpPr txBox="1"/>
          <p:nvPr/>
        </p:nvSpPr>
        <p:spPr>
          <a:xfrm>
            <a:off x="2656263" y="3794624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9CE084"/>
                </a:solidFill>
              </a:rPr>
              <a:t>Variansi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untuk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sampel</a:t>
            </a:r>
            <a:endParaRPr lang="en-US" sz="1400" b="1" dirty="0">
              <a:solidFill>
                <a:srgbClr val="9CE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1334</Words>
  <Application>Microsoft Office PowerPoint</Application>
  <PresentationFormat>On-screen Show (16:9)</PresentationFormat>
  <Paragraphs>649</Paragraphs>
  <Slides>24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 Math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Asus-PC</cp:lastModifiedBy>
  <cp:revision>180</cp:revision>
  <dcterms:created xsi:type="dcterms:W3CDTF">2016-12-05T23:26:54Z</dcterms:created>
  <dcterms:modified xsi:type="dcterms:W3CDTF">2019-12-16T10:26:55Z</dcterms:modified>
</cp:coreProperties>
</file>