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1"/>
  </p:notesMasterIdLst>
  <p:sldIdLst>
    <p:sldId id="256" r:id="rId4"/>
    <p:sldId id="272" r:id="rId5"/>
    <p:sldId id="261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E084"/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73010-0C30-4B03-852F-88C703C2F44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9F84E-A8DE-47BB-9748-4D1F2673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6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9F84E-A8DE-47BB-9748-4D1F2673A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435846"/>
            <a:ext cx="9144000" cy="522725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STATISTIKA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53878" y="4083918"/>
            <a:ext cx="5436244" cy="28803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UKURAN PENYEBARAN DATA / UKURAN DISPERSI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Simpangan</a:t>
            </a:r>
            <a:r>
              <a:rPr lang="en-US" altLang="ko-KR" b="1" dirty="0"/>
              <a:t> Baku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0" y="2260547"/>
                <a:ext cx="4176464" cy="62241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600" dirty="0">
                    <a:cs typeface="Arial" pitchFamily="34" charset="0"/>
                  </a:rPr>
                  <a:t>Akar </a:t>
                </a:r>
                <a:r>
                  <a:rPr lang="en-US" altLang="ko-KR" sz="1600" dirty="0" err="1">
                    <a:cs typeface="Arial" pitchFamily="34" charset="0"/>
                  </a:rPr>
                  <a:t>pangkat</a:t>
                </a:r>
                <a:r>
                  <a:rPr lang="en-US" altLang="ko-KR" sz="1600" dirty="0"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cs typeface="Arial" pitchFamily="34" charset="0"/>
                  </a:rPr>
                  <a:t>dua</a:t>
                </a:r>
                <a:r>
                  <a:rPr lang="en-US" altLang="ko-KR" sz="1600" dirty="0"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cs typeface="Arial" pitchFamily="34" charset="0"/>
                  </a:rPr>
                  <a:t>variasi</a:t>
                </a:r>
                <a:r>
                  <a:rPr lang="en-US" altLang="ko-KR" sz="1600" dirty="0"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cs typeface="Arial" pitchFamily="34" charset="0"/>
                  </a:rPr>
                  <a:t>simpangan</a:t>
                </a:r>
                <a:endParaRPr lang="en-US" altLang="ko-KR" sz="1600" dirty="0">
                  <a:cs typeface="Arial" pitchFamily="34" charset="0"/>
                </a:endParaRPr>
              </a:p>
              <a:p>
                <a:r>
                  <a:rPr lang="en-US" altLang="ko-KR" sz="1600" dirty="0">
                    <a:cs typeface="Arial" pitchFamily="34" charset="0"/>
                  </a:rPr>
                  <a:t>Baku (S) =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√</m:t>
                    </m:r>
                  </m:oMath>
                </a14:m>
                <a:r>
                  <a:rPr lang="en-US" altLang="ko-KR" sz="1600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260547"/>
                <a:ext cx="4176464" cy="622414"/>
              </a:xfrm>
              <a:prstGeom prst="rect">
                <a:avLst/>
              </a:prstGeom>
              <a:blipFill>
                <a:blip r:embed="rId2"/>
                <a:stretch>
                  <a:fillRect l="-730" t="-980" b="-10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7529BAC-E5D8-4DA6-AC40-291E9DDF1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51670"/>
            <a:ext cx="3302207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2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Jangkauan</a:t>
            </a:r>
            <a:r>
              <a:rPr lang="en-US" altLang="ko-KR" b="1" dirty="0"/>
              <a:t> </a:t>
            </a:r>
            <a:r>
              <a:rPr lang="en-US" altLang="ko-KR" b="1" dirty="0" err="1"/>
              <a:t>Kuartil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95936" y="1563638"/>
            <a:ext cx="4176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 err="1">
                <a:cs typeface="Arial" pitchFamily="34" charset="0"/>
              </a:rPr>
              <a:t>Disebut</a:t>
            </a:r>
            <a:r>
              <a:rPr lang="en-US" altLang="ko-KR" sz="1600" dirty="0">
                <a:cs typeface="Arial" pitchFamily="34" charset="0"/>
              </a:rPr>
              <a:t> juga </a:t>
            </a:r>
            <a:r>
              <a:rPr lang="en-US" altLang="ko-KR" sz="1600" dirty="0" err="1">
                <a:cs typeface="Arial" pitchFamily="34" charset="0"/>
              </a:rPr>
              <a:t>simpangan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kuartil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atau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rentang</a:t>
            </a:r>
            <a:endParaRPr lang="en-US" altLang="ko-KR" sz="1600" dirty="0">
              <a:cs typeface="Arial" pitchFamily="34" charset="0"/>
            </a:endParaRPr>
          </a:p>
          <a:p>
            <a:r>
              <a:rPr lang="en-US" altLang="ko-KR" sz="1600" dirty="0">
                <a:cs typeface="Arial" pitchFamily="34" charset="0"/>
              </a:rPr>
              <a:t>semi </a:t>
            </a:r>
            <a:r>
              <a:rPr lang="en-US" altLang="ko-KR" sz="1600" dirty="0" err="1">
                <a:cs typeface="Arial" pitchFamily="34" charset="0"/>
              </a:rPr>
              <a:t>antar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kuartil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atau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deviasi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kuartil</a:t>
            </a:r>
            <a:endParaRPr lang="en-US" altLang="ko-KR" sz="1600" dirty="0"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B93EB-9127-4B37-890D-4B37860BA56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4687" y="2395696"/>
            <a:ext cx="4115453" cy="15442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611154-22EA-4008-B195-364F27E6F1C5}"/>
              </a:ext>
            </a:extLst>
          </p:cNvPr>
          <p:cNvSpPr txBox="1"/>
          <p:nvPr/>
        </p:nvSpPr>
        <p:spPr>
          <a:xfrm>
            <a:off x="971600" y="1040417"/>
            <a:ext cx="252028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chemeClr val="accent6">
                    <a:lumMod val="75000"/>
                  </a:schemeClr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2759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Jangkauan</a:t>
            </a:r>
            <a:r>
              <a:rPr lang="en-US" altLang="ko-KR" b="1" dirty="0"/>
              <a:t> </a:t>
            </a:r>
            <a:r>
              <a:rPr lang="en-US" altLang="ko-KR" b="1" dirty="0" err="1"/>
              <a:t>Persentil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1563638"/>
            <a:ext cx="4176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 err="1">
                <a:cs typeface="Arial" pitchFamily="34" charset="0"/>
              </a:rPr>
              <a:t>Sekumpulan</a:t>
            </a:r>
            <a:r>
              <a:rPr lang="en-US" altLang="ko-KR" sz="1600" dirty="0">
                <a:cs typeface="Arial" pitchFamily="34" charset="0"/>
              </a:rPr>
              <a:t> data yang </a:t>
            </a:r>
            <a:r>
              <a:rPr lang="en-US" altLang="ko-KR" sz="1600" dirty="0" err="1">
                <a:cs typeface="Arial" pitchFamily="34" charset="0"/>
              </a:rPr>
              <a:t>mempunyai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persentil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ke</a:t>
            </a:r>
            <a:r>
              <a:rPr lang="en-US" altLang="ko-KR" sz="1600" dirty="0">
                <a:cs typeface="Arial" pitchFamily="34" charset="0"/>
              </a:rPr>
              <a:t> – 10 dan </a:t>
            </a:r>
            <a:r>
              <a:rPr lang="en-US" altLang="ko-KR" sz="1600" dirty="0" err="1">
                <a:cs typeface="Arial" pitchFamily="34" charset="0"/>
              </a:rPr>
              <a:t>persentil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ke</a:t>
            </a:r>
            <a:r>
              <a:rPr lang="en-US" altLang="ko-KR" sz="1600" dirty="0">
                <a:cs typeface="Arial" pitchFamily="34" charset="0"/>
              </a:rPr>
              <a:t> 90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11154-22EA-4008-B195-364F27E6F1C5}"/>
              </a:ext>
            </a:extLst>
          </p:cNvPr>
          <p:cNvSpPr txBox="1"/>
          <p:nvPr/>
        </p:nvSpPr>
        <p:spPr>
          <a:xfrm>
            <a:off x="1043608" y="1221614"/>
            <a:ext cx="252028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chemeClr val="accent6">
                    <a:lumMod val="75000"/>
                  </a:schemeClr>
                </a:solidFill>
              </a:rPr>
              <a:t>JP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1006D-8DCE-4AAE-AA32-363B71BB00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9992" y="2329610"/>
            <a:ext cx="3292996" cy="800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9E9EAC-070F-4BFE-B17F-016E1000A71D}"/>
              </a:ext>
            </a:extLst>
          </p:cNvPr>
          <p:cNvSpPr txBox="1"/>
          <p:nvPr/>
        </p:nvSpPr>
        <p:spPr>
          <a:xfrm>
            <a:off x="4572000" y="3276221"/>
            <a:ext cx="41134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/>
              <a:t>JP = </a:t>
            </a:r>
            <a:r>
              <a:rPr lang="en-US" sz="1600" dirty="0" err="1"/>
              <a:t>Jangkauan</a:t>
            </a:r>
            <a:r>
              <a:rPr lang="en-US" sz="1600" dirty="0"/>
              <a:t> </a:t>
            </a:r>
            <a:r>
              <a:rPr lang="en-US" sz="1600" dirty="0" err="1"/>
              <a:t>Persentil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CD0EC8-9D3A-4B4F-8492-7AC0C75785A6}"/>
              </a:ext>
            </a:extLst>
          </p:cNvPr>
          <p:cNvSpPr txBox="1"/>
          <p:nvPr/>
        </p:nvSpPr>
        <p:spPr>
          <a:xfrm>
            <a:off x="4572000" y="3735583"/>
            <a:ext cx="41134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/>
              <a:t>P10 = </a:t>
            </a:r>
            <a:r>
              <a:rPr lang="en-US" sz="1600" dirty="0" err="1"/>
              <a:t>persentil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10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27B4D7-2B95-4CFD-BC48-57A0341B12E6}"/>
              </a:ext>
            </a:extLst>
          </p:cNvPr>
          <p:cNvSpPr txBox="1"/>
          <p:nvPr/>
        </p:nvSpPr>
        <p:spPr>
          <a:xfrm>
            <a:off x="4572000" y="4194945"/>
            <a:ext cx="41134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/>
              <a:t>P90 = </a:t>
            </a:r>
            <a:r>
              <a:rPr lang="en-US" sz="1600" dirty="0" err="1"/>
              <a:t>persentil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90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67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Studi</a:t>
            </a:r>
            <a:r>
              <a:rPr lang="en-US" altLang="ko-KR" dirty="0"/>
              <a:t> </a:t>
            </a:r>
            <a:r>
              <a:rPr lang="en-US" altLang="ko-KR" dirty="0" err="1"/>
              <a:t>Kasus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A1541-4CD8-4EC6-8EE5-D91E55D9BF1D}"/>
              </a:ext>
            </a:extLst>
          </p:cNvPr>
          <p:cNvSpPr txBox="1"/>
          <p:nvPr/>
        </p:nvSpPr>
        <p:spPr>
          <a:xfrm>
            <a:off x="827584" y="1563638"/>
            <a:ext cx="41134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n-US" sz="1600" dirty="0"/>
              <a:t>Data </a:t>
            </a:r>
            <a:r>
              <a:rPr lang="en-US" sz="1600" dirty="0" err="1"/>
              <a:t>acak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4B3F02-2D75-4D13-90C2-3DF7EDE18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443059"/>
              </p:ext>
            </p:extLst>
          </p:nvPr>
        </p:nvGraphicFramePr>
        <p:xfrm>
          <a:off x="1187624" y="2283718"/>
          <a:ext cx="6096000" cy="177239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7620148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310445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752263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299023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687995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641012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344373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193334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667610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8297764"/>
                    </a:ext>
                  </a:extLst>
                </a:gridCol>
              </a:tblGrid>
              <a:tr h="354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8364257"/>
                  </a:ext>
                </a:extLst>
              </a:tr>
              <a:tr h="354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8998457"/>
                  </a:ext>
                </a:extLst>
              </a:tr>
              <a:tr h="354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578052"/>
                  </a:ext>
                </a:extLst>
              </a:tr>
              <a:tr h="354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7012891"/>
                  </a:ext>
                </a:extLst>
              </a:tr>
              <a:tr h="354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6879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987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Studi</a:t>
            </a:r>
            <a:r>
              <a:rPr lang="en-US" altLang="ko-KR" dirty="0"/>
              <a:t> </a:t>
            </a:r>
            <a:r>
              <a:rPr lang="en-US" altLang="ko-KR" dirty="0" err="1"/>
              <a:t>Kasus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A1541-4CD8-4EC6-8EE5-D91E55D9BF1D}"/>
              </a:ext>
            </a:extLst>
          </p:cNvPr>
          <p:cNvSpPr txBox="1"/>
          <p:nvPr/>
        </p:nvSpPr>
        <p:spPr>
          <a:xfrm>
            <a:off x="827584" y="1563638"/>
            <a:ext cx="41134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n-US" sz="1600" dirty="0"/>
              <a:t>Data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diurut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B68DA4-648E-4F4A-802C-6C0D96A83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713887"/>
              </p:ext>
            </p:extLst>
          </p:nvPr>
        </p:nvGraphicFramePr>
        <p:xfrm>
          <a:off x="1187624" y="2211710"/>
          <a:ext cx="6096000" cy="18444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7989554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420466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37443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717440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58577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43053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371037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499644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72621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7781744"/>
                    </a:ext>
                  </a:extLst>
                </a:gridCol>
              </a:tblGrid>
              <a:tr h="368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1628426"/>
                  </a:ext>
                </a:extLst>
              </a:tr>
              <a:tr h="368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083855"/>
                  </a:ext>
                </a:extLst>
              </a:tr>
              <a:tr h="368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2153174"/>
                  </a:ext>
                </a:extLst>
              </a:tr>
              <a:tr h="368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880929"/>
                  </a:ext>
                </a:extLst>
              </a:tr>
              <a:tr h="368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97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2751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62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Studi</a:t>
            </a:r>
            <a:r>
              <a:rPr lang="en-US" altLang="ko-KR" dirty="0"/>
              <a:t> </a:t>
            </a:r>
            <a:r>
              <a:rPr lang="en-US" altLang="ko-KR" dirty="0" err="1"/>
              <a:t>Kasus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A1541-4CD8-4EC6-8EE5-D91E55D9BF1D}"/>
              </a:ext>
            </a:extLst>
          </p:cNvPr>
          <p:cNvSpPr txBox="1"/>
          <p:nvPr/>
        </p:nvSpPr>
        <p:spPr>
          <a:xfrm>
            <a:off x="755576" y="1552025"/>
            <a:ext cx="411341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>
                <a:sym typeface="Wingdings" panose="05000000000000000000" pitchFamily="2" charset="2"/>
              </a:rPr>
              <a:t>Mencari</a:t>
            </a:r>
            <a:r>
              <a:rPr lang="en-US" sz="2000" dirty="0">
                <a:sym typeface="Wingdings" panose="05000000000000000000" pitchFamily="2" charset="2"/>
              </a:rPr>
              <a:t> range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8AB767-4D11-4212-9773-8B01D1959C1A}"/>
              </a:ext>
            </a:extLst>
          </p:cNvPr>
          <p:cNvSpPr/>
          <p:nvPr/>
        </p:nvSpPr>
        <p:spPr>
          <a:xfrm>
            <a:off x="1093837" y="2240747"/>
            <a:ext cx="33443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Range = Data </a:t>
            </a:r>
            <a:r>
              <a:rPr lang="en-US" sz="1400" dirty="0" err="1"/>
              <a:t>Tertinggi</a:t>
            </a:r>
            <a:r>
              <a:rPr lang="en-US" sz="1400" dirty="0"/>
              <a:t> - Data </a:t>
            </a:r>
            <a:r>
              <a:rPr lang="en-US" sz="1400" dirty="0" err="1"/>
              <a:t>Terendah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673452-AD76-4BEF-8CF8-EF929918616C}"/>
              </a:ext>
            </a:extLst>
          </p:cNvPr>
          <p:cNvSpPr/>
          <p:nvPr/>
        </p:nvSpPr>
        <p:spPr>
          <a:xfrm>
            <a:off x="1115616" y="2725639"/>
            <a:ext cx="1471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Range = 97 - 57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7986F6-BEA3-4B67-A65D-7C9029939501}"/>
              </a:ext>
            </a:extLst>
          </p:cNvPr>
          <p:cNvSpPr/>
          <p:nvPr/>
        </p:nvSpPr>
        <p:spPr>
          <a:xfrm>
            <a:off x="1115616" y="3210531"/>
            <a:ext cx="1114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Range = 40</a:t>
            </a:r>
          </a:p>
        </p:txBody>
      </p:sp>
    </p:spTree>
    <p:extLst>
      <p:ext uri="{BB962C8B-B14F-4D97-AF65-F5344CB8AC3E}">
        <p14:creationId xmlns:p14="http://schemas.microsoft.com/office/powerpoint/2010/main" val="4050056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Studi</a:t>
            </a:r>
            <a:r>
              <a:rPr lang="en-US" altLang="ko-KR" dirty="0"/>
              <a:t> </a:t>
            </a:r>
            <a:r>
              <a:rPr lang="en-US" altLang="ko-KR" dirty="0" err="1"/>
              <a:t>Kasus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A1541-4CD8-4EC6-8EE5-D91E55D9BF1D}"/>
              </a:ext>
            </a:extLst>
          </p:cNvPr>
          <p:cNvSpPr txBox="1"/>
          <p:nvPr/>
        </p:nvSpPr>
        <p:spPr>
          <a:xfrm>
            <a:off x="611560" y="1543768"/>
            <a:ext cx="411341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>
                <a:sym typeface="Wingdings" panose="05000000000000000000" pitchFamily="2" charset="2"/>
              </a:rPr>
              <a:t>Jumlah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kelas</a:t>
            </a:r>
            <a:r>
              <a:rPr lang="en-US" sz="2000" dirty="0">
                <a:sym typeface="Wingdings" panose="05000000000000000000" pitchFamily="2" charset="2"/>
              </a:rPr>
              <a:t> dan interval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37340B-E26D-453F-96B6-19FBA47AB6C9}"/>
              </a:ext>
            </a:extLst>
          </p:cNvPr>
          <p:cNvSpPr/>
          <p:nvPr/>
        </p:nvSpPr>
        <p:spPr>
          <a:xfrm>
            <a:off x="971600" y="2108924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Jumlah Kelas = 1 + 3.3 Log 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473A3C-ED49-4429-9F30-FA31E879460B}"/>
              </a:ext>
            </a:extLst>
          </p:cNvPr>
          <p:cNvSpPr/>
          <p:nvPr/>
        </p:nvSpPr>
        <p:spPr>
          <a:xfrm>
            <a:off x="2416429" y="2500072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1+ 3.3 * LOG(50)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4428B3-CC93-4A41-86BB-EA95B93907AF}"/>
              </a:ext>
            </a:extLst>
          </p:cNvPr>
          <p:cNvSpPr/>
          <p:nvPr/>
        </p:nvSpPr>
        <p:spPr>
          <a:xfrm>
            <a:off x="2416429" y="2880312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6.606601014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C96213-C214-4B6D-8EB3-E2A6148FCB14}"/>
              </a:ext>
            </a:extLst>
          </p:cNvPr>
          <p:cNvSpPr/>
          <p:nvPr/>
        </p:nvSpPr>
        <p:spPr>
          <a:xfrm>
            <a:off x="4788024" y="2100798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Interval = Range / </a:t>
            </a:r>
            <a:r>
              <a:rPr lang="en-US" dirty="0" err="1"/>
              <a:t>Jumlah</a:t>
            </a:r>
            <a:r>
              <a:rPr lang="en-US" dirty="0"/>
              <a:t> Kelas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CC05AE-C306-41F5-A186-8A3741B05BF4}"/>
              </a:ext>
            </a:extLst>
          </p:cNvPr>
          <p:cNvSpPr/>
          <p:nvPr/>
        </p:nvSpPr>
        <p:spPr>
          <a:xfrm>
            <a:off x="2416429" y="324429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8DADD7-B16C-496C-85D8-02134F8D95C6}"/>
              </a:ext>
            </a:extLst>
          </p:cNvPr>
          <p:cNvSpPr/>
          <p:nvPr/>
        </p:nvSpPr>
        <p:spPr>
          <a:xfrm>
            <a:off x="5611621" y="2485100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40 / 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FC5C20-D51E-4C57-B788-01C1AE70DEF6}"/>
              </a:ext>
            </a:extLst>
          </p:cNvPr>
          <p:cNvSpPr/>
          <p:nvPr/>
        </p:nvSpPr>
        <p:spPr>
          <a:xfrm>
            <a:off x="5611621" y="2848243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6.064641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96E6A1-B03F-45CC-9E02-1C5D3BBC3DE8}"/>
              </a:ext>
            </a:extLst>
          </p:cNvPr>
          <p:cNvSpPr/>
          <p:nvPr/>
        </p:nvSpPr>
        <p:spPr>
          <a:xfrm>
            <a:off x="5611621" y="3208203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6 </a:t>
            </a:r>
          </a:p>
        </p:txBody>
      </p:sp>
    </p:spTree>
    <p:extLst>
      <p:ext uri="{BB962C8B-B14F-4D97-AF65-F5344CB8AC3E}">
        <p14:creationId xmlns:p14="http://schemas.microsoft.com/office/powerpoint/2010/main" val="3225904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Studi</a:t>
            </a:r>
            <a:r>
              <a:rPr lang="en-US" altLang="ko-KR" dirty="0"/>
              <a:t> </a:t>
            </a:r>
            <a:r>
              <a:rPr lang="en-US" altLang="ko-KR" dirty="0" err="1"/>
              <a:t>Kasus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A1541-4CD8-4EC6-8EE5-D91E55D9BF1D}"/>
              </a:ext>
            </a:extLst>
          </p:cNvPr>
          <p:cNvSpPr txBox="1"/>
          <p:nvPr/>
        </p:nvSpPr>
        <p:spPr>
          <a:xfrm>
            <a:off x="827584" y="1532860"/>
            <a:ext cx="411341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>
                <a:sym typeface="Wingdings" panose="05000000000000000000" pitchFamily="2" charset="2"/>
              </a:rPr>
              <a:t>Membuat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tabel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frekuensi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D6E709-A17A-44FC-9447-B519C65FA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70103"/>
              </p:ext>
            </p:extLst>
          </p:nvPr>
        </p:nvGraphicFramePr>
        <p:xfrm>
          <a:off x="1270831" y="2227681"/>
          <a:ext cx="3226916" cy="196569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97483">
                  <a:extLst>
                    <a:ext uri="{9D8B030D-6E8A-4147-A177-3AD203B41FA5}">
                      <a16:colId xmlns:a16="http://schemas.microsoft.com/office/drawing/2014/main" val="2383773264"/>
                    </a:ext>
                  </a:extLst>
                </a:gridCol>
                <a:gridCol w="1629433">
                  <a:extLst>
                    <a:ext uri="{9D8B030D-6E8A-4147-A177-3AD203B41FA5}">
                      <a16:colId xmlns:a16="http://schemas.microsoft.com/office/drawing/2014/main" val="103448515"/>
                    </a:ext>
                  </a:extLst>
                </a:gridCol>
              </a:tblGrid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Periode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Frekuensi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6644676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57 - 62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7756222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63 - 68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5682934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69 - 74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0500873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75 - 80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2496416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81 - 86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4718103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87 - 92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047154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93 - 98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8479585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Jumlah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0737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48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Anggota</a:t>
            </a:r>
            <a:r>
              <a:rPr lang="en-US" altLang="ko-KR" dirty="0"/>
              <a:t> </a:t>
            </a:r>
            <a:r>
              <a:rPr lang="en-US" altLang="ko-KR" dirty="0" err="1"/>
              <a:t>Kelompok</a:t>
            </a:r>
            <a:endParaRPr lang="ko-KR" alt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611560" y="3075806"/>
            <a:ext cx="1728192" cy="633442"/>
            <a:chOff x="3779911" y="3327771"/>
            <a:chExt cx="1584177" cy="633442"/>
          </a:xfrm>
        </p:grpSpPr>
        <p:sp>
          <p:nvSpPr>
            <p:cNvPr id="55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Andika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Nugraha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</a:t>
              </a:r>
            </a:p>
          </p:txBody>
        </p:sp>
        <p:sp>
          <p:nvSpPr>
            <p:cNvPr id="56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1"/>
                  </a:solidFill>
                  <a:cs typeface="Arial" pitchFamily="34" charset="0"/>
                </a:rPr>
                <a:t>12180433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80666" y="3075806"/>
            <a:ext cx="1728192" cy="633442"/>
            <a:chOff x="3779911" y="3327771"/>
            <a:chExt cx="1584177" cy="633442"/>
          </a:xfrm>
        </p:grpSpPr>
        <p:sp>
          <p:nvSpPr>
            <p:cNvPr id="5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Ardy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Winata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2"/>
                  </a:solidFill>
                  <a:cs typeface="Arial" pitchFamily="34" charset="0"/>
                </a:rPr>
                <a:t>12180136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749772" y="3075806"/>
            <a:ext cx="1728192" cy="633442"/>
            <a:chOff x="3779911" y="3327771"/>
            <a:chExt cx="1584177" cy="633442"/>
          </a:xfrm>
        </p:grpSpPr>
        <p:sp>
          <p:nvSpPr>
            <p:cNvPr id="6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Nur Hamdi</a:t>
              </a:r>
            </a:p>
          </p:txBody>
        </p:sp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3"/>
                  </a:solidFill>
                  <a:cs typeface="Arial" pitchFamily="34" charset="0"/>
                </a:rPr>
                <a:t>12180056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818878" y="3075806"/>
            <a:ext cx="1728192" cy="633442"/>
            <a:chOff x="3779911" y="3327771"/>
            <a:chExt cx="1584177" cy="633442"/>
          </a:xfrm>
        </p:grpSpPr>
        <p:sp>
          <p:nvSpPr>
            <p:cNvPr id="6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Wildan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Ade W</a:t>
              </a:r>
            </a:p>
          </p:txBody>
        </p:sp>
        <p:sp>
          <p:nvSpPr>
            <p:cNvPr id="68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4"/>
                  </a:solidFill>
                  <a:cs typeface="Arial" pitchFamily="34" charset="0"/>
                </a:rPr>
                <a:t>12180118</a:t>
              </a:r>
            </a:p>
          </p:txBody>
        </p:sp>
      </p:grp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8D9C076-A42E-43A8-B6CE-A65CFA6A04C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46" y="1283850"/>
            <a:ext cx="1648869" cy="1632380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DEA9BE1-E5A3-42F9-99C0-B19BF186447D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790" y="1283850"/>
            <a:ext cx="1648869" cy="1632380"/>
          </a:xfr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26373F1B-90F4-4663-920B-6AA306303841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2334" y="1283850"/>
            <a:ext cx="1648869" cy="1632380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597633C6-49ED-4AB1-9CEA-2DD57D8138D6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3879" y="1283850"/>
            <a:ext cx="1648869" cy="1632380"/>
          </a:xfrm>
        </p:spPr>
      </p:pic>
    </p:spTree>
    <p:extLst>
      <p:ext uri="{BB962C8B-B14F-4D97-AF65-F5344CB8AC3E}">
        <p14:creationId xmlns:p14="http://schemas.microsoft.com/office/powerpoint/2010/main" val="305195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962241" y="16660"/>
            <a:ext cx="6002247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List Slide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984973" y="652810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Definisi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83007" y="1300787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Ukuran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Penyebaran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/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Ukuran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Dispersi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4809D0-1D20-4026-8D7B-66AD95A778F3}"/>
              </a:ext>
            </a:extLst>
          </p:cNvPr>
          <p:cNvSpPr txBox="1"/>
          <p:nvPr/>
        </p:nvSpPr>
        <p:spPr>
          <a:xfrm>
            <a:off x="3383007" y="1649763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Jangkauan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( Range )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29C444-9451-4730-B9FA-5256ACCE006E}"/>
              </a:ext>
            </a:extLst>
          </p:cNvPr>
          <p:cNvSpPr txBox="1"/>
          <p:nvPr/>
        </p:nvSpPr>
        <p:spPr>
          <a:xfrm>
            <a:off x="3383007" y="1994235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Simpangan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Rata – rata :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tidak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berkelompok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&amp;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berkelompok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B6CA17-86D1-440A-9BD8-390EEAAF08B0}"/>
              </a:ext>
            </a:extLst>
          </p:cNvPr>
          <p:cNvSpPr txBox="1"/>
          <p:nvPr/>
        </p:nvSpPr>
        <p:spPr>
          <a:xfrm>
            <a:off x="3383007" y="2343211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Variansi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F10B8F-6AA4-4D4D-8107-EC0BE43FCF83}"/>
              </a:ext>
            </a:extLst>
          </p:cNvPr>
          <p:cNvSpPr txBox="1"/>
          <p:nvPr/>
        </p:nvSpPr>
        <p:spPr>
          <a:xfrm>
            <a:off x="3383007" y="2676983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Simpangan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Baku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EDA3ED-E1C6-49B5-8404-0987492CD1ED}"/>
              </a:ext>
            </a:extLst>
          </p:cNvPr>
          <p:cNvSpPr txBox="1"/>
          <p:nvPr/>
        </p:nvSpPr>
        <p:spPr>
          <a:xfrm>
            <a:off x="3383007" y="3025959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Jangkauan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: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Kuartil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Persentil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dan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Desil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474F650-9A02-42E7-A202-58EF68CEA5CA}"/>
              </a:ext>
            </a:extLst>
          </p:cNvPr>
          <p:cNvGrpSpPr/>
          <p:nvPr/>
        </p:nvGrpSpPr>
        <p:grpSpPr>
          <a:xfrm>
            <a:off x="2962241" y="3439097"/>
            <a:ext cx="5611091" cy="576000"/>
            <a:chOff x="2984973" y="1131591"/>
            <a:chExt cx="5611091" cy="576000"/>
          </a:xfrm>
        </p:grpSpPr>
        <p:sp>
          <p:nvSpPr>
            <p:cNvPr id="42" name="Round Same Side Corner Rectangle 3">
              <a:extLst>
                <a:ext uri="{FF2B5EF4-FFF2-40B4-BE49-F238E27FC236}">
                  <a16:creationId xmlns:a16="http://schemas.microsoft.com/office/drawing/2014/main" id="{EE97B63E-8A1B-4FB3-A28C-EADAA5A91508}"/>
                </a:ext>
              </a:extLst>
            </p:cNvPr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AutoShape 92">
              <a:extLst>
                <a:ext uri="{FF2B5EF4-FFF2-40B4-BE49-F238E27FC236}">
                  <a16:creationId xmlns:a16="http://schemas.microsoft.com/office/drawing/2014/main" id="{DEDBD8BC-E08E-4F32-BD12-F0FB7EA2EC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4D836B-4C70-4A71-81BA-04F42E9E5964}"/>
                </a:ext>
              </a:extLst>
            </p:cNvPr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Tabel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data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nilai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( Data Tunggal dan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Berkelompok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)</a:t>
              </a:r>
            </a:p>
          </p:txBody>
        </p:sp>
      </p:grpSp>
      <p:sp>
        <p:nvSpPr>
          <p:cNvPr id="45" name="Rectangle 30">
            <a:extLst>
              <a:ext uri="{FF2B5EF4-FFF2-40B4-BE49-F238E27FC236}">
                <a16:creationId xmlns:a16="http://schemas.microsoft.com/office/drawing/2014/main" id="{60014D70-98E5-42D6-B728-100A9C4FE74D}"/>
              </a:ext>
            </a:extLst>
          </p:cNvPr>
          <p:cNvSpPr/>
          <p:nvPr/>
        </p:nvSpPr>
        <p:spPr>
          <a:xfrm>
            <a:off x="3103045" y="3574264"/>
            <a:ext cx="300158" cy="299281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1DDC73B-1618-4A78-8761-49321CE22163}"/>
              </a:ext>
            </a:extLst>
          </p:cNvPr>
          <p:cNvGrpSpPr/>
          <p:nvPr/>
        </p:nvGrpSpPr>
        <p:grpSpPr>
          <a:xfrm>
            <a:off x="2984973" y="4227998"/>
            <a:ext cx="5611091" cy="576000"/>
            <a:chOff x="2984973" y="1131591"/>
            <a:chExt cx="5611091" cy="576000"/>
          </a:xfrm>
        </p:grpSpPr>
        <p:sp>
          <p:nvSpPr>
            <p:cNvPr id="47" name="Round Same Side Corner Rectangle 3">
              <a:extLst>
                <a:ext uri="{FF2B5EF4-FFF2-40B4-BE49-F238E27FC236}">
                  <a16:creationId xmlns:a16="http://schemas.microsoft.com/office/drawing/2014/main" id="{78EFEA4E-2D8B-4FAD-B3B9-B22243C0516D}"/>
                </a:ext>
              </a:extLst>
            </p:cNvPr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AutoShape 92">
              <a:extLst>
                <a:ext uri="{FF2B5EF4-FFF2-40B4-BE49-F238E27FC236}">
                  <a16:creationId xmlns:a16="http://schemas.microsoft.com/office/drawing/2014/main" id="{116CC28C-702D-4F81-B2FD-BF1C8A10C2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EA544B3-9AD3-444F-BAA9-9B4D94DC7A08}"/>
                </a:ext>
              </a:extLst>
            </p:cNvPr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Rumus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/ Formula</a:t>
              </a:r>
            </a:p>
          </p:txBody>
        </p:sp>
      </p:grpSp>
      <p:sp>
        <p:nvSpPr>
          <p:cNvPr id="50" name="Rounded Rectangle 51">
            <a:extLst>
              <a:ext uri="{FF2B5EF4-FFF2-40B4-BE49-F238E27FC236}">
                <a16:creationId xmlns:a16="http://schemas.microsoft.com/office/drawing/2014/main" id="{ECB3D0AA-674D-479F-8763-3FF7AD84EE25}"/>
              </a:ext>
            </a:extLst>
          </p:cNvPr>
          <p:cNvSpPr/>
          <p:nvPr/>
        </p:nvSpPr>
        <p:spPr>
          <a:xfrm rot="16200000" flipH="1">
            <a:off x="3083562" y="767533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Round Same Side Corner Rectangle 6">
            <a:extLst>
              <a:ext uri="{FF2B5EF4-FFF2-40B4-BE49-F238E27FC236}">
                <a16:creationId xmlns:a16="http://schemas.microsoft.com/office/drawing/2014/main" id="{15398ED0-2260-43C5-81B6-82D0B2539769}"/>
              </a:ext>
            </a:extLst>
          </p:cNvPr>
          <p:cNvSpPr/>
          <p:nvPr/>
        </p:nvSpPr>
        <p:spPr>
          <a:xfrm rot="2700000">
            <a:off x="3215363" y="4296999"/>
            <a:ext cx="115221" cy="461934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Ukuran</a:t>
            </a:r>
            <a:r>
              <a:rPr lang="en-US" altLang="ko-KR" b="1" dirty="0"/>
              <a:t> </a:t>
            </a:r>
            <a:r>
              <a:rPr lang="en-US" altLang="ko-KR" b="1" dirty="0" err="1"/>
              <a:t>Penyebaran</a:t>
            </a:r>
            <a:r>
              <a:rPr lang="en-US" altLang="ko-KR" b="1" dirty="0"/>
              <a:t> Data / </a:t>
            </a:r>
            <a:r>
              <a:rPr lang="en-US" altLang="ko-KR" b="1" dirty="0" err="1"/>
              <a:t>Ukuran</a:t>
            </a:r>
            <a:r>
              <a:rPr lang="en-US" altLang="ko-KR" b="1" dirty="0"/>
              <a:t> </a:t>
            </a:r>
            <a:r>
              <a:rPr lang="en-US" altLang="ko-KR" b="1" dirty="0" err="1"/>
              <a:t>Dispersi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27984" y="1894641"/>
            <a:ext cx="4248472" cy="13542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en-US" sz="1600" dirty="0" err="1"/>
              <a:t>Suatu</a:t>
            </a:r>
            <a:r>
              <a:rPr lang="en-US" altLang="en-US" sz="1600" dirty="0"/>
              <a:t> </a:t>
            </a:r>
            <a:r>
              <a:rPr lang="en-US" altLang="en-US" sz="1600" dirty="0" err="1"/>
              <a:t>ukuran</a:t>
            </a:r>
            <a:r>
              <a:rPr lang="en-US" altLang="en-US" sz="1600" dirty="0"/>
              <a:t> yang </a:t>
            </a:r>
            <a:r>
              <a:rPr lang="en-US" altLang="en-US" sz="1600" dirty="0" err="1"/>
              <a:t>menyatakan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seberapa</a:t>
            </a:r>
            <a:endParaRPr lang="en-US" altLang="en-US" sz="1600" dirty="0"/>
          </a:p>
          <a:p>
            <a:pPr algn="just"/>
            <a:r>
              <a:rPr lang="en-US" altLang="en-US" sz="1600" dirty="0" err="1"/>
              <a:t>besar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nilai-nilai</a:t>
            </a:r>
            <a:r>
              <a:rPr lang="en-US" altLang="en-US" sz="1600" dirty="0"/>
              <a:t> data </a:t>
            </a:r>
            <a:r>
              <a:rPr lang="en-US" altLang="en-US" sz="1600" dirty="0" err="1"/>
              <a:t>berbeda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atau</a:t>
            </a:r>
            <a:endParaRPr lang="en-US" altLang="en-US" sz="1600" dirty="0"/>
          </a:p>
          <a:p>
            <a:pPr algn="just"/>
            <a:r>
              <a:rPr lang="en-US" altLang="en-US" sz="1600" dirty="0" err="1"/>
              <a:t>bervariasi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dengan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nilai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ukuran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pusatnya</a:t>
            </a:r>
            <a:endParaRPr lang="en-US" altLang="en-US" sz="1600" dirty="0"/>
          </a:p>
          <a:p>
            <a:pPr algn="just"/>
            <a:r>
              <a:rPr lang="en-US" altLang="en-US" sz="1600" dirty="0" err="1"/>
              <a:t>atau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seberapa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besar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penyimpangan</a:t>
            </a:r>
            <a:endParaRPr lang="en-US" altLang="en-US" sz="1600" dirty="0"/>
          </a:p>
          <a:p>
            <a:pPr algn="just"/>
            <a:r>
              <a:rPr lang="en-US" altLang="en-US" sz="1600" dirty="0" err="1"/>
              <a:t>nilai-nilai</a:t>
            </a:r>
            <a:r>
              <a:rPr lang="en-US" altLang="en-US" sz="1600" dirty="0"/>
              <a:t> data </a:t>
            </a:r>
            <a:r>
              <a:rPr lang="en-US" altLang="en-US" sz="1600" dirty="0" err="1"/>
              <a:t>dengan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nilai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pusatnya</a:t>
            </a:r>
            <a:r>
              <a:rPr lang="en-US" altLang="en-US" sz="1600" dirty="0"/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64801"/>
            <a:ext cx="3252864" cy="229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9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Jangkauan</a:t>
            </a:r>
            <a:r>
              <a:rPr lang="en-US" altLang="ko-KR" b="1" dirty="0"/>
              <a:t> ( Range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7984" y="2279362"/>
            <a:ext cx="43204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 err="1"/>
              <a:t>Selisih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data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terbesar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data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terkecil</a:t>
            </a:r>
            <a:r>
              <a:rPr lang="en-US" sz="1600" dirty="0"/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3FA"/>
              </a:clrFrom>
              <a:clrTo>
                <a:srgbClr val="E6E3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118" y="1364801"/>
            <a:ext cx="2913764" cy="229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5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Simpangan</a:t>
            </a:r>
            <a:r>
              <a:rPr lang="en-US" altLang="ko-KR" b="1" dirty="0"/>
              <a:t> Rata – rata / Mean Deviation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7984" y="1707654"/>
            <a:ext cx="43204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mutlak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selisih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endParaRPr lang="en-US" sz="1600" dirty="0"/>
          </a:p>
          <a:p>
            <a:pPr algn="just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rata-rata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dibagi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banyaknya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data.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118" y="1506624"/>
            <a:ext cx="2913764" cy="2010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0994EC-7B40-4BE9-AEDB-09496E423A56}"/>
              </a:ext>
            </a:extLst>
          </p:cNvPr>
          <p:cNvSpPr txBox="1"/>
          <p:nvPr/>
        </p:nvSpPr>
        <p:spPr>
          <a:xfrm>
            <a:off x="4444078" y="2632012"/>
            <a:ext cx="43204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 err="1"/>
              <a:t>Simpangan</a:t>
            </a:r>
            <a:r>
              <a:rPr lang="en-US" sz="1600" dirty="0"/>
              <a:t> rata-rata </a:t>
            </a:r>
            <a:r>
              <a:rPr lang="en-US" sz="1600" dirty="0" err="1"/>
              <a:t>terbagi</a:t>
            </a:r>
            <a:r>
              <a:rPr lang="en-US" sz="1600" dirty="0"/>
              <a:t> :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044E3-0DEC-41E2-B2D5-76CC7C9E20CC}"/>
              </a:ext>
            </a:extLst>
          </p:cNvPr>
          <p:cNvSpPr txBox="1"/>
          <p:nvPr/>
        </p:nvSpPr>
        <p:spPr>
          <a:xfrm>
            <a:off x="4444078" y="3076518"/>
            <a:ext cx="46136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cs typeface="Arial" pitchFamily="34" charset="0"/>
                <a:sym typeface="Wingdings" panose="05000000000000000000" pitchFamily="2" charset="2"/>
              </a:rPr>
              <a:t> Data Tunggal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530F6-C6F6-423D-B365-568AF1CD3574}"/>
              </a:ext>
            </a:extLst>
          </p:cNvPr>
          <p:cNvSpPr txBox="1"/>
          <p:nvPr/>
        </p:nvSpPr>
        <p:spPr>
          <a:xfrm>
            <a:off x="4444078" y="3493335"/>
            <a:ext cx="46136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cs typeface="Arial" pitchFamily="34" charset="0"/>
                <a:sym typeface="Wingdings" panose="05000000000000000000" pitchFamily="2" charset="2"/>
              </a:rPr>
              <a:t> Data </a:t>
            </a:r>
            <a:r>
              <a:rPr lang="en-US" altLang="ko-KR" sz="1200" dirty="0" err="1">
                <a:cs typeface="Arial" pitchFamily="34" charset="0"/>
                <a:sym typeface="Wingdings" panose="05000000000000000000" pitchFamily="2" charset="2"/>
              </a:rPr>
              <a:t>Berkelompok</a:t>
            </a:r>
            <a:endParaRPr lang="en-US" altLang="ko-KR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35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/>
              <a:t>Data Tunggal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786921"/>
            <a:ext cx="417646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Data yang </a:t>
            </a:r>
            <a:r>
              <a:rPr lang="en-US" sz="1600" dirty="0" err="1"/>
              <a:t>disusun</a:t>
            </a:r>
            <a:r>
              <a:rPr lang="en-US" sz="1600" dirty="0"/>
              <a:t> </a:t>
            </a:r>
            <a:r>
              <a:rPr lang="en-US" sz="1600" dirty="0" err="1"/>
              <a:t>sendiri</a:t>
            </a:r>
            <a:r>
              <a:rPr lang="en-US" sz="1600" dirty="0"/>
              <a:t> </a:t>
            </a:r>
            <a:r>
              <a:rPr lang="en-US" sz="1600" dirty="0" err="1"/>
              <a:t>menurut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dan</a:t>
            </a:r>
          </a:p>
          <a:p>
            <a:r>
              <a:rPr lang="en-US" sz="1600" dirty="0" err="1"/>
              <a:t>besarnya</a:t>
            </a:r>
            <a:r>
              <a:rPr lang="en-US" sz="1600" dirty="0"/>
              <a:t> </a:t>
            </a:r>
            <a:r>
              <a:rPr lang="en-US" sz="1600" dirty="0" err="1"/>
              <a:t>masing</a:t>
            </a:r>
            <a:r>
              <a:rPr lang="en-US" sz="1600" dirty="0"/>
              <a:t> – </a:t>
            </a:r>
            <a:r>
              <a:rPr lang="en-US" sz="1600" dirty="0" err="1"/>
              <a:t>masing</a:t>
            </a:r>
            <a:r>
              <a:rPr lang="en-US" sz="1600" dirty="0"/>
              <a:t>, </a:t>
            </a:r>
            <a:r>
              <a:rPr lang="en-US" sz="1600" b="1" dirty="0" err="1"/>
              <a:t>tanpa</a:t>
            </a:r>
            <a:r>
              <a:rPr lang="en-US" sz="1600" b="1" dirty="0"/>
              <a:t> </a:t>
            </a:r>
            <a:r>
              <a:rPr lang="en-US" sz="1600" b="1" dirty="0" err="1"/>
              <a:t>adanya</a:t>
            </a:r>
            <a:endParaRPr lang="en-US" sz="1600" b="1" dirty="0"/>
          </a:p>
          <a:p>
            <a:pPr algn="just"/>
            <a:r>
              <a:rPr lang="en-US" altLang="ko-KR" sz="1600" b="1" dirty="0" err="1">
                <a:cs typeface="Arial" pitchFamily="34" charset="0"/>
              </a:rPr>
              <a:t>frekuensi</a:t>
            </a:r>
            <a:r>
              <a:rPr lang="en-US" altLang="ko-KR" sz="1600" dirty="0">
                <a:cs typeface="Arial" pitchFamily="34" charset="0"/>
              </a:rPr>
              <a:t>. </a:t>
            </a:r>
            <a:r>
              <a:rPr lang="en-US" altLang="ko-KR" sz="1600" dirty="0" err="1">
                <a:cs typeface="Arial" pitchFamily="34" charset="0"/>
              </a:rPr>
              <a:t>Disebut</a:t>
            </a:r>
            <a:r>
              <a:rPr lang="en-US" altLang="ko-KR" sz="1600" dirty="0">
                <a:cs typeface="Arial" pitchFamily="34" charset="0"/>
              </a:rPr>
              <a:t> data </a:t>
            </a:r>
            <a:r>
              <a:rPr lang="en-US" altLang="ko-KR" sz="1600" dirty="0" err="1">
                <a:cs typeface="Arial" pitchFamily="34" charset="0"/>
              </a:rPr>
              <a:t>tunggal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karena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banyaknya</a:t>
            </a:r>
            <a:r>
              <a:rPr lang="en-US" altLang="ko-KR" sz="1600" dirty="0">
                <a:cs typeface="Arial" pitchFamily="34" charset="0"/>
              </a:rPr>
              <a:t> data </a:t>
            </a:r>
            <a:r>
              <a:rPr lang="en-US" altLang="ko-KR" sz="1600" dirty="0" err="1">
                <a:cs typeface="Arial" pitchFamily="34" charset="0"/>
              </a:rPr>
              <a:t>ditaksir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tidak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melebihi</a:t>
            </a:r>
            <a:endParaRPr lang="en-US" altLang="ko-KR" sz="1600" dirty="0">
              <a:cs typeface="Arial" pitchFamily="34" charset="0"/>
            </a:endParaRPr>
          </a:p>
          <a:p>
            <a:pPr algn="just"/>
            <a:r>
              <a:rPr lang="en-US" altLang="ko-KR" sz="1600" dirty="0">
                <a:cs typeface="Arial" pitchFamily="34" charset="0"/>
              </a:rPr>
              <a:t>30 data </a:t>
            </a:r>
            <a:r>
              <a:rPr lang="en-US" altLang="ko-KR" sz="1600" dirty="0" err="1">
                <a:cs typeface="Arial" pitchFamily="34" charset="0"/>
              </a:rPr>
              <a:t>sehingga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tidak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perlu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menggunakan</a:t>
            </a:r>
            <a:r>
              <a:rPr lang="en-US" altLang="ko-KR" sz="1600" dirty="0">
                <a:cs typeface="Arial" pitchFamily="34" charset="0"/>
              </a:rPr>
              <a:t> table </a:t>
            </a:r>
            <a:r>
              <a:rPr lang="en-US" altLang="ko-KR" sz="1600" dirty="0" err="1">
                <a:cs typeface="Arial" pitchFamily="34" charset="0"/>
              </a:rPr>
              <a:t>distribusi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frekuensi</a:t>
            </a:r>
            <a:r>
              <a:rPr lang="en-US" altLang="ko-KR" sz="1600" dirty="0">
                <a:cs typeface="Arial" pitchFamily="34" charset="0"/>
              </a:rPr>
              <a:t>.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1640" y="1635646"/>
            <a:ext cx="2010041" cy="201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3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/>
              <a:t>Data </a:t>
            </a:r>
            <a:r>
              <a:rPr lang="en-US" altLang="ko-KR" b="1" dirty="0" err="1"/>
              <a:t>Berkelompok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1786923"/>
            <a:ext cx="417646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Data yang </a:t>
            </a:r>
            <a:r>
              <a:rPr lang="en-US" sz="1600" dirty="0" err="1"/>
              <a:t>jumlahnya</a:t>
            </a:r>
            <a:r>
              <a:rPr lang="en-US" sz="1600" dirty="0"/>
              <a:t> di </a:t>
            </a:r>
            <a:r>
              <a:rPr lang="en-US" sz="1600" dirty="0" err="1"/>
              <a:t>atas</a:t>
            </a:r>
            <a:r>
              <a:rPr lang="en-US" sz="1600" dirty="0"/>
              <a:t> 30 </a:t>
            </a:r>
            <a:r>
              <a:rPr lang="en-US" sz="1600" dirty="0" err="1"/>
              <a:t>buah</a:t>
            </a:r>
            <a:endParaRPr lang="en-US" sz="1600" dirty="0"/>
          </a:p>
          <a:p>
            <a:r>
              <a:rPr lang="en-US" altLang="ko-KR" sz="1600" dirty="0" err="1">
                <a:cs typeface="Arial" pitchFamily="34" charset="0"/>
              </a:rPr>
              <a:t>sehingga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memerlukan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penyajian</a:t>
            </a:r>
            <a:r>
              <a:rPr lang="en-US" altLang="ko-KR" sz="1600" dirty="0">
                <a:cs typeface="Arial" pitchFamily="34" charset="0"/>
              </a:rPr>
              <a:t> data</a:t>
            </a:r>
          </a:p>
          <a:p>
            <a:r>
              <a:rPr lang="en-US" altLang="ko-KR" sz="1600" dirty="0" err="1">
                <a:cs typeface="Arial" pitchFamily="34" charset="0"/>
              </a:rPr>
              <a:t>dalam</a:t>
            </a:r>
            <a:r>
              <a:rPr lang="en-US" altLang="ko-KR" sz="1600" dirty="0">
                <a:cs typeface="Arial" pitchFamily="34" charset="0"/>
              </a:rPr>
              <a:t> table </a:t>
            </a:r>
            <a:r>
              <a:rPr lang="en-US" altLang="ko-KR" sz="1600" dirty="0" err="1">
                <a:cs typeface="Arial" pitchFamily="34" charset="0"/>
              </a:rPr>
              <a:t>distribusi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b="1" dirty="0" err="1">
                <a:cs typeface="Arial" pitchFamily="34" charset="0"/>
              </a:rPr>
              <a:t>frekuensi</a:t>
            </a:r>
            <a:r>
              <a:rPr lang="en-US" altLang="ko-KR" sz="1600" dirty="0">
                <a:cs typeface="Arial" pitchFamily="34" charset="0"/>
              </a:rPr>
              <a:t> di mana</a:t>
            </a:r>
          </a:p>
          <a:p>
            <a:r>
              <a:rPr lang="en-US" altLang="ko-KR" sz="1600" dirty="0">
                <a:cs typeface="Arial" pitchFamily="34" charset="0"/>
              </a:rPr>
              <a:t>data-data </a:t>
            </a:r>
            <a:r>
              <a:rPr lang="en-US" altLang="ko-KR" sz="1600" dirty="0" err="1">
                <a:cs typeface="Arial" pitchFamily="34" charset="0"/>
              </a:rPr>
              <a:t>tersebut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dikelompokkan</a:t>
            </a:r>
            <a:endParaRPr lang="en-US" altLang="ko-KR" sz="1600" dirty="0">
              <a:cs typeface="Arial" pitchFamily="34" charset="0"/>
            </a:endParaRPr>
          </a:p>
          <a:p>
            <a:r>
              <a:rPr lang="en-US" altLang="ko-KR" sz="1600" dirty="0" err="1">
                <a:cs typeface="Arial" pitchFamily="34" charset="0"/>
              </a:rPr>
              <a:t>dalam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beberapa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kelas</a:t>
            </a:r>
            <a:r>
              <a:rPr lang="en-US" altLang="ko-KR" sz="1600" dirty="0">
                <a:cs typeface="Arial" pitchFamily="34" charset="0"/>
              </a:rPr>
              <a:t> dan </a:t>
            </a:r>
            <a:r>
              <a:rPr lang="en-US" altLang="ko-KR" sz="1600" dirty="0" err="1">
                <a:cs typeface="Arial" pitchFamily="34" charset="0"/>
              </a:rPr>
              <a:t>setiap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kelas</a:t>
            </a:r>
            <a:endParaRPr lang="en-US" altLang="ko-KR" sz="1600" dirty="0">
              <a:cs typeface="Arial" pitchFamily="34" charset="0"/>
            </a:endParaRPr>
          </a:p>
          <a:p>
            <a:r>
              <a:rPr lang="en-US" altLang="ko-KR" sz="1600" dirty="0" err="1">
                <a:cs typeface="Arial" pitchFamily="34" charset="0"/>
              </a:rPr>
              <a:t>mempunyai</a:t>
            </a:r>
            <a:r>
              <a:rPr lang="en-US" altLang="ko-KR" sz="1600" dirty="0">
                <a:cs typeface="Arial" pitchFamily="34" charset="0"/>
              </a:rPr>
              <a:t> interval </a:t>
            </a:r>
            <a:r>
              <a:rPr lang="en-US" altLang="ko-KR" sz="1600" dirty="0" err="1">
                <a:cs typeface="Arial" pitchFamily="34" charset="0"/>
              </a:rPr>
              <a:t>nilai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tertentu</a:t>
            </a:r>
            <a:r>
              <a:rPr lang="en-US" altLang="ko-KR" sz="1600" dirty="0">
                <a:cs typeface="Arial" pitchFamily="34" charset="0"/>
              </a:rPr>
              <a:t>.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1640" y="1635646"/>
            <a:ext cx="2010041" cy="2010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6D66CB-BA39-4647-863E-D8479F86FB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78" y="1431161"/>
            <a:ext cx="711523" cy="71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0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Variansi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156255"/>
            <a:ext cx="417646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cs typeface="Arial" pitchFamily="34" charset="0"/>
              </a:rPr>
              <a:t>Rata-rata </a:t>
            </a:r>
            <a:r>
              <a:rPr lang="en-US" altLang="ko-KR" sz="1600" dirty="0" err="1">
                <a:cs typeface="Arial" pitchFamily="34" charset="0"/>
              </a:rPr>
              <a:t>kuadrat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selisih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atau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kuadrat</a:t>
            </a:r>
            <a:endParaRPr lang="en-US" altLang="ko-KR" sz="1600" dirty="0">
              <a:cs typeface="Arial" pitchFamily="34" charset="0"/>
            </a:endParaRPr>
          </a:p>
          <a:p>
            <a:r>
              <a:rPr lang="en-US" altLang="ko-KR" sz="1600" dirty="0" err="1">
                <a:cs typeface="Arial" pitchFamily="34" charset="0"/>
              </a:rPr>
              <a:t>simpangan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dari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semua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nilai</a:t>
            </a:r>
            <a:r>
              <a:rPr lang="en-US" altLang="ko-KR" sz="1600" dirty="0">
                <a:cs typeface="Arial" pitchFamily="34" charset="0"/>
              </a:rPr>
              <a:t> data </a:t>
            </a:r>
            <a:r>
              <a:rPr lang="en-US" altLang="ko-KR" sz="1600" dirty="0" err="1">
                <a:cs typeface="Arial" pitchFamily="34" charset="0"/>
              </a:rPr>
              <a:t>terhadap</a:t>
            </a:r>
            <a:r>
              <a:rPr lang="en-US" altLang="ko-KR" sz="1600" dirty="0">
                <a:cs typeface="Arial" pitchFamily="34" charset="0"/>
              </a:rPr>
              <a:t> rata-rata </a:t>
            </a:r>
            <a:r>
              <a:rPr lang="en-US" altLang="ko-KR" sz="1600" dirty="0" err="1">
                <a:cs typeface="Arial" pitchFamily="34" charset="0"/>
              </a:rPr>
              <a:t>hitung</a:t>
            </a:r>
            <a:r>
              <a:rPr lang="en-US" altLang="ko-KR" sz="1600" dirty="0">
                <a:cs typeface="Arial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083B0A-3BDD-40EF-BCB6-576A204A7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1" b="20240"/>
          <a:stretch/>
        </p:blipFill>
        <p:spPr>
          <a:xfrm>
            <a:off x="2982892" y="2067694"/>
            <a:ext cx="1433345" cy="1309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37EC3A-1515-455C-9443-F1CA36C96E9C}"/>
              </a:ext>
            </a:extLst>
          </p:cNvPr>
          <p:cNvSpPr txBox="1"/>
          <p:nvPr/>
        </p:nvSpPr>
        <p:spPr>
          <a:xfrm>
            <a:off x="378308" y="1755375"/>
            <a:ext cx="22494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S</a:t>
            </a:r>
            <a:r>
              <a:rPr lang="en-US" sz="11500" baseline="30000" dirty="0"/>
              <a:t>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7BA115-348D-4371-AFB9-CFB97EE5805B}"/>
              </a:ext>
            </a:extLst>
          </p:cNvPr>
          <p:cNvSpPr/>
          <p:nvPr/>
        </p:nvSpPr>
        <p:spPr>
          <a:xfrm>
            <a:off x="2166739" y="1755375"/>
            <a:ext cx="92213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dirty="0"/>
              <a:t>/</a:t>
            </a:r>
            <a:endParaRPr lang="en-US" sz="2000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7C51D6B2-15B9-41CE-8556-88993D93ECF3}"/>
              </a:ext>
            </a:extLst>
          </p:cNvPr>
          <p:cNvSpPr/>
          <p:nvPr/>
        </p:nvSpPr>
        <p:spPr>
          <a:xfrm>
            <a:off x="1130125" y="1707654"/>
            <a:ext cx="288032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2F536-5734-46CC-85E8-FDF1D9D9D4FD}"/>
              </a:ext>
            </a:extLst>
          </p:cNvPr>
          <p:cNvSpPr txBox="1"/>
          <p:nvPr/>
        </p:nvSpPr>
        <p:spPr>
          <a:xfrm>
            <a:off x="307746" y="1281080"/>
            <a:ext cx="2074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85D8DE"/>
                </a:solidFill>
              </a:rPr>
              <a:t>Variansi</a:t>
            </a:r>
            <a:r>
              <a:rPr lang="en-US" sz="1400" b="1" dirty="0">
                <a:solidFill>
                  <a:srgbClr val="85D8DE"/>
                </a:solidFill>
              </a:rPr>
              <a:t> </a:t>
            </a:r>
            <a:r>
              <a:rPr lang="en-US" sz="1400" b="1" dirty="0" err="1">
                <a:solidFill>
                  <a:srgbClr val="85D8DE"/>
                </a:solidFill>
              </a:rPr>
              <a:t>untuk</a:t>
            </a:r>
            <a:r>
              <a:rPr lang="en-US" sz="1400" b="1" dirty="0">
                <a:solidFill>
                  <a:srgbClr val="85D8DE"/>
                </a:solidFill>
              </a:rPr>
              <a:t> </a:t>
            </a:r>
            <a:r>
              <a:rPr lang="en-US" sz="1400" b="1" dirty="0" err="1">
                <a:solidFill>
                  <a:srgbClr val="85D8DE"/>
                </a:solidFill>
              </a:rPr>
              <a:t>sampel</a:t>
            </a:r>
            <a:endParaRPr lang="en-US" sz="1400" b="1" dirty="0">
              <a:solidFill>
                <a:srgbClr val="85D8DE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5332424-1A5B-4CDD-B02C-0F439C593F27}"/>
              </a:ext>
            </a:extLst>
          </p:cNvPr>
          <p:cNvSpPr/>
          <p:nvPr/>
        </p:nvSpPr>
        <p:spPr>
          <a:xfrm>
            <a:off x="3549422" y="3473407"/>
            <a:ext cx="288032" cy="288032"/>
          </a:xfrm>
          <a:prstGeom prst="downArrow">
            <a:avLst/>
          </a:prstGeom>
          <a:solidFill>
            <a:srgbClr val="9CE0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3E67BF-7559-457A-A7F4-69FBC695EA21}"/>
              </a:ext>
            </a:extLst>
          </p:cNvPr>
          <p:cNvSpPr txBox="1"/>
          <p:nvPr/>
        </p:nvSpPr>
        <p:spPr>
          <a:xfrm>
            <a:off x="2656263" y="3794624"/>
            <a:ext cx="2074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9CE084"/>
                </a:solidFill>
              </a:rPr>
              <a:t>Variansi</a:t>
            </a:r>
            <a:r>
              <a:rPr lang="en-US" sz="1400" b="1" dirty="0">
                <a:solidFill>
                  <a:srgbClr val="9CE084"/>
                </a:solidFill>
              </a:rPr>
              <a:t> </a:t>
            </a:r>
            <a:r>
              <a:rPr lang="en-US" sz="1400" b="1" dirty="0" err="1">
                <a:solidFill>
                  <a:srgbClr val="9CE084"/>
                </a:solidFill>
              </a:rPr>
              <a:t>untuk</a:t>
            </a:r>
            <a:r>
              <a:rPr lang="en-US" sz="1400" b="1" dirty="0">
                <a:solidFill>
                  <a:srgbClr val="9CE084"/>
                </a:solidFill>
              </a:rPr>
              <a:t> </a:t>
            </a:r>
            <a:r>
              <a:rPr lang="en-US" sz="1400" b="1" dirty="0" err="1">
                <a:solidFill>
                  <a:srgbClr val="9CE084"/>
                </a:solidFill>
              </a:rPr>
              <a:t>sampel</a:t>
            </a:r>
            <a:endParaRPr lang="en-US" sz="1400" b="1" dirty="0">
              <a:solidFill>
                <a:srgbClr val="9CE0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532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574</Words>
  <Application>Microsoft Office PowerPoint</Application>
  <PresentationFormat>On-screen Show (16:9)</PresentationFormat>
  <Paragraphs>221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Cambria Math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Asus-PC</cp:lastModifiedBy>
  <cp:revision>158</cp:revision>
  <dcterms:created xsi:type="dcterms:W3CDTF">2016-12-05T23:26:54Z</dcterms:created>
  <dcterms:modified xsi:type="dcterms:W3CDTF">2019-11-23T04:09:14Z</dcterms:modified>
</cp:coreProperties>
</file>