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8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87" y="2395696"/>
            <a:ext cx="4115453" cy="154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acak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B3F02-2D75-4D13-90C2-3DF7EDE1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3059"/>
              </p:ext>
            </p:extLst>
          </p:nvPr>
        </p:nvGraphicFramePr>
        <p:xfrm>
          <a:off x="1187624" y="2283718"/>
          <a:ext cx="6096000" cy="1772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2014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1044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52263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9902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799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41012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4437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9333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61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8297764"/>
                    </a:ext>
                  </a:extLst>
                </a:gridCol>
              </a:tblGrid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3642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9984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578052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012891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87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8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diurut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68DA4-648E-4F4A-802C-6C0D96A8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13887"/>
              </p:ext>
            </p:extLst>
          </p:nvPr>
        </p:nvGraphicFramePr>
        <p:xfrm>
          <a:off x="1187624" y="2211710"/>
          <a:ext cx="6096000" cy="1844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98955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046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3744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44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857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30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10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9964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62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7781744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628426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855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153174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80929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75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755576" y="1552025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range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B767-4D11-4212-9773-8B01D1959C1A}"/>
              </a:ext>
            </a:extLst>
          </p:cNvPr>
          <p:cNvSpPr/>
          <p:nvPr/>
        </p:nvSpPr>
        <p:spPr>
          <a:xfrm>
            <a:off x="1093837" y="2240747"/>
            <a:ext cx="334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Data </a:t>
            </a:r>
            <a:r>
              <a:rPr lang="en-US" sz="1400" dirty="0" err="1"/>
              <a:t>Tertinggi</a:t>
            </a:r>
            <a:r>
              <a:rPr lang="en-US" sz="1400" dirty="0"/>
              <a:t> - Data </a:t>
            </a:r>
            <a:r>
              <a:rPr lang="en-US" sz="1400" dirty="0" err="1"/>
              <a:t>Terendah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73452-AD76-4BEF-8CF8-EF929918616C}"/>
              </a:ext>
            </a:extLst>
          </p:cNvPr>
          <p:cNvSpPr/>
          <p:nvPr/>
        </p:nvSpPr>
        <p:spPr>
          <a:xfrm>
            <a:off x="1115616" y="2725639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97 - 57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986F6-BEA3-4B67-A65D-7C9029939501}"/>
              </a:ext>
            </a:extLst>
          </p:cNvPr>
          <p:cNvSpPr/>
          <p:nvPr/>
        </p:nvSpPr>
        <p:spPr>
          <a:xfrm>
            <a:off x="1115616" y="3210531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40</a:t>
            </a:r>
          </a:p>
        </p:txBody>
      </p:sp>
    </p:spTree>
    <p:extLst>
      <p:ext uri="{BB962C8B-B14F-4D97-AF65-F5344CB8AC3E}">
        <p14:creationId xmlns:p14="http://schemas.microsoft.com/office/powerpoint/2010/main" val="405005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611560" y="1543768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Jumlah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dan interval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7340B-E26D-453F-96B6-19FBA47AB6C9}"/>
              </a:ext>
            </a:extLst>
          </p:cNvPr>
          <p:cNvSpPr/>
          <p:nvPr/>
        </p:nvSpPr>
        <p:spPr>
          <a:xfrm>
            <a:off x="971600" y="210892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Jumlah Kelas = 1 + 3.3 Log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73A3C-ED49-4429-9F30-FA31E879460B}"/>
              </a:ext>
            </a:extLst>
          </p:cNvPr>
          <p:cNvSpPr/>
          <p:nvPr/>
        </p:nvSpPr>
        <p:spPr>
          <a:xfrm>
            <a:off x="2416429" y="250007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1+ 3.3 * LOG(50)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428B3-CC93-4A41-86BB-EA95B93907AF}"/>
              </a:ext>
            </a:extLst>
          </p:cNvPr>
          <p:cNvSpPr/>
          <p:nvPr/>
        </p:nvSpPr>
        <p:spPr>
          <a:xfrm>
            <a:off x="2416429" y="288031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6.606601014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96213-C214-4B6D-8EB3-E2A6148FCB14}"/>
              </a:ext>
            </a:extLst>
          </p:cNvPr>
          <p:cNvSpPr/>
          <p:nvPr/>
        </p:nvSpPr>
        <p:spPr>
          <a:xfrm>
            <a:off x="4788024" y="210079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Interval = Range / </a:t>
            </a:r>
            <a:r>
              <a:rPr lang="en-US" dirty="0" err="1"/>
              <a:t>Jumlah</a:t>
            </a:r>
            <a:r>
              <a:rPr lang="en-US" dirty="0"/>
              <a:t> Kelas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05AE-C306-41F5-A186-8A3741B05BF4}"/>
              </a:ext>
            </a:extLst>
          </p:cNvPr>
          <p:cNvSpPr/>
          <p:nvPr/>
        </p:nvSpPr>
        <p:spPr>
          <a:xfrm>
            <a:off x="2416429" y="324429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DADD7-B16C-496C-85D8-02134F8D95C6}"/>
              </a:ext>
            </a:extLst>
          </p:cNvPr>
          <p:cNvSpPr/>
          <p:nvPr/>
        </p:nvSpPr>
        <p:spPr>
          <a:xfrm>
            <a:off x="5611621" y="24851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40 /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C5C20-D51E-4C57-B788-01C1AE70DEF6}"/>
              </a:ext>
            </a:extLst>
          </p:cNvPr>
          <p:cNvSpPr/>
          <p:nvPr/>
        </p:nvSpPr>
        <p:spPr>
          <a:xfrm>
            <a:off x="5611621" y="284824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6.064641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6E6A1-B03F-45CC-9E02-1C5D3BBC3DE8}"/>
              </a:ext>
            </a:extLst>
          </p:cNvPr>
          <p:cNvSpPr/>
          <p:nvPr/>
        </p:nvSpPr>
        <p:spPr>
          <a:xfrm>
            <a:off x="5611621" y="3208203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</a:t>
            </a:r>
          </a:p>
        </p:txBody>
      </p:sp>
    </p:spTree>
    <p:extLst>
      <p:ext uri="{BB962C8B-B14F-4D97-AF65-F5344CB8AC3E}">
        <p14:creationId xmlns:p14="http://schemas.microsoft.com/office/powerpoint/2010/main" val="322590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6E709-A17A-44FC-9447-B519C6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0103"/>
              </p:ext>
            </p:extLst>
          </p:nvPr>
        </p:nvGraphicFramePr>
        <p:xfrm>
          <a:off x="1270831" y="2227681"/>
          <a:ext cx="3226916" cy="19656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7483">
                  <a:extLst>
                    <a:ext uri="{9D8B030D-6E8A-4147-A177-3AD203B41FA5}">
                      <a16:colId xmlns:a16="http://schemas.microsoft.com/office/drawing/2014/main" val="2383773264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103448515"/>
                    </a:ext>
                  </a:extLst>
                </a:gridCol>
              </a:tblGrid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Periode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Frekuensi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64467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57 - 62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56222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63 - 68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8293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69 - 74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0087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75 - 80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49641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81 - 86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71810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87 - 92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715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93 - 98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479585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7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8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4311D5D7-8FC9-4121-A0C4-7A6C0254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141656"/>
                  </p:ext>
                </p:extLst>
              </p:nvPr>
            </p:nvGraphicFramePr>
            <p:xfrm>
              <a:off x="251520" y="2427734"/>
              <a:ext cx="4551879" cy="2464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8269425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65415634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74243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83360625"/>
                        </a:ext>
                      </a:extLst>
                    </a:gridCol>
                    <a:gridCol w="663447">
                      <a:extLst>
                        <a:ext uri="{9D8B030D-6E8A-4147-A177-3AD203B41FA5}">
                          <a16:colId xmlns:a16="http://schemas.microsoft.com/office/drawing/2014/main" val="120320478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135390738"/>
                        </a:ext>
                      </a:extLst>
                    </a:gridCol>
                  </a:tblGrid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F.x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Cambria Math" panose="02040503050406030204" pitchFamily="18" charset="0"/>
                              <a:cs typeface="+mn-cs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ID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ID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endParaRPr kumimoji="0" lang="en-ID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1100" b="0" dirty="0">
                              <a:ea typeface="Cambria Math" panose="020405030504060302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23638460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57 - 62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960166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63 - 68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279827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69 - 74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519948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75 - 80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161349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81 - 86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639739047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87 - 92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877486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93 - 98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4736530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Jumlah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89176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4311D5D7-8FC9-4121-A0C4-7A6C0254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141656"/>
                  </p:ext>
                </p:extLst>
              </p:nvPr>
            </p:nvGraphicFramePr>
            <p:xfrm>
              <a:off x="251520" y="2427734"/>
              <a:ext cx="4551879" cy="2464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8269425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65415634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74243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83360625"/>
                        </a:ext>
                      </a:extLst>
                    </a:gridCol>
                    <a:gridCol w="663447">
                      <a:extLst>
                        <a:ext uri="{9D8B030D-6E8A-4147-A177-3AD203B41FA5}">
                          <a16:colId xmlns:a16="http://schemas.microsoft.com/office/drawing/2014/main" val="120320478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135390738"/>
                        </a:ext>
                      </a:extLst>
                    </a:gridCol>
                  </a:tblGrid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F.x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66972" t="-6667" r="-12201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75385" t="-6667" r="-2308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38460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57 - 62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960166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63 - 68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279827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69 - 74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519948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75 - 80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161349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81 - 86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639739047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87 - 92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877486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93 - 98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4736530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Jumlah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89176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Simpangan</a:t>
            </a:r>
            <a:r>
              <a:rPr lang="en-US" sz="2000" dirty="0">
                <a:sym typeface="Wingdings" panose="05000000000000000000" pitchFamily="2" charset="2"/>
              </a:rPr>
              <a:t> Rata-Rata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FE4B1-218D-4515-A4AA-02F4E15E0482}"/>
                  </a:ext>
                </a:extLst>
              </p:cNvPr>
              <p:cNvSpPr txBox="1"/>
              <p:nvPr/>
            </p:nvSpPr>
            <p:spPr>
              <a:xfrm>
                <a:off x="5940152" y="2571750"/>
                <a:ext cx="2088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sz="2000" dirty="0"/>
                  <a:t> = 85.3</a:t>
                </a:r>
              </a:p>
              <a:p>
                <a:r>
                  <a:rPr lang="en-ID" sz="2000" dirty="0"/>
                  <a:t>SR = 7.824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FE4B1-218D-4515-A4AA-02F4E15E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71750"/>
                <a:ext cx="2088232" cy="707886"/>
              </a:xfrm>
              <a:prstGeom prst="rect">
                <a:avLst/>
              </a:prstGeom>
              <a:blipFill>
                <a:blip r:embed="rId3"/>
                <a:stretch>
                  <a:fillRect l="-2915" t="-4310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88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Variansi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623995"/>
                  </p:ext>
                </p:extLst>
              </p:nvPr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100" u="none" strike="noStrike" dirty="0">
                              <a:effectLst/>
                            </a:rPr>
                            <a:t> </a:t>
                          </a:r>
                          <a:r>
                            <a:rPr lang="en-US" sz="1100" dirty="0"/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endParaRPr lang="en-ID" sz="12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623995"/>
                  </p:ext>
                </p:extLst>
              </p:nvPr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73729" t="-12121" r="-1695" b="-9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07C184-9943-423D-B64D-ADF121236F5D}"/>
              </a:ext>
            </a:extLst>
          </p:cNvPr>
          <p:cNvSpPr txBox="1"/>
          <p:nvPr/>
        </p:nvSpPr>
        <p:spPr>
          <a:xfrm>
            <a:off x="5220072" y="24997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S</a:t>
            </a:r>
            <a:r>
              <a:rPr lang="en-ID" baseline="30000"/>
              <a:t>2 </a:t>
            </a:r>
            <a:r>
              <a:rPr lang="en-ID"/>
              <a:t> = 300312,5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686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Simpangan</a:t>
            </a:r>
            <a:r>
              <a:rPr lang="en-US" sz="2000" dirty="0">
                <a:sym typeface="Wingdings" panose="05000000000000000000" pitchFamily="2" charset="2"/>
              </a:rPr>
              <a:t> Baku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100" u="none" strike="noStrike" dirty="0">
                              <a:effectLst/>
                            </a:rPr>
                            <a:t> </a:t>
                          </a:r>
                          <a:r>
                            <a:rPr lang="en-US" sz="1100" dirty="0"/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endParaRPr lang="en-ID" sz="12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623995"/>
                  </p:ext>
                </p:extLst>
              </p:nvPr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73729" t="-12121" r="-1695" b="-9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07C184-9943-423D-B64D-ADF121236F5D}"/>
              </a:ext>
            </a:extLst>
          </p:cNvPr>
          <p:cNvSpPr txBox="1"/>
          <p:nvPr/>
        </p:nvSpPr>
        <p:spPr>
          <a:xfrm>
            <a:off x="4508946" y="220878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</a:t>
            </a:r>
            <a:r>
              <a:rPr lang="en-ID" baseline="30000" dirty="0"/>
              <a:t>2 </a:t>
            </a:r>
            <a:r>
              <a:rPr lang="en-ID" dirty="0"/>
              <a:t> = 300312,5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0000000-0008-0000-0400-000004000000}"/>
                  </a:ext>
                </a:extLst>
              </p:cNvPr>
              <p:cNvSpPr txBox="1"/>
              <p:nvPr/>
            </p:nvSpPr>
            <p:spPr>
              <a:xfrm>
                <a:off x="4590331" y="2571750"/>
                <a:ext cx="864096" cy="2784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600" dirty="0"/>
                  <a:t>S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0000000-0008-0000-0400-000004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331" y="2571750"/>
                <a:ext cx="864096" cy="278410"/>
              </a:xfrm>
              <a:prstGeom prst="rect">
                <a:avLst/>
              </a:prstGeom>
              <a:blipFill>
                <a:blip r:embed="rId4"/>
                <a:stretch>
                  <a:fillRect l="-14085" t="-10870" b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00000000-0008-0000-0400-000005000000}"/>
                  </a:ext>
                </a:extLst>
              </p:cNvPr>
              <p:cNvSpPr txBox="1"/>
              <p:nvPr/>
            </p:nvSpPr>
            <p:spPr>
              <a:xfrm>
                <a:off x="4603823" y="2873069"/>
                <a:ext cx="1362681" cy="29815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300312,5</m:t>
                        </m:r>
                      </m:e>
                    </m:ra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00000000-0008-0000-0400-000005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23" y="2873069"/>
                <a:ext cx="1362681" cy="298159"/>
              </a:xfrm>
              <a:prstGeom prst="rect">
                <a:avLst/>
              </a:prstGeom>
              <a:blipFill>
                <a:blip r:embed="rId5"/>
                <a:stretch>
                  <a:fillRect l="-8929" t="-6122" r="-4018" b="-387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5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SpPr txBox="1"/>
          <p:nvPr/>
        </p:nvSpPr>
        <p:spPr>
          <a:xfrm>
            <a:off x="4603823" y="3255805"/>
            <a:ext cx="1453924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 = 548.007755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8980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endParaRPr lang="en-US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3A19-C5CC-48A1-862C-0FF97013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9262"/>
              </p:ext>
            </p:extLst>
          </p:nvPr>
        </p:nvGraphicFramePr>
        <p:xfrm>
          <a:off x="384389" y="2308799"/>
          <a:ext cx="3327400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8516129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59807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83051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41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6746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Periode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Frekuensi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tbk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interval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38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57 - 62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69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63 - 68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67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69 - 74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74,5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18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75 - 80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80,5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1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81 - 86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86,5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0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87 - 92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4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93 - 98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3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937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27DC7-64D6-45FA-9700-EC00FFD9005A}"/>
              </a:ext>
            </a:extLst>
          </p:cNvPr>
          <p:cNvSpPr txBox="1"/>
          <p:nvPr/>
        </p:nvSpPr>
        <p:spPr>
          <a:xfrm>
            <a:off x="4788024" y="2308799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Q1 dan Q3</a:t>
            </a:r>
          </a:p>
          <a:p>
            <a:r>
              <a:rPr lang="en-US" dirty="0"/>
              <a:t>Q1 = ¼ X N =&gt; ¼ x 50 = 12.5</a:t>
            </a:r>
          </a:p>
          <a:p>
            <a:r>
              <a:rPr lang="en-US" dirty="0"/>
              <a:t>Q3 = ¾ X N =&gt; ¾ x 50 = 37.5</a:t>
            </a:r>
          </a:p>
          <a:p>
            <a:endParaRPr lang="en-US" dirty="0"/>
          </a:p>
          <a:p>
            <a:r>
              <a:rPr lang="en-US" dirty="0"/>
              <a:t>Q1 = 12.5 =&gt; Kelas ke-5 (81-86)</a:t>
            </a:r>
          </a:p>
          <a:p>
            <a:r>
              <a:rPr lang="en-US" dirty="0"/>
              <a:t>Q3 = 37.5 =&gt; Kelas ke-7 (93-98)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135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AD3A5-34D9-41DE-ADA2-8156E7875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8656-B27F-42CB-A614-49DE08457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8D4CB-5F2B-457B-9BF4-82EFB7538B80}"/>
              </a:ext>
            </a:extLst>
          </p:cNvPr>
          <p:cNvSpPr txBox="1"/>
          <p:nvPr/>
        </p:nvSpPr>
        <p:spPr>
          <a:xfrm>
            <a:off x="395536" y="1209695"/>
            <a:ext cx="41134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Nilai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err="1">
                <a:sym typeface="Wingdings" panose="05000000000000000000" pitchFamily="2" charset="2"/>
              </a:rPr>
              <a:t>Jangkauan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Kuartil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46EB1-1815-475F-BB59-74748E3F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" y="1917581"/>
            <a:ext cx="367665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18EA1-7D29-4D7A-8342-247DFE6C685C}"/>
              </a:ext>
            </a:extLst>
          </p:cNvPr>
          <p:cNvSpPr txBox="1"/>
          <p:nvPr/>
        </p:nvSpPr>
        <p:spPr>
          <a:xfrm>
            <a:off x="4508946" y="2139702"/>
            <a:ext cx="42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= 80.5 + (( ¼.50 – 11)/11) x 6</a:t>
            </a:r>
          </a:p>
          <a:p>
            <a:r>
              <a:rPr lang="en-US" dirty="0"/>
              <a:t>Q1 = 80.5 + 0.82 = 81.32</a:t>
            </a:r>
          </a:p>
          <a:p>
            <a:endParaRPr lang="en-US" dirty="0"/>
          </a:p>
          <a:p>
            <a:r>
              <a:rPr lang="en-US" dirty="0"/>
              <a:t>Q3 = 92.5 + ((3/4.50 – 37)/13) x 6</a:t>
            </a:r>
          </a:p>
          <a:p>
            <a:r>
              <a:rPr lang="en-US" dirty="0"/>
              <a:t>Q3 = 92.5 + 0.23 = 92.73</a:t>
            </a:r>
          </a:p>
          <a:p>
            <a:endParaRPr lang="en-US" dirty="0"/>
          </a:p>
          <a:p>
            <a:r>
              <a:rPr lang="en-US" dirty="0"/>
              <a:t>JK = ½ x (Q3-Q1)</a:t>
            </a:r>
          </a:p>
          <a:p>
            <a:r>
              <a:rPr lang="en-US" dirty="0"/>
              <a:t>JK = ½ x 11.41 = 5.71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124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endParaRPr lang="en-US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3A19-C5CC-48A1-862C-0FF97013B7FD}"/>
              </a:ext>
            </a:extLst>
          </p:cNvPr>
          <p:cNvGraphicFramePr>
            <a:graphicFrameLocks noGrp="1"/>
          </p:cNvGraphicFramePr>
          <p:nvPr/>
        </p:nvGraphicFramePr>
        <p:xfrm>
          <a:off x="384389" y="2308799"/>
          <a:ext cx="3327400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8516129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59807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83051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41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6746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Periode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Frekuensi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tbk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tak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interval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38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57 - 62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56,5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69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63 - 68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67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69 - 74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68,5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18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75 - 80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74,5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1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81 - 86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11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80,5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0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87 - 92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86,5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4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93 - 98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92,5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98,5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3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effectLst/>
                        </a:rPr>
                        <a:t>Jumlah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937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27DC7-64D6-45FA-9700-EC00FFD9005A}"/>
              </a:ext>
            </a:extLst>
          </p:cNvPr>
          <p:cNvSpPr txBox="1"/>
          <p:nvPr/>
        </p:nvSpPr>
        <p:spPr>
          <a:xfrm>
            <a:off x="4139952" y="2308799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P10 dan P90</a:t>
            </a:r>
          </a:p>
          <a:p>
            <a:r>
              <a:rPr lang="en-US" dirty="0"/>
              <a:t>P10 = 10/100 x N =&gt; 10/100 x 50 = 5</a:t>
            </a:r>
          </a:p>
          <a:p>
            <a:r>
              <a:rPr lang="en-US" dirty="0"/>
              <a:t>P90 = 90/100 x N =&gt; 90/100 x 50 = 45</a:t>
            </a:r>
          </a:p>
          <a:p>
            <a:endParaRPr lang="en-US" dirty="0"/>
          </a:p>
          <a:p>
            <a:r>
              <a:rPr lang="en-US" dirty="0"/>
              <a:t>P10 = 5 =&gt; Kelas ke-2 (63-68)</a:t>
            </a:r>
          </a:p>
          <a:p>
            <a:r>
              <a:rPr lang="en-US" dirty="0"/>
              <a:t>P90 = 45 =&gt; Kelas ke-7 (93-98)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38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6CA1A-8036-4217-B88F-E9BC61D41B37}"/>
              </a:ext>
            </a:extLst>
          </p:cNvPr>
          <p:cNvSpPr txBox="1"/>
          <p:nvPr/>
        </p:nvSpPr>
        <p:spPr>
          <a:xfrm>
            <a:off x="395536" y="1209695"/>
            <a:ext cx="41134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Nilai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err="1">
                <a:sym typeface="Wingdings" panose="05000000000000000000" pitchFamily="2" charset="2"/>
              </a:rPr>
              <a:t>Jangkauan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Persentil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E1B67-F7C3-47A8-8EA5-B588F92C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" y="2139702"/>
            <a:ext cx="3895725" cy="273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37252E-1B18-4D05-844E-8FF0C0DDE343}"/>
              </a:ext>
            </a:extLst>
          </p:cNvPr>
          <p:cNvSpPr txBox="1"/>
          <p:nvPr/>
        </p:nvSpPr>
        <p:spPr>
          <a:xfrm>
            <a:off x="4508946" y="2139702"/>
            <a:ext cx="42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P10 = 62.5 + (( 1/100.50 – 3)/2) x 6</a:t>
            </a:r>
          </a:p>
          <a:p>
            <a:r>
              <a:rPr lang="en-US" dirty="0"/>
              <a:t>P10 = 62.5 + 6 = 68.5</a:t>
            </a:r>
          </a:p>
          <a:p>
            <a:endParaRPr lang="en-US" dirty="0"/>
          </a:p>
          <a:p>
            <a:r>
              <a:rPr lang="en-US" dirty="0"/>
              <a:t>P90 = 92.5 + ((90/100.50 – 37)/13) x 6</a:t>
            </a:r>
          </a:p>
          <a:p>
            <a:r>
              <a:rPr lang="en-US" dirty="0"/>
              <a:t>P90 = 92.5 </a:t>
            </a:r>
            <a:r>
              <a:rPr lang="en-US"/>
              <a:t>+ 3.69 = 96.19</a:t>
            </a:r>
            <a:endParaRPr lang="en-US" dirty="0"/>
          </a:p>
          <a:p>
            <a:endParaRPr lang="en-US" dirty="0"/>
          </a:p>
          <a:p>
            <a:r>
              <a:rPr lang="en-US" dirty="0"/>
              <a:t>JP = ½ x (P90-P10)</a:t>
            </a:r>
          </a:p>
          <a:p>
            <a:r>
              <a:rPr lang="en-US" dirty="0"/>
              <a:t>JP = ½ x 27.69 = 13.85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21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1222</Words>
  <Application>Microsoft Office PowerPoint</Application>
  <PresentationFormat>On-screen Show (16:9)</PresentationFormat>
  <Paragraphs>508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Nur Hamdi</cp:lastModifiedBy>
  <cp:revision>173</cp:revision>
  <dcterms:created xsi:type="dcterms:W3CDTF">2016-12-05T23:26:54Z</dcterms:created>
  <dcterms:modified xsi:type="dcterms:W3CDTF">2019-11-25T10:19:42Z</dcterms:modified>
</cp:coreProperties>
</file>