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84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Baku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dirty="0">
                    <a:cs typeface="Arial" pitchFamily="34" charset="0"/>
                  </a:rPr>
                  <a:t>Akar </a:t>
                </a:r>
                <a:r>
                  <a:rPr lang="en-US" altLang="ko-KR" sz="1600" dirty="0" err="1"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dua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variasi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simpangan</a:t>
                </a:r>
                <a:endParaRPr lang="en-US" altLang="ko-KR" sz="1600" dirty="0">
                  <a:cs typeface="Arial" pitchFamily="34" charset="0"/>
                </a:endParaRPr>
              </a:p>
              <a:p>
                <a:r>
                  <a:rPr lang="en-US" altLang="ko-KR" sz="1600" dirty="0">
                    <a:cs typeface="Arial" pitchFamily="34" charset="0"/>
                  </a:rPr>
                  <a:t>Baku (S)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blipFill>
                <a:blip r:embed="rId2"/>
                <a:stretch>
                  <a:fillRect l="-730" t="-980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529BAC-E5D8-4DA6-AC40-291E9DDF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1670"/>
            <a:ext cx="33022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Kuartil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juga </a:t>
            </a:r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rentang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semi </a:t>
            </a:r>
            <a:r>
              <a:rPr lang="en-US" altLang="ko-KR" sz="1600" dirty="0" err="1">
                <a:cs typeface="Arial" pitchFamily="34" charset="0"/>
              </a:rPr>
              <a:t>antar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deviasi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3EB-9127-4B37-890D-4B37860B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687" y="2395696"/>
            <a:ext cx="4115453" cy="1544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971600" y="1040417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5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Persentil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Sekumpulan</a:t>
            </a:r>
            <a:r>
              <a:rPr lang="en-US" altLang="ko-KR" sz="1600" dirty="0">
                <a:cs typeface="Arial" pitchFamily="34" charset="0"/>
              </a:rPr>
              <a:t> data yang </a:t>
            </a:r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– 10 dan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1043608" y="1221614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JP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006D-8DCE-4AAE-AA32-363B71BB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329610"/>
            <a:ext cx="3292996" cy="80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E9EAC-070F-4BFE-B17F-016E1000A71D}"/>
              </a:ext>
            </a:extLst>
          </p:cNvPr>
          <p:cNvSpPr txBox="1"/>
          <p:nvPr/>
        </p:nvSpPr>
        <p:spPr>
          <a:xfrm>
            <a:off x="4572000" y="3276221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JP =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Persentil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D0EC8-9D3A-4B4F-8492-7AC0C75785A6}"/>
              </a:ext>
            </a:extLst>
          </p:cNvPr>
          <p:cNvSpPr txBox="1"/>
          <p:nvPr/>
        </p:nvSpPr>
        <p:spPr>
          <a:xfrm>
            <a:off x="4572000" y="3735583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P10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10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7B4D7-2B95-4CFD-BC48-57A0341B12E6}"/>
              </a:ext>
            </a:extLst>
          </p:cNvPr>
          <p:cNvSpPr txBox="1"/>
          <p:nvPr/>
        </p:nvSpPr>
        <p:spPr>
          <a:xfrm>
            <a:off x="4572000" y="4194945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P90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90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acak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B3F02-2D75-4D13-90C2-3DF7EDE1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3059"/>
              </p:ext>
            </p:extLst>
          </p:nvPr>
        </p:nvGraphicFramePr>
        <p:xfrm>
          <a:off x="1187624" y="2283718"/>
          <a:ext cx="6096000" cy="17723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62014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1044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52263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99023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8799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41012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4437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93334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6761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8297764"/>
                    </a:ext>
                  </a:extLst>
                </a:gridCol>
              </a:tblGrid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3642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998457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578052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012891"/>
                  </a:ext>
                </a:extLst>
              </a:tr>
              <a:tr h="354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87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8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63638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/>
              <a:t>Data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diurut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B68DA4-648E-4F4A-802C-6C0D96A8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13887"/>
              </p:ext>
            </p:extLst>
          </p:nvPr>
        </p:nvGraphicFramePr>
        <p:xfrm>
          <a:off x="1187624" y="2211710"/>
          <a:ext cx="6096000" cy="1844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98955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20466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3744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744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5857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30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7103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9964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2621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7781744"/>
                    </a:ext>
                  </a:extLst>
                </a:gridCol>
              </a:tblGrid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1628426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83855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153174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80929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97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75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755576" y="1552025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range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B767-4D11-4212-9773-8B01D1959C1A}"/>
              </a:ext>
            </a:extLst>
          </p:cNvPr>
          <p:cNvSpPr/>
          <p:nvPr/>
        </p:nvSpPr>
        <p:spPr>
          <a:xfrm>
            <a:off x="1093837" y="2240747"/>
            <a:ext cx="334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Data </a:t>
            </a:r>
            <a:r>
              <a:rPr lang="en-US" sz="1400" dirty="0" err="1"/>
              <a:t>Tertinggi</a:t>
            </a:r>
            <a:r>
              <a:rPr lang="en-US" sz="1400" dirty="0"/>
              <a:t> - Data </a:t>
            </a:r>
            <a:r>
              <a:rPr lang="en-US" sz="1400" dirty="0" err="1"/>
              <a:t>Terendah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73452-AD76-4BEF-8CF8-EF929918616C}"/>
              </a:ext>
            </a:extLst>
          </p:cNvPr>
          <p:cNvSpPr/>
          <p:nvPr/>
        </p:nvSpPr>
        <p:spPr>
          <a:xfrm>
            <a:off x="1115616" y="2725639"/>
            <a:ext cx="1471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97 - 57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986F6-BEA3-4B67-A65D-7C9029939501}"/>
              </a:ext>
            </a:extLst>
          </p:cNvPr>
          <p:cNvSpPr/>
          <p:nvPr/>
        </p:nvSpPr>
        <p:spPr>
          <a:xfrm>
            <a:off x="1115616" y="3210531"/>
            <a:ext cx="1114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Range = 40</a:t>
            </a:r>
          </a:p>
        </p:txBody>
      </p:sp>
    </p:spTree>
    <p:extLst>
      <p:ext uri="{BB962C8B-B14F-4D97-AF65-F5344CB8AC3E}">
        <p14:creationId xmlns:p14="http://schemas.microsoft.com/office/powerpoint/2010/main" val="40500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611560" y="1543768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Jumlah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kelas</a:t>
            </a:r>
            <a:r>
              <a:rPr lang="en-US" sz="2000" dirty="0">
                <a:sym typeface="Wingdings" panose="05000000000000000000" pitchFamily="2" charset="2"/>
              </a:rPr>
              <a:t> dan interval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7340B-E26D-453F-96B6-19FBA47AB6C9}"/>
              </a:ext>
            </a:extLst>
          </p:cNvPr>
          <p:cNvSpPr/>
          <p:nvPr/>
        </p:nvSpPr>
        <p:spPr>
          <a:xfrm>
            <a:off x="971600" y="210892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Jumlah Kelas = 1 + 3.3 Log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73A3C-ED49-4429-9F30-FA31E879460B}"/>
              </a:ext>
            </a:extLst>
          </p:cNvPr>
          <p:cNvSpPr/>
          <p:nvPr/>
        </p:nvSpPr>
        <p:spPr>
          <a:xfrm>
            <a:off x="2416429" y="250007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1+ 3.3 * LOG(50)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428B3-CC93-4A41-86BB-EA95B93907AF}"/>
              </a:ext>
            </a:extLst>
          </p:cNvPr>
          <p:cNvSpPr/>
          <p:nvPr/>
        </p:nvSpPr>
        <p:spPr>
          <a:xfrm>
            <a:off x="2416429" y="288031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6.606601014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96213-C214-4B6D-8EB3-E2A6148FCB14}"/>
              </a:ext>
            </a:extLst>
          </p:cNvPr>
          <p:cNvSpPr/>
          <p:nvPr/>
        </p:nvSpPr>
        <p:spPr>
          <a:xfrm>
            <a:off x="4788024" y="210079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Interval = Range / </a:t>
            </a:r>
            <a:r>
              <a:rPr lang="en-US" dirty="0" err="1"/>
              <a:t>Jumlah</a:t>
            </a:r>
            <a:r>
              <a:rPr lang="en-US" dirty="0"/>
              <a:t> Kelas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C05AE-C306-41F5-A186-8A3741B05BF4}"/>
              </a:ext>
            </a:extLst>
          </p:cNvPr>
          <p:cNvSpPr/>
          <p:nvPr/>
        </p:nvSpPr>
        <p:spPr>
          <a:xfrm>
            <a:off x="2416429" y="324429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DADD7-B16C-496C-85D8-02134F8D95C6}"/>
              </a:ext>
            </a:extLst>
          </p:cNvPr>
          <p:cNvSpPr/>
          <p:nvPr/>
        </p:nvSpPr>
        <p:spPr>
          <a:xfrm>
            <a:off x="5611621" y="248510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40 /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C5C20-D51E-4C57-B788-01C1AE70DEF6}"/>
              </a:ext>
            </a:extLst>
          </p:cNvPr>
          <p:cNvSpPr/>
          <p:nvPr/>
        </p:nvSpPr>
        <p:spPr>
          <a:xfrm>
            <a:off x="5611621" y="2848243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6.064641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6E6A1-B03F-45CC-9E02-1C5D3BBC3DE8}"/>
              </a:ext>
            </a:extLst>
          </p:cNvPr>
          <p:cNvSpPr/>
          <p:nvPr/>
        </p:nvSpPr>
        <p:spPr>
          <a:xfrm>
            <a:off x="5611621" y="3208203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6 </a:t>
            </a:r>
          </a:p>
        </p:txBody>
      </p:sp>
    </p:spTree>
    <p:extLst>
      <p:ext uri="{BB962C8B-B14F-4D97-AF65-F5344CB8AC3E}">
        <p14:creationId xmlns:p14="http://schemas.microsoft.com/office/powerpoint/2010/main" val="322590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541-4CD8-4EC6-8EE5-D91E55D9BF1D}"/>
              </a:ext>
            </a:extLst>
          </p:cNvPr>
          <p:cNvSpPr txBox="1"/>
          <p:nvPr/>
        </p:nvSpPr>
        <p:spPr>
          <a:xfrm>
            <a:off x="827584" y="1532860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Membuat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tabel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frekuensi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D6E709-A17A-44FC-9447-B519C65F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70103"/>
              </p:ext>
            </p:extLst>
          </p:nvPr>
        </p:nvGraphicFramePr>
        <p:xfrm>
          <a:off x="1270831" y="2227681"/>
          <a:ext cx="3226916" cy="19656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7483">
                  <a:extLst>
                    <a:ext uri="{9D8B030D-6E8A-4147-A177-3AD203B41FA5}">
                      <a16:colId xmlns:a16="http://schemas.microsoft.com/office/drawing/2014/main" val="2383773264"/>
                    </a:ext>
                  </a:extLst>
                </a:gridCol>
                <a:gridCol w="1629433">
                  <a:extLst>
                    <a:ext uri="{9D8B030D-6E8A-4147-A177-3AD203B41FA5}">
                      <a16:colId xmlns:a16="http://schemas.microsoft.com/office/drawing/2014/main" val="103448515"/>
                    </a:ext>
                  </a:extLst>
                </a:gridCol>
              </a:tblGrid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Periode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Frekuensi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64467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57 - 62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756222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63 - 68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568293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69 - 74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0087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75 - 80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496416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81 - 86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718103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87 - 92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7154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93 - 98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479585"/>
                  </a:ext>
                </a:extLst>
              </a:tr>
              <a:tr h="218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7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8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4311D5D7-8FC9-4121-A0C4-7A6C0254C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141656"/>
                  </p:ext>
                </p:extLst>
              </p:nvPr>
            </p:nvGraphicFramePr>
            <p:xfrm>
              <a:off x="251520" y="2427734"/>
              <a:ext cx="4551879" cy="2464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82694255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65415634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2742430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83360625"/>
                        </a:ext>
                      </a:extLst>
                    </a:gridCol>
                    <a:gridCol w="663447">
                      <a:extLst>
                        <a:ext uri="{9D8B030D-6E8A-4147-A177-3AD203B41FA5}">
                          <a16:colId xmlns:a16="http://schemas.microsoft.com/office/drawing/2014/main" val="120320478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135390738"/>
                        </a:ext>
                      </a:extLst>
                    </a:gridCol>
                  </a:tblGrid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F.x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Cambria Math" panose="02040503050406030204" pitchFamily="18" charset="0"/>
                              <a:cs typeface="+mn-cs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ID" sz="1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ID" sz="1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1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</m:e>
                              </m:acc>
                            </m:oMath>
                          </a14:m>
                          <a:endParaRPr kumimoji="0" lang="en-ID" sz="1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en-US" sz="1100" b="0" dirty="0">
                              <a:ea typeface="Cambria Math" panose="020405030504060302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</m:oMath>
                          </a14:m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823638460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57 - 62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77,4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1960166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63 - 68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5279827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69 - 74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519948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75 - 80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 Narrow" panose="020B060602020203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161349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81 - 86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918,5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639739047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87 - 92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1342,5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4877486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93 - 98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4736530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Jumlah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4265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89176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4311D5D7-8FC9-4121-A0C4-7A6C0254C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141656"/>
                  </p:ext>
                </p:extLst>
              </p:nvPr>
            </p:nvGraphicFramePr>
            <p:xfrm>
              <a:off x="251520" y="2427734"/>
              <a:ext cx="4551879" cy="2464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82694255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65415634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2742430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83360625"/>
                        </a:ext>
                      </a:extLst>
                    </a:gridCol>
                    <a:gridCol w="663447">
                      <a:extLst>
                        <a:ext uri="{9D8B030D-6E8A-4147-A177-3AD203B41FA5}">
                          <a16:colId xmlns:a16="http://schemas.microsoft.com/office/drawing/2014/main" val="120320478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135390738"/>
                        </a:ext>
                      </a:extLst>
                    </a:gridCol>
                  </a:tblGrid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F.x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66972" t="-6667" r="-122018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475385" t="-6667" r="-2308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38460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57 - 62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77,4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1960166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63 - 68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5279827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69 - 74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3519948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75 - 80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 Narrow" panose="020B060602020203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5161349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81 - 86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918,5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1,8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19,8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639739047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87 - 92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89,5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1342,5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48774865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93 - 98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95,5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1241,5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10,2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132,6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47365302"/>
                      </a:ext>
                    </a:extLst>
                  </a:tr>
                  <a:tr h="27383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Jumlah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4265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391,2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89176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Simpangan</a:t>
            </a:r>
            <a:r>
              <a:rPr lang="en-US" sz="2000" dirty="0">
                <a:sym typeface="Wingdings" panose="05000000000000000000" pitchFamily="2" charset="2"/>
              </a:rPr>
              <a:t> Rata-Rata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9FE4B1-218D-4515-A4AA-02F4E15E0482}"/>
                  </a:ext>
                </a:extLst>
              </p:cNvPr>
              <p:cNvSpPr txBox="1"/>
              <p:nvPr/>
            </p:nvSpPr>
            <p:spPr>
              <a:xfrm>
                <a:off x="5940152" y="2571750"/>
                <a:ext cx="2088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sz="2000" dirty="0"/>
                  <a:t> = 85.3</a:t>
                </a:r>
              </a:p>
              <a:p>
                <a:r>
                  <a:rPr lang="en-ID" sz="2000" dirty="0"/>
                  <a:t>SR = 7.824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9FE4B1-218D-4515-A4AA-02F4E15E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71750"/>
                <a:ext cx="2088232" cy="707886"/>
              </a:xfrm>
              <a:prstGeom prst="rect">
                <a:avLst/>
              </a:prstGeom>
              <a:blipFill>
                <a:blip r:embed="rId3"/>
                <a:stretch>
                  <a:fillRect l="-2915" t="-4310" b="-155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88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3AE43-C7F9-4584-A8DD-E832B858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0731-E0BB-4876-9894-2FF0535F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CFAAE-1E2A-4496-916E-EA7CEEF19C5C}"/>
              </a:ext>
            </a:extLst>
          </p:cNvPr>
          <p:cNvSpPr txBox="1"/>
          <p:nvPr/>
        </p:nvSpPr>
        <p:spPr>
          <a:xfrm>
            <a:off x="395536" y="1577342"/>
            <a:ext cx="41134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Mencari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Variansi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5FD462-5BB4-4575-80A2-AE85C7F22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623995"/>
                  </p:ext>
                </p:extLst>
              </p:nvPr>
            </p:nvGraphicFramePr>
            <p:xfrm>
              <a:off x="600074" y="2208786"/>
              <a:ext cx="3395861" cy="201914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55073">
                      <a:extLst>
                        <a:ext uri="{9D8B030D-6E8A-4147-A177-3AD203B41FA5}">
                          <a16:colId xmlns:a16="http://schemas.microsoft.com/office/drawing/2014/main" val="1906070166"/>
                        </a:ext>
                      </a:extLst>
                    </a:gridCol>
                    <a:gridCol w="755073">
                      <a:extLst>
                        <a:ext uri="{9D8B030D-6E8A-4147-A177-3AD203B41FA5}">
                          <a16:colId xmlns:a16="http://schemas.microsoft.com/office/drawing/2014/main" val="3726356507"/>
                        </a:ext>
                      </a:extLst>
                    </a:gridCol>
                    <a:gridCol w="445556">
                      <a:extLst>
                        <a:ext uri="{9D8B030D-6E8A-4147-A177-3AD203B41FA5}">
                          <a16:colId xmlns:a16="http://schemas.microsoft.com/office/drawing/2014/main" val="93228458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870385874"/>
                        </a:ext>
                      </a:extLst>
                    </a:gridCol>
                    <a:gridCol w="720079">
                      <a:extLst>
                        <a:ext uri="{9D8B030D-6E8A-4147-A177-3AD203B41FA5}">
                          <a16:colId xmlns:a16="http://schemas.microsoft.com/office/drawing/2014/main" val="3648027952"/>
                        </a:ext>
                      </a:extLst>
                    </a:gridCol>
                  </a:tblGrid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 err="1">
                              <a:effectLst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F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x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 err="1">
                              <a:effectLst/>
                            </a:rPr>
                            <a:t>fx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100" u="none" strike="noStrike" dirty="0">
                              <a:effectLst/>
                            </a:rPr>
                            <a:t> </a:t>
                          </a:r>
                          <a:r>
                            <a:rPr lang="en-US" sz="1100" dirty="0"/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sz="1100"/>
                                <m:t>𝑥</m:t>
                              </m:r>
                              <m:r>
                                <a:rPr lang="en-US" sz="1100"/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D" sz="1100"/>
                                  </m:ctrlPr>
                                </m:accPr>
                                <m:e>
                                  <m:r>
                                    <a:rPr lang="en-ID" sz="1100"/>
                                    <m:t>𝑥</m:t>
                                  </m:r>
                                  <m:r>
                                    <a:rPr lang="en-US" sz="1100"/>
                                    <m:t>|</m:t>
                                  </m:r>
                                </m:e>
                              </m:acc>
                            </m:oMath>
                          </a14:m>
                          <a:endParaRPr lang="en-ID" sz="12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75220733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57 - 62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59,5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178,5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96747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63 - 68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131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75748021"/>
                      </a:ext>
                    </a:extLst>
                  </a:tr>
                  <a:tr h="311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69 - 74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71,5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143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40255111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75 - 80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u="none" strike="noStrike">
                              <a:effectLst/>
                            </a:rPr>
                            <a:t>4</a:t>
                          </a:r>
                          <a:endParaRPr lang="en-ID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77,5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310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77,5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384704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81 - 86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918,5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50198490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87 - 92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1342,5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89,5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6846377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93 - 98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95,5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1241,5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95,5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945485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Jumlah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50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 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4265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5165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5FD462-5BB4-4575-80A2-AE85C7F22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623995"/>
                  </p:ext>
                </p:extLst>
              </p:nvPr>
            </p:nvGraphicFramePr>
            <p:xfrm>
              <a:off x="600074" y="2208786"/>
              <a:ext cx="3395861" cy="201914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55073">
                      <a:extLst>
                        <a:ext uri="{9D8B030D-6E8A-4147-A177-3AD203B41FA5}">
                          <a16:colId xmlns:a16="http://schemas.microsoft.com/office/drawing/2014/main" val="1906070166"/>
                        </a:ext>
                      </a:extLst>
                    </a:gridCol>
                    <a:gridCol w="755073">
                      <a:extLst>
                        <a:ext uri="{9D8B030D-6E8A-4147-A177-3AD203B41FA5}">
                          <a16:colId xmlns:a16="http://schemas.microsoft.com/office/drawing/2014/main" val="3726356507"/>
                        </a:ext>
                      </a:extLst>
                    </a:gridCol>
                    <a:gridCol w="445556">
                      <a:extLst>
                        <a:ext uri="{9D8B030D-6E8A-4147-A177-3AD203B41FA5}">
                          <a16:colId xmlns:a16="http://schemas.microsoft.com/office/drawing/2014/main" val="932284581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870385874"/>
                        </a:ext>
                      </a:extLst>
                    </a:gridCol>
                    <a:gridCol w="720079">
                      <a:extLst>
                        <a:ext uri="{9D8B030D-6E8A-4147-A177-3AD203B41FA5}">
                          <a16:colId xmlns:a16="http://schemas.microsoft.com/office/drawing/2014/main" val="3648027952"/>
                        </a:ext>
                      </a:extLst>
                    </a:gridCol>
                  </a:tblGrid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 err="1">
                              <a:effectLst/>
                            </a:rPr>
                            <a:t>Periode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F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x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 err="1">
                              <a:effectLst/>
                            </a:rPr>
                            <a:t>fx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73729" t="-12121" r="-1695" b="-9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220733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57 - 62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59,5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178,5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96747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63 - 68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131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65,5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75748021"/>
                      </a:ext>
                    </a:extLst>
                  </a:tr>
                  <a:tr h="31141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69 - 74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 dirty="0">
                              <a:effectLst/>
                            </a:rPr>
                            <a:t>2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71,5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143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40255111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75 - 80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000" u="none" strike="noStrike">
                              <a:effectLst/>
                            </a:rPr>
                            <a:t>4</a:t>
                          </a:r>
                          <a:endParaRPr lang="en-ID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77,5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310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77,5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61384704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81 - 86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11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918,5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83,5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50198490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87 - 92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89,5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1342,5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89,5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66846377"/>
                      </a:ext>
                    </a:extLst>
                  </a:tr>
                  <a:tr h="251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93 - 98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13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95,5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1241,5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95,5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999945485"/>
                      </a:ext>
                    </a:extLst>
                  </a:tr>
                  <a:tr h="2009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Jumlah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D" sz="1100" u="none" strike="noStrike">
                              <a:effectLst/>
                            </a:rPr>
                            <a:t>50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 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>
                              <a:effectLst/>
                            </a:rPr>
                            <a:t>4265</a:t>
                          </a:r>
                          <a:endParaRPr lang="en-ID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100" u="none" strike="noStrike" dirty="0">
                              <a:effectLst/>
                            </a:rPr>
                            <a:t>542,5</a:t>
                          </a:r>
                          <a:endParaRPr lang="en-ID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35165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07C184-9943-423D-B64D-ADF121236F5D}"/>
              </a:ext>
            </a:extLst>
          </p:cNvPr>
          <p:cNvSpPr txBox="1"/>
          <p:nvPr/>
        </p:nvSpPr>
        <p:spPr>
          <a:xfrm>
            <a:off x="5220072" y="249974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S</a:t>
            </a:r>
            <a:r>
              <a:rPr lang="en-ID" baseline="30000"/>
              <a:t>2 </a:t>
            </a:r>
            <a:r>
              <a:rPr lang="en-ID"/>
              <a:t> = 300312,5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686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707654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44078" y="2632012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44078" y="3076518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44078" y="3493335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C51D6B2-15B9-41CE-8556-88993D93ECF3}"/>
              </a:ext>
            </a:extLst>
          </p:cNvPr>
          <p:cNvSpPr/>
          <p:nvPr/>
        </p:nvSpPr>
        <p:spPr>
          <a:xfrm>
            <a:off x="1130125" y="170765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2F536-5734-46CC-85E8-FDF1D9D9D4FD}"/>
              </a:ext>
            </a:extLst>
          </p:cNvPr>
          <p:cNvSpPr txBox="1"/>
          <p:nvPr/>
        </p:nvSpPr>
        <p:spPr>
          <a:xfrm>
            <a:off x="307746" y="1281080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85D8DE"/>
                </a:solidFill>
              </a:rPr>
              <a:t>Variansi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untuk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sampel</a:t>
            </a:r>
            <a:endParaRPr lang="en-US" sz="1400" b="1" dirty="0">
              <a:solidFill>
                <a:srgbClr val="85D8DE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332424-1A5B-4CDD-B02C-0F439C593F27}"/>
              </a:ext>
            </a:extLst>
          </p:cNvPr>
          <p:cNvSpPr/>
          <p:nvPr/>
        </p:nvSpPr>
        <p:spPr>
          <a:xfrm>
            <a:off x="3549422" y="3473407"/>
            <a:ext cx="288032" cy="288032"/>
          </a:xfrm>
          <a:prstGeom prst="downArrow">
            <a:avLst/>
          </a:prstGeom>
          <a:solidFill>
            <a:srgbClr val="9CE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E67BF-7559-457A-A7F4-69FBC695EA21}"/>
              </a:ext>
            </a:extLst>
          </p:cNvPr>
          <p:cNvSpPr txBox="1"/>
          <p:nvPr/>
        </p:nvSpPr>
        <p:spPr>
          <a:xfrm>
            <a:off x="2656263" y="3794624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9CE084"/>
                </a:solidFill>
              </a:rPr>
              <a:t>Variansi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untuk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sampel</a:t>
            </a:r>
            <a:endParaRPr lang="en-US" sz="1400" b="1" dirty="0">
              <a:solidFill>
                <a:srgbClr val="9CE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752</Words>
  <Application>Microsoft Office PowerPoint</Application>
  <PresentationFormat>On-screen Show (16:9)</PresentationFormat>
  <Paragraphs>329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Nur Hamdi</cp:lastModifiedBy>
  <cp:revision>161</cp:revision>
  <dcterms:created xsi:type="dcterms:W3CDTF">2016-12-05T23:26:54Z</dcterms:created>
  <dcterms:modified xsi:type="dcterms:W3CDTF">2019-11-24T16:14:36Z</dcterms:modified>
</cp:coreProperties>
</file>