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1"/>
  </p:notesMasterIdLst>
  <p:handoutMasterIdLst>
    <p:handoutMasterId r:id="rId82"/>
  </p:handoutMasterIdLst>
  <p:sldIdLst>
    <p:sldId id="837" r:id="rId2"/>
    <p:sldId id="700" r:id="rId3"/>
    <p:sldId id="661" r:id="rId4"/>
    <p:sldId id="804" r:id="rId5"/>
    <p:sldId id="734" r:id="rId6"/>
    <p:sldId id="810" r:id="rId7"/>
    <p:sldId id="735" r:id="rId8"/>
    <p:sldId id="737" r:id="rId9"/>
    <p:sldId id="805" r:id="rId10"/>
    <p:sldId id="739" r:id="rId11"/>
    <p:sldId id="740" r:id="rId12"/>
    <p:sldId id="806" r:id="rId13"/>
    <p:sldId id="807" r:id="rId14"/>
    <p:sldId id="808" r:id="rId15"/>
    <p:sldId id="745" r:id="rId16"/>
    <p:sldId id="809" r:id="rId17"/>
    <p:sldId id="746" r:id="rId18"/>
    <p:sldId id="747" r:id="rId19"/>
    <p:sldId id="748" r:id="rId20"/>
    <p:sldId id="811" r:id="rId21"/>
    <p:sldId id="813" r:id="rId22"/>
    <p:sldId id="750" r:id="rId23"/>
    <p:sldId id="814" r:id="rId24"/>
    <p:sldId id="752" r:id="rId25"/>
    <p:sldId id="753" r:id="rId26"/>
    <p:sldId id="754" r:id="rId27"/>
    <p:sldId id="755" r:id="rId28"/>
    <p:sldId id="756" r:id="rId29"/>
    <p:sldId id="757" r:id="rId30"/>
    <p:sldId id="759" r:id="rId31"/>
    <p:sldId id="758" r:id="rId32"/>
    <p:sldId id="760" r:id="rId33"/>
    <p:sldId id="761" r:id="rId34"/>
    <p:sldId id="762" r:id="rId35"/>
    <p:sldId id="763" r:id="rId36"/>
    <p:sldId id="764" r:id="rId37"/>
    <p:sldId id="765" r:id="rId38"/>
    <p:sldId id="766" r:id="rId39"/>
    <p:sldId id="767" r:id="rId40"/>
    <p:sldId id="768" r:id="rId41"/>
    <p:sldId id="769" r:id="rId42"/>
    <p:sldId id="770" r:id="rId43"/>
    <p:sldId id="771" r:id="rId44"/>
    <p:sldId id="772" r:id="rId45"/>
    <p:sldId id="773" r:id="rId46"/>
    <p:sldId id="774" r:id="rId47"/>
    <p:sldId id="775" r:id="rId48"/>
    <p:sldId id="776" r:id="rId49"/>
    <p:sldId id="777" r:id="rId50"/>
    <p:sldId id="778" r:id="rId51"/>
    <p:sldId id="779" r:id="rId52"/>
    <p:sldId id="780" r:id="rId53"/>
    <p:sldId id="781" r:id="rId54"/>
    <p:sldId id="783" r:id="rId55"/>
    <p:sldId id="819" r:id="rId56"/>
    <p:sldId id="820" r:id="rId57"/>
    <p:sldId id="786" r:id="rId58"/>
    <p:sldId id="815" r:id="rId59"/>
    <p:sldId id="787" r:id="rId60"/>
    <p:sldId id="788" r:id="rId61"/>
    <p:sldId id="822" r:id="rId62"/>
    <p:sldId id="821" r:id="rId63"/>
    <p:sldId id="789" r:id="rId64"/>
    <p:sldId id="823" r:id="rId65"/>
    <p:sldId id="824" r:id="rId66"/>
    <p:sldId id="792" r:id="rId67"/>
    <p:sldId id="825" r:id="rId68"/>
    <p:sldId id="826" r:id="rId69"/>
    <p:sldId id="827" r:id="rId70"/>
    <p:sldId id="795" r:id="rId71"/>
    <p:sldId id="797" r:id="rId72"/>
    <p:sldId id="828" r:id="rId73"/>
    <p:sldId id="829" r:id="rId74"/>
    <p:sldId id="830" r:id="rId75"/>
    <p:sldId id="831" r:id="rId76"/>
    <p:sldId id="800" r:id="rId77"/>
    <p:sldId id="801" r:id="rId78"/>
    <p:sldId id="802" r:id="rId79"/>
    <p:sldId id="803" r:id="rId80"/>
  </p:sldIdLst>
  <p:sldSz cx="9144000" cy="6858000" type="screen4x3"/>
  <p:notesSz cx="7004050" cy="929005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5">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006600"/>
    <a:srgbClr val="FFFFC5"/>
    <a:srgbClr val="E1E1FF"/>
    <a:srgbClr val="FF0000"/>
    <a:srgbClr val="FF3300"/>
    <a:srgbClr val="008080"/>
    <a:srgbClr val="009999"/>
    <a:srgbClr val="77777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1" autoAdjust="0"/>
    <p:restoredTop sz="94494" autoAdjust="0"/>
  </p:normalViewPr>
  <p:slideViewPr>
    <p:cSldViewPr>
      <p:cViewPr varScale="1">
        <p:scale>
          <a:sx n="71" d="100"/>
          <a:sy n="71" d="100"/>
        </p:scale>
        <p:origin x="1272"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Lst>
  </p:outlineViewPr>
  <p:notesTextViewPr>
    <p:cViewPr>
      <p:scale>
        <a:sx n="100" d="100"/>
        <a:sy n="100" d="100"/>
      </p:scale>
      <p:origin x="0" y="0"/>
    </p:cViewPr>
  </p:notesTextViewPr>
  <p:sorterViewPr>
    <p:cViewPr>
      <p:scale>
        <a:sx n="120" d="100"/>
        <a:sy n="120" d="100"/>
      </p:scale>
      <p:origin x="0" y="4266"/>
    </p:cViewPr>
  </p:sorterViewPr>
  <p:notesViewPr>
    <p:cSldViewPr>
      <p:cViewPr>
        <p:scale>
          <a:sx n="75" d="100"/>
          <a:sy n="75" d="100"/>
        </p:scale>
        <p:origin x="-1776" y="-246"/>
      </p:cViewPr>
      <p:guideLst>
        <p:guide orient="horz" pos="2925"/>
        <p:guide pos="220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33.xml"/><Relationship Id="rId39" Type="http://schemas.openxmlformats.org/officeDocument/2006/relationships/slide" Target="slides/slide46.xml"/><Relationship Id="rId21" Type="http://schemas.openxmlformats.org/officeDocument/2006/relationships/slide" Target="slides/slide28.xml"/><Relationship Id="rId34" Type="http://schemas.openxmlformats.org/officeDocument/2006/relationships/slide" Target="slides/slide41.xml"/><Relationship Id="rId42" Type="http://schemas.openxmlformats.org/officeDocument/2006/relationships/slide" Target="slides/slide49.xml"/><Relationship Id="rId47" Type="http://schemas.openxmlformats.org/officeDocument/2006/relationships/slide" Target="slides/slide54.xml"/><Relationship Id="rId50" Type="http://schemas.openxmlformats.org/officeDocument/2006/relationships/slide" Target="slides/slide57.xml"/><Relationship Id="rId55" Type="http://schemas.openxmlformats.org/officeDocument/2006/relationships/slide" Target="slides/slide63.xml"/><Relationship Id="rId7" Type="http://schemas.openxmlformats.org/officeDocument/2006/relationships/slide" Target="slides/slide10.xml"/><Relationship Id="rId2" Type="http://schemas.openxmlformats.org/officeDocument/2006/relationships/slide" Target="slides/slide5.xml"/><Relationship Id="rId16" Type="http://schemas.openxmlformats.org/officeDocument/2006/relationships/slide" Target="slides/slide19.xml"/><Relationship Id="rId29" Type="http://schemas.openxmlformats.org/officeDocument/2006/relationships/slide" Target="slides/slide36.xml"/><Relationship Id="rId11" Type="http://schemas.openxmlformats.org/officeDocument/2006/relationships/slide" Target="slides/slide14.xml"/><Relationship Id="rId24" Type="http://schemas.openxmlformats.org/officeDocument/2006/relationships/slide" Target="slides/slide31.xml"/><Relationship Id="rId32" Type="http://schemas.openxmlformats.org/officeDocument/2006/relationships/slide" Target="slides/slide39.xml"/><Relationship Id="rId37" Type="http://schemas.openxmlformats.org/officeDocument/2006/relationships/slide" Target="slides/slide44.xml"/><Relationship Id="rId40" Type="http://schemas.openxmlformats.org/officeDocument/2006/relationships/slide" Target="slides/slide47.xml"/><Relationship Id="rId45" Type="http://schemas.openxmlformats.org/officeDocument/2006/relationships/slide" Target="slides/slide52.xml"/><Relationship Id="rId53" Type="http://schemas.openxmlformats.org/officeDocument/2006/relationships/slide" Target="slides/slide60.xml"/><Relationship Id="rId58" Type="http://schemas.openxmlformats.org/officeDocument/2006/relationships/slide" Target="slides/slide66.xml"/><Relationship Id="rId5" Type="http://schemas.openxmlformats.org/officeDocument/2006/relationships/slide" Target="slides/slide8.xml"/><Relationship Id="rId61" Type="http://schemas.openxmlformats.org/officeDocument/2006/relationships/slide" Target="slides/slide69.xml"/><Relationship Id="rId19" Type="http://schemas.openxmlformats.org/officeDocument/2006/relationships/slide" Target="slides/slide22.xml"/><Relationship Id="rId14" Type="http://schemas.openxmlformats.org/officeDocument/2006/relationships/slide" Target="slides/slide17.xml"/><Relationship Id="rId22" Type="http://schemas.openxmlformats.org/officeDocument/2006/relationships/slide" Target="slides/slide29.xml"/><Relationship Id="rId27" Type="http://schemas.openxmlformats.org/officeDocument/2006/relationships/slide" Target="slides/slide34.xml"/><Relationship Id="rId30" Type="http://schemas.openxmlformats.org/officeDocument/2006/relationships/slide" Target="slides/slide37.xml"/><Relationship Id="rId35" Type="http://schemas.openxmlformats.org/officeDocument/2006/relationships/slide" Target="slides/slide42.xml"/><Relationship Id="rId43" Type="http://schemas.openxmlformats.org/officeDocument/2006/relationships/slide" Target="slides/slide50.xml"/><Relationship Id="rId48" Type="http://schemas.openxmlformats.org/officeDocument/2006/relationships/slide" Target="slides/slide55.xml"/><Relationship Id="rId56" Type="http://schemas.openxmlformats.org/officeDocument/2006/relationships/slide" Target="slides/slide64.xml"/><Relationship Id="rId8" Type="http://schemas.openxmlformats.org/officeDocument/2006/relationships/slide" Target="slides/slide11.xml"/><Relationship Id="rId51" Type="http://schemas.openxmlformats.org/officeDocument/2006/relationships/slide" Target="slides/slide58.xml"/><Relationship Id="rId3" Type="http://schemas.openxmlformats.org/officeDocument/2006/relationships/slide" Target="slides/slide6.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32.xml"/><Relationship Id="rId33" Type="http://schemas.openxmlformats.org/officeDocument/2006/relationships/slide" Target="slides/slide40.xml"/><Relationship Id="rId38" Type="http://schemas.openxmlformats.org/officeDocument/2006/relationships/slide" Target="slides/slide45.xml"/><Relationship Id="rId46" Type="http://schemas.openxmlformats.org/officeDocument/2006/relationships/slide" Target="slides/slide53.xml"/><Relationship Id="rId59" Type="http://schemas.openxmlformats.org/officeDocument/2006/relationships/slide" Target="slides/slide67.xml"/><Relationship Id="rId20" Type="http://schemas.openxmlformats.org/officeDocument/2006/relationships/slide" Target="slides/slide23.xml"/><Relationship Id="rId41" Type="http://schemas.openxmlformats.org/officeDocument/2006/relationships/slide" Target="slides/slide48.xml"/><Relationship Id="rId54" Type="http://schemas.openxmlformats.org/officeDocument/2006/relationships/slide" Target="slides/slide62.xml"/><Relationship Id="rId1" Type="http://schemas.openxmlformats.org/officeDocument/2006/relationships/slide" Target="slides/slide4.xml"/><Relationship Id="rId6" Type="http://schemas.openxmlformats.org/officeDocument/2006/relationships/slide" Target="slides/slide9.xml"/><Relationship Id="rId15" Type="http://schemas.openxmlformats.org/officeDocument/2006/relationships/slide" Target="slides/slide18.xml"/><Relationship Id="rId23" Type="http://schemas.openxmlformats.org/officeDocument/2006/relationships/slide" Target="slides/slide30.xml"/><Relationship Id="rId28" Type="http://schemas.openxmlformats.org/officeDocument/2006/relationships/slide" Target="slides/slide35.xml"/><Relationship Id="rId36" Type="http://schemas.openxmlformats.org/officeDocument/2006/relationships/slide" Target="slides/slide43.xml"/><Relationship Id="rId49" Type="http://schemas.openxmlformats.org/officeDocument/2006/relationships/slide" Target="slides/slide56.xml"/><Relationship Id="rId57" Type="http://schemas.openxmlformats.org/officeDocument/2006/relationships/slide" Target="slides/slide65.xml"/><Relationship Id="rId10" Type="http://schemas.openxmlformats.org/officeDocument/2006/relationships/slide" Target="slides/slide13.xml"/><Relationship Id="rId31" Type="http://schemas.openxmlformats.org/officeDocument/2006/relationships/slide" Target="slides/slide38.xml"/><Relationship Id="rId44" Type="http://schemas.openxmlformats.org/officeDocument/2006/relationships/slide" Target="slides/slide51.xml"/><Relationship Id="rId52" Type="http://schemas.openxmlformats.org/officeDocument/2006/relationships/slide" Target="slides/slide59.xml"/><Relationship Id="rId60" Type="http://schemas.openxmlformats.org/officeDocument/2006/relationships/slide" Target="slides/slide68.xml"/><Relationship Id="rId4" Type="http://schemas.openxmlformats.org/officeDocument/2006/relationships/slide" Target="slides/slide7.xml"/><Relationship Id="rId9"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8085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388938" y="4413250"/>
            <a:ext cx="6303962" cy="4179888"/>
          </a:xfrm>
          <a:prstGeom prst="rect">
            <a:avLst/>
          </a:prstGeom>
          <a:noFill/>
          <a:ln w="12700">
            <a:noFill/>
            <a:miter lim="800000"/>
            <a:headEnd/>
            <a:tailEnd/>
          </a:ln>
          <a:effectLst/>
        </p:spPr>
        <p:txBody>
          <a:bodyPr vert="horz" wrap="square" lIns="91871" tIns="45130" rIns="91871" bIns="4513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51" name="Rectangle 3"/>
          <p:cNvSpPr>
            <a:spLocks noGrp="1" noRot="1" noChangeAspect="1" noChangeArrowheads="1" noTextEdit="1"/>
          </p:cNvSpPr>
          <p:nvPr>
            <p:ph type="sldImg" idx="2"/>
          </p:nvPr>
        </p:nvSpPr>
        <p:spPr bwMode="auto">
          <a:xfrm>
            <a:off x="1189038" y="703263"/>
            <a:ext cx="4627562" cy="34702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191009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4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4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4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4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1988144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447469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510714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825174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2480949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89038" y="703263"/>
            <a:ext cx="4625975" cy="3470275"/>
          </a:xfrm>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2129118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1797241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89038" y="703263"/>
            <a:ext cx="4625975" cy="3470275"/>
          </a:xfrm>
          <a:ln/>
        </p:spPr>
      </p:sp>
      <p:sp>
        <p:nvSpPr>
          <p:cNvPr id="993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366057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90625" y="703263"/>
            <a:ext cx="4625975" cy="3470275"/>
          </a:xfrm>
          <a:ln/>
        </p:spPr>
      </p:sp>
      <p:sp>
        <p:nvSpPr>
          <p:cNvPr id="100355"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2877446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268351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152220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2295516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49143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90625" y="703263"/>
            <a:ext cx="4625975" cy="3470275"/>
          </a:xfrm>
          <a:ln/>
        </p:spPr>
      </p:sp>
      <p:sp>
        <p:nvSpPr>
          <p:cNvPr id="1013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2623232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90625" y="703263"/>
            <a:ext cx="4625975" cy="3470275"/>
          </a:xfrm>
          <a:ln/>
        </p:spPr>
      </p:sp>
      <p:sp>
        <p:nvSpPr>
          <p:cNvPr id="1013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3403272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82688" y="698500"/>
            <a:ext cx="4640262" cy="3479800"/>
          </a:xfrm>
          <a:ln cap="flat"/>
        </p:spPr>
      </p:sp>
      <p:sp>
        <p:nvSpPr>
          <p:cNvPr id="107523" name="Rectangle 3"/>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51" tIns="46876" rIns="93751" bIns="46876"/>
          <a:lstStyle/>
          <a:p>
            <a:endParaRPr lang="en-US" altLang="en-US" dirty="0" smtClean="0">
              <a:latin typeface="Arial" charset="0"/>
            </a:endParaRPr>
          </a:p>
        </p:txBody>
      </p:sp>
    </p:spTree>
    <p:extLst>
      <p:ext uri="{BB962C8B-B14F-4D97-AF65-F5344CB8AC3E}">
        <p14:creationId xmlns:p14="http://schemas.microsoft.com/office/powerpoint/2010/main" val="522111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182688" y="698500"/>
            <a:ext cx="4640262" cy="3479800"/>
          </a:xfrm>
          <a:ln cap="flat"/>
        </p:spPr>
      </p:sp>
      <p:sp>
        <p:nvSpPr>
          <p:cNvPr id="108547" name="Rectangle 3"/>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51" tIns="46876" rIns="93751" bIns="46876"/>
          <a:lstStyle/>
          <a:p>
            <a:endParaRPr lang="en-US" altLang="en-US" dirty="0" smtClean="0">
              <a:latin typeface="Arial" charset="0"/>
            </a:endParaRPr>
          </a:p>
        </p:txBody>
      </p:sp>
    </p:spTree>
    <p:extLst>
      <p:ext uri="{BB962C8B-B14F-4D97-AF65-F5344CB8AC3E}">
        <p14:creationId xmlns:p14="http://schemas.microsoft.com/office/powerpoint/2010/main" val="4204603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82688" y="698500"/>
            <a:ext cx="4640262" cy="3479800"/>
          </a:xfrm>
          <a:ln cap="flat"/>
        </p:spPr>
      </p:sp>
      <p:sp>
        <p:nvSpPr>
          <p:cNvPr id="109571" name="Rectangle 3"/>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51" tIns="46876" rIns="93751" bIns="46876"/>
          <a:lstStyle/>
          <a:p>
            <a:endParaRPr lang="en-US" altLang="en-US" dirty="0" smtClean="0">
              <a:latin typeface="Arial" charset="0"/>
            </a:endParaRPr>
          </a:p>
        </p:txBody>
      </p:sp>
    </p:spTree>
    <p:extLst>
      <p:ext uri="{BB962C8B-B14F-4D97-AF65-F5344CB8AC3E}">
        <p14:creationId xmlns:p14="http://schemas.microsoft.com/office/powerpoint/2010/main" val="340333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82688" y="698500"/>
            <a:ext cx="4640262" cy="3479800"/>
          </a:xfrm>
          <a:ln cap="flat"/>
        </p:spPr>
      </p:sp>
      <p:sp>
        <p:nvSpPr>
          <p:cNvPr id="110595" name="Rectangle 3"/>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51" tIns="46876" rIns="93751" bIns="46876"/>
          <a:lstStyle/>
          <a:p>
            <a:endParaRPr lang="en-US" altLang="en-US" dirty="0" smtClean="0">
              <a:latin typeface="Arial" charset="0"/>
            </a:endParaRPr>
          </a:p>
        </p:txBody>
      </p:sp>
    </p:spTree>
    <p:extLst>
      <p:ext uri="{BB962C8B-B14F-4D97-AF65-F5344CB8AC3E}">
        <p14:creationId xmlns:p14="http://schemas.microsoft.com/office/powerpoint/2010/main" val="2354602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3463413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40526437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1609169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709789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1648660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190625" y="703263"/>
            <a:ext cx="4625975" cy="3470275"/>
          </a:xfrm>
          <a:ln/>
        </p:spPr>
      </p:sp>
      <p:sp>
        <p:nvSpPr>
          <p:cNvPr id="1157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518403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42383130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16856197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33029234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31193920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28759317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24508663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7426094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557451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22570721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7025878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18105014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30698152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10318922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7400358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27806350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190625" y="703263"/>
            <a:ext cx="4625975" cy="3470275"/>
          </a:xfrm>
          <a:ln/>
        </p:spPr>
      </p:sp>
      <p:sp>
        <p:nvSpPr>
          <p:cNvPr id="1157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40870063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41042909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29536066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2532912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8792819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2391431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12921139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9976611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39299210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1425594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40616684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15731719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18697401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9224249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2235338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90625" y="703263"/>
            <a:ext cx="4627563" cy="3470275"/>
          </a:xfrm>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28210657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38048141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4417945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3261861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1737363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5408638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90625" y="703263"/>
            <a:ext cx="4625975" cy="3470275"/>
          </a:xfrm>
          <a:ln/>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643596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90625" y="703263"/>
            <a:ext cx="4625975" cy="3470275"/>
          </a:xfrm>
          <a:ln/>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16406430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90625" y="703263"/>
            <a:ext cx="4625975" cy="3470275"/>
          </a:xfrm>
          <a:ln/>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37932222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90625" y="703263"/>
            <a:ext cx="4625975" cy="3470275"/>
          </a:xfrm>
          <a:ln/>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14728878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4110209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90625" y="703263"/>
            <a:ext cx="4627563" cy="3470275"/>
          </a:xfrm>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18938860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extLst>
      <p:ext uri="{BB962C8B-B14F-4D97-AF65-F5344CB8AC3E}">
        <p14:creationId xmlns:p14="http://schemas.microsoft.com/office/powerpoint/2010/main" val="17815971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extLst>
      <p:ext uri="{BB962C8B-B14F-4D97-AF65-F5344CB8AC3E}">
        <p14:creationId xmlns:p14="http://schemas.microsoft.com/office/powerpoint/2010/main" val="4489259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extLst>
      <p:ext uri="{BB962C8B-B14F-4D97-AF65-F5344CB8AC3E}">
        <p14:creationId xmlns:p14="http://schemas.microsoft.com/office/powerpoint/2010/main" val="31088885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extLst>
      <p:ext uri="{BB962C8B-B14F-4D97-AF65-F5344CB8AC3E}">
        <p14:creationId xmlns:p14="http://schemas.microsoft.com/office/powerpoint/2010/main" val="430603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extLst>
      <p:ext uri="{BB962C8B-B14F-4D97-AF65-F5344CB8AC3E}">
        <p14:creationId xmlns:p14="http://schemas.microsoft.com/office/powerpoint/2010/main" val="31331128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24930612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extLst>
      <p:ext uri="{BB962C8B-B14F-4D97-AF65-F5344CB8AC3E}">
        <p14:creationId xmlns:p14="http://schemas.microsoft.com/office/powerpoint/2010/main" val="36204016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extLst>
      <p:ext uri="{BB962C8B-B14F-4D97-AF65-F5344CB8AC3E}">
        <p14:creationId xmlns:p14="http://schemas.microsoft.com/office/powerpoint/2010/main" val="39669267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1182688" y="698500"/>
            <a:ext cx="4638675" cy="3479800"/>
          </a:xfrm>
          <a:solidFill>
            <a:srgbClr val="FFFFFF"/>
          </a:solidFill>
          <a:ln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7" name="Rectangle 3"/>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482" tIns="46742" rIns="93482" bIns="46742"/>
          <a:lstStyle/>
          <a:p>
            <a:endParaRPr lang="en-US" altLang="en-US" dirty="0" smtClean="0">
              <a:latin typeface="Arial" charset="0"/>
            </a:endParaRPr>
          </a:p>
        </p:txBody>
      </p:sp>
    </p:spTree>
    <p:extLst>
      <p:ext uri="{BB962C8B-B14F-4D97-AF65-F5344CB8AC3E}">
        <p14:creationId xmlns:p14="http://schemas.microsoft.com/office/powerpoint/2010/main" val="3805206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Rot="1" noChangeAspect="1" noChangeArrowheads="1" noTextEdit="1"/>
          </p:cNvSpPr>
          <p:nvPr>
            <p:ph type="sldImg"/>
          </p:nvPr>
        </p:nvSpPr>
        <p:spPr>
          <a:xfrm>
            <a:off x="1190625" y="704850"/>
            <a:ext cx="4624388" cy="3468688"/>
          </a:xfrm>
          <a:ln/>
        </p:spPr>
      </p:sp>
      <p:sp>
        <p:nvSpPr>
          <p:cNvPr id="373763" name="Rectangle 3"/>
          <p:cNvSpPr>
            <a:spLocks noGrp="1" noChangeArrowheads="1"/>
          </p:cNvSpPr>
          <p:nvPr>
            <p:ph type="body" idx="1"/>
          </p:nvPr>
        </p:nvSpPr>
        <p:spPr>
          <a:xfrm>
            <a:off x="389114" y="4413020"/>
            <a:ext cx="6303645" cy="4179379"/>
          </a:xfrm>
        </p:spPr>
        <p:txBody>
          <a:bodyPr/>
          <a:lstStyle/>
          <a:p>
            <a:endParaRPr lang="en-US" altLang="en-US" dirty="0"/>
          </a:p>
        </p:txBody>
      </p:sp>
    </p:spTree>
    <p:extLst>
      <p:ext uri="{BB962C8B-B14F-4D97-AF65-F5344CB8AC3E}">
        <p14:creationId xmlns:p14="http://schemas.microsoft.com/office/powerpoint/2010/main" val="432572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78658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62906432"/>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3851718"/>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54013"/>
            <a:ext cx="2095500" cy="5589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54013"/>
            <a:ext cx="6134100" cy="5589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1943245"/>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9350" y="354013"/>
            <a:ext cx="7607300" cy="5603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143000"/>
            <a:ext cx="41148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148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1248861"/>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568234136"/>
      </p:ext>
    </p:extLst>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1892028325"/>
      </p:ext>
    </p:extLst>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798282919"/>
      </p:ext>
    </p:extLst>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8285483"/>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76756946"/>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514769"/>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9700792"/>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4477564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383108"/>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1409253"/>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89933357"/>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Grp="1" noChangeArrowheads="1"/>
          </p:cNvSpPr>
          <p:nvPr>
            <p:ph type="title"/>
          </p:nvPr>
        </p:nvSpPr>
        <p:spPr bwMode="auto">
          <a:xfrm>
            <a:off x="1149350" y="354013"/>
            <a:ext cx="7607300" cy="560387"/>
          </a:xfrm>
          <a:prstGeom prst="rect">
            <a:avLst/>
          </a:prstGeom>
          <a:solidFill>
            <a:srgbClr val="003399"/>
          </a:solidFill>
          <a:ln w="63500">
            <a:solidFill>
              <a:srgbClr val="54385C"/>
            </a:solid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38" name="Rectangle 14"/>
          <p:cNvSpPr>
            <a:spLocks noGrp="1" noChangeArrowheads="1"/>
          </p:cNvSpPr>
          <p:nvPr>
            <p:ph type="body" idx="1"/>
          </p:nvPr>
        </p:nvSpPr>
        <p:spPr bwMode="auto">
          <a:xfrm>
            <a:off x="381000" y="1143000"/>
            <a:ext cx="8382000" cy="4800600"/>
          </a:xfrm>
          <a:prstGeom prst="rect">
            <a:avLst/>
          </a:prstGeom>
          <a:noFill/>
          <a:ln w="12700">
            <a:noFill/>
            <a:miter lim="800000"/>
            <a:headEnd/>
            <a:tailEnd/>
          </a:ln>
          <a:effectLst/>
        </p:spPr>
        <p:txBody>
          <a:bodyPr vert="horz" wrap="square" lIns="182562" tIns="46038" rIns="182562"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0" name="Text Box 16"/>
          <p:cNvSpPr txBox="1">
            <a:spLocks noChangeArrowheads="1"/>
          </p:cNvSpPr>
          <p:nvPr/>
        </p:nvSpPr>
        <p:spPr bwMode="auto">
          <a:xfrm>
            <a:off x="76200" y="6400800"/>
            <a:ext cx="685800" cy="274638"/>
          </a:xfrm>
          <a:prstGeom prst="rect">
            <a:avLst/>
          </a:prstGeom>
          <a:noFill/>
          <a:ln w="1270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200" b="1" dirty="0">
                <a:latin typeface="Arial" charset="0"/>
              </a:rPr>
              <a:t>1-</a:t>
            </a:r>
            <a:fld id="{5E7B6DBD-72B1-44C4-BF19-F587A2F0D47B}" type="slidenum">
              <a:rPr lang="en-US" altLang="en-US" sz="1200" b="1">
                <a:latin typeface="Arial" charset="0"/>
              </a:rPr>
              <a:pPr>
                <a:spcBef>
                  <a:spcPct val="50000"/>
                </a:spcBef>
              </a:pPr>
              <a:t>‹#›</a:t>
            </a:fld>
            <a:endParaRPr lang="en-US" altLang="en-US" sz="1200" b="1" dirty="0">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wipe dir="r"/>
  </p:transition>
  <p:txStyles>
    <p:titleStyle>
      <a:lvl1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2pPr>
      <a:lvl3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3pPr>
      <a:lvl4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4pPr>
      <a:lvl5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5pPr>
      <a:lvl6pPr marL="4572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6pPr>
      <a:lvl7pPr marL="9144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7pPr>
      <a:lvl8pPr marL="13716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8pPr>
      <a:lvl9pPr marL="18288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www.fasb.org/"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www.iasb.or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33800"/>
            <a:ext cx="9144000" cy="1905000"/>
          </a:xfrm>
          <a:prstGeom prst="rect">
            <a:avLst/>
          </a:prstGeom>
          <a:gradFill flip="none" rotWithShape="1">
            <a:gsLst>
              <a:gs pos="0">
                <a:schemeClr val="accent1">
                  <a:tint val="66000"/>
                  <a:satMod val="160000"/>
                </a:schemeClr>
              </a:gs>
              <a:gs pos="100000">
                <a:srgbClr val="A4C0E6"/>
              </a:gs>
              <a:gs pos="69000">
                <a:srgbClr val="3740B3"/>
              </a:gs>
              <a:gs pos="100000">
                <a:srgbClr val="6D80CC"/>
              </a:gs>
              <a:gs pos="5000">
                <a:schemeClr val="tx2">
                  <a:lumMod val="60000"/>
                </a:schemeClr>
              </a:gs>
              <a:gs pos="100000">
                <a:schemeClr val="accent1">
                  <a:tint val="23500"/>
                  <a:satMod val="160000"/>
                </a:schemeClr>
              </a:gs>
            </a:gsLst>
            <a:lin ang="5400000" scaled="1"/>
            <a:tileRect/>
          </a:gradFill>
          <a:ln>
            <a:noFill/>
          </a:ln>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88962"/>
            <a:ext cx="9144000" cy="5369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8975" y="1"/>
            <a:ext cx="1472689" cy="1488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904" y="5513696"/>
            <a:ext cx="3688080" cy="559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1"/>
          <p:cNvSpPr txBox="1">
            <a:spLocks noChangeArrowheads="1"/>
          </p:cNvSpPr>
          <p:nvPr/>
        </p:nvSpPr>
        <p:spPr bwMode="auto">
          <a:xfrm>
            <a:off x="0" y="5867400"/>
            <a:ext cx="3429000" cy="954107"/>
          </a:xfrm>
          <a:prstGeom prst="rect">
            <a:avLst/>
          </a:prstGeom>
          <a:noFill/>
          <a:ln>
            <a:noFill/>
          </a:ln>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r>
              <a:rPr lang="en-US" sz="1400" dirty="0" smtClean="0">
                <a:solidFill>
                  <a:schemeClr val="accent3"/>
                </a:solidFill>
                <a:latin typeface="Liberation Sans" panose="020B0604020202020204" pitchFamily="34" charset="0"/>
              </a:rPr>
              <a:t>Prepared by</a:t>
            </a:r>
          </a:p>
          <a:p>
            <a:pPr>
              <a:defRPr/>
            </a:pPr>
            <a:r>
              <a:rPr lang="en-US" sz="1400" dirty="0" smtClean="0">
                <a:solidFill>
                  <a:schemeClr val="accent3"/>
                </a:solidFill>
                <a:latin typeface="Liberation Sans" panose="020B0604020202020204" pitchFamily="34" charset="0"/>
              </a:rPr>
              <a:t>Coby Harmon</a:t>
            </a:r>
          </a:p>
          <a:p>
            <a:pPr>
              <a:defRPr/>
            </a:pPr>
            <a:r>
              <a:rPr lang="en-US" sz="1400" dirty="0" smtClean="0">
                <a:solidFill>
                  <a:schemeClr val="accent3"/>
                </a:solidFill>
                <a:latin typeface="Liberation Sans" panose="020B0604020202020204" pitchFamily="34" charset="0"/>
              </a:rPr>
              <a:t>University of California, Santa Barbara</a:t>
            </a:r>
          </a:p>
          <a:p>
            <a:pPr>
              <a:defRPr/>
            </a:pPr>
            <a:r>
              <a:rPr lang="en-US" sz="1400" dirty="0" smtClean="0">
                <a:solidFill>
                  <a:schemeClr val="accent3"/>
                </a:solidFill>
                <a:latin typeface="Liberation Sans" panose="020B0604020202020204" pitchFamily="34" charset="0"/>
              </a:rPr>
              <a:t>Westmont College</a:t>
            </a:r>
          </a:p>
        </p:txBody>
      </p:sp>
      <p:sp>
        <p:nvSpPr>
          <p:cNvPr id="2" name="TextBox 1"/>
          <p:cNvSpPr txBox="1"/>
          <p:nvPr/>
        </p:nvSpPr>
        <p:spPr>
          <a:xfrm>
            <a:off x="255268" y="228600"/>
            <a:ext cx="2185916" cy="830997"/>
          </a:xfrm>
          <a:prstGeom prst="rect">
            <a:avLst/>
          </a:prstGeom>
          <a:noFill/>
        </p:spPr>
        <p:txBody>
          <a:bodyPr wrap="square" rtlCol="0">
            <a:spAutoFit/>
          </a:bodyPr>
          <a:lstStyle/>
          <a:p>
            <a:r>
              <a:rPr lang="en-US" sz="4800" dirty="0" smtClean="0">
                <a:solidFill>
                  <a:schemeClr val="accent3"/>
                </a:solidFill>
                <a:latin typeface="Constantia" panose="02030602050306030303" pitchFamily="18" charset="0"/>
                <a:cs typeface="Andalus" panose="02020603050405020304" pitchFamily="18" charset="-78"/>
              </a:rPr>
              <a:t>W</a:t>
            </a:r>
            <a:r>
              <a:rPr lang="en-US" sz="4000" dirty="0" smtClean="0">
                <a:solidFill>
                  <a:schemeClr val="accent3"/>
                </a:solidFill>
                <a:latin typeface="Constantia" panose="02030602050306030303" pitchFamily="18" charset="0"/>
                <a:cs typeface="Andalus" panose="02020603050405020304" pitchFamily="18" charset="-78"/>
              </a:rPr>
              <a:t>ILEY</a:t>
            </a:r>
            <a:endParaRPr lang="en-US" sz="4800" dirty="0">
              <a:solidFill>
                <a:schemeClr val="accent3"/>
              </a:solidFill>
              <a:latin typeface="Constantia" panose="02030602050306030303" pitchFamily="18" charset="0"/>
              <a:cs typeface="Andalus" panose="02020603050405020304" pitchFamily="18" charset="-78"/>
            </a:endParaRPr>
          </a:p>
        </p:txBody>
      </p:sp>
      <p:sp>
        <p:nvSpPr>
          <p:cNvPr id="11" name="TextBox 10"/>
          <p:cNvSpPr txBox="1"/>
          <p:nvPr/>
        </p:nvSpPr>
        <p:spPr>
          <a:xfrm>
            <a:off x="609600" y="4442936"/>
            <a:ext cx="3945398" cy="738664"/>
          </a:xfrm>
          <a:prstGeom prst="rect">
            <a:avLst/>
          </a:prstGeom>
          <a:noFill/>
        </p:spPr>
        <p:txBody>
          <a:bodyPr wrap="square" rtlCol="0">
            <a:spAutoFit/>
          </a:bodyPr>
          <a:lstStyle/>
          <a:p>
            <a:r>
              <a:rPr lang="en-US" sz="4200" dirty="0" smtClean="0">
                <a:solidFill>
                  <a:schemeClr val="accent3"/>
                </a:solidFill>
                <a:latin typeface="Arial Unicode MS" panose="020B0604020202020204" pitchFamily="34" charset="-128"/>
                <a:ea typeface="Arial Unicode MS" panose="020B0604020202020204" pitchFamily="34" charset="-128"/>
                <a:cs typeface="Arial Unicode MS" panose="020B0604020202020204" pitchFamily="34" charset="-128"/>
              </a:rPr>
              <a:t>IFRS EDITION</a:t>
            </a:r>
            <a:endParaRPr lang="en-US" sz="4200" dirty="0">
              <a:solidFill>
                <a:schemeClr val="accent3"/>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10460493"/>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bwMode="auto">
          <a:xfrm>
            <a:off x="7086600" y="976952"/>
            <a:ext cx="0" cy="190500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2290" name="Text Box 3"/>
          <p:cNvSpPr txBox="1">
            <a:spLocks noChangeArrowheads="1"/>
          </p:cNvSpPr>
          <p:nvPr/>
        </p:nvSpPr>
        <p:spPr bwMode="auto">
          <a:xfrm>
            <a:off x="533400" y="1319617"/>
            <a:ext cx="6172200" cy="520655"/>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dirty="0">
                <a:solidFill>
                  <a:srgbClr val="CC0000"/>
                </a:solidFill>
                <a:latin typeface="Liberation Sans" panose="020B0604020202020204" pitchFamily="34" charset="0"/>
              </a:rPr>
              <a:t>Ethics </a:t>
            </a:r>
            <a:r>
              <a:rPr lang="en-US" altLang="en-US" dirty="0" smtClean="0">
                <a:solidFill>
                  <a:srgbClr val="CC0000"/>
                </a:solidFill>
                <a:latin typeface="Liberation Sans" panose="020B0604020202020204" pitchFamily="34" charset="0"/>
              </a:rPr>
              <a:t>in </a:t>
            </a:r>
            <a:r>
              <a:rPr lang="en-US" altLang="en-US" dirty="0">
                <a:solidFill>
                  <a:srgbClr val="CC0000"/>
                </a:solidFill>
                <a:latin typeface="Liberation Sans" panose="020B0604020202020204" pitchFamily="34" charset="0"/>
              </a:rPr>
              <a:t>Financial Reporting</a:t>
            </a:r>
          </a:p>
        </p:txBody>
      </p:sp>
      <p:sp>
        <p:nvSpPr>
          <p:cNvPr id="12293" name="Text Box 3"/>
          <p:cNvSpPr txBox="1">
            <a:spLocks noChangeArrowheads="1"/>
          </p:cNvSpPr>
          <p:nvPr/>
        </p:nvSpPr>
        <p:spPr bwMode="auto">
          <a:xfrm>
            <a:off x="533400" y="1902229"/>
            <a:ext cx="6172200" cy="1366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90563" indent="-460375"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ct val="60000"/>
              </a:spcBef>
              <a:buSzPct val="80000"/>
              <a:buNone/>
            </a:pPr>
            <a:r>
              <a:rPr lang="en-US" altLang="en-US" sz="2300" b="0" dirty="0" smtClean="0">
                <a:solidFill>
                  <a:srgbClr val="000000"/>
                </a:solidFill>
                <a:latin typeface="Liberation Sans" panose="020B0604020202020204" pitchFamily="34" charset="0"/>
              </a:rPr>
              <a:t>Standards </a:t>
            </a:r>
            <a:r>
              <a:rPr lang="en-US" altLang="en-US" sz="2300" b="0" dirty="0">
                <a:solidFill>
                  <a:srgbClr val="000000"/>
                </a:solidFill>
                <a:latin typeface="Liberation Sans" panose="020B0604020202020204" pitchFamily="34" charset="0"/>
              </a:rPr>
              <a:t>of conduct by which one’s actions are judged as right or wrong, honest or dishonest, fair or not fair, are </a:t>
            </a:r>
            <a:r>
              <a:rPr lang="en-US" altLang="en-US" sz="2300" dirty="0">
                <a:solidFill>
                  <a:schemeClr val="tx2">
                    <a:lumMod val="75000"/>
                  </a:schemeClr>
                </a:solidFill>
                <a:latin typeface="Liberation Sans" panose="020B0604020202020204" pitchFamily="34" charset="0"/>
              </a:rPr>
              <a:t>ethics</a:t>
            </a:r>
            <a:r>
              <a:rPr lang="en-US" altLang="en-US" sz="2300" b="0" dirty="0" smtClean="0">
                <a:solidFill>
                  <a:srgbClr val="000000"/>
                </a:solidFill>
                <a:latin typeface="Liberation Sans" panose="020B0604020202020204" pitchFamily="34" charset="0"/>
              </a:rPr>
              <a:t>.</a:t>
            </a:r>
            <a:endParaRPr lang="en-US" altLang="en-US" sz="2200" b="0" dirty="0">
              <a:solidFill>
                <a:srgbClr val="000000"/>
              </a:solidFill>
              <a:latin typeface="Liberation Sans" panose="020B0604020202020204" pitchFamily="34" charset="0"/>
            </a:endParaRPr>
          </a:p>
        </p:txBody>
      </p:sp>
      <p:sp>
        <p:nvSpPr>
          <p:cNvPr id="12294"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3 </a:t>
            </a:r>
            <a:endParaRPr lang="en-US" altLang="en-US" sz="1600" i="1" dirty="0">
              <a:latin typeface="Liberation Sans" panose="020B0604020202020204" pitchFamily="34" charset="0"/>
            </a:endParaRPr>
          </a:p>
        </p:txBody>
      </p:sp>
      <p:sp>
        <p:nvSpPr>
          <p:cNvPr id="10" name="TextBox 9"/>
          <p:cNvSpPr txBox="1"/>
          <p:nvPr/>
        </p:nvSpPr>
        <p:spPr>
          <a:xfrm>
            <a:off x="990600" y="397171"/>
            <a:ext cx="7864121"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dirty="0" smtClean="0">
                <a:solidFill>
                  <a:schemeClr val="accent3"/>
                </a:solidFill>
              </a:rPr>
              <a:t>The Building Blocks of Accounting</a:t>
            </a:r>
            <a:endParaRPr lang="en-US" altLang="en-US" dirty="0">
              <a:solidFill>
                <a:schemeClr val="accent3"/>
              </a:solidFill>
            </a:endParaRPr>
          </a:p>
        </p:txBody>
      </p:sp>
      <p:sp>
        <p:nvSpPr>
          <p:cNvPr id="11" name="TextBox 10"/>
          <p:cNvSpPr txBox="1"/>
          <p:nvPr/>
        </p:nvSpPr>
        <p:spPr>
          <a:xfrm>
            <a:off x="277504" y="397171"/>
            <a:ext cx="72582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endParaRPr lang="en-US" sz="3100" dirty="0"/>
          </a:p>
        </p:txBody>
      </p:sp>
      <p:sp>
        <p:nvSpPr>
          <p:cNvPr id="12" name="Rectangle 11"/>
          <p:cNvSpPr/>
          <p:nvPr/>
        </p:nvSpPr>
        <p:spPr>
          <a:xfrm>
            <a:off x="7215823" y="1039504"/>
            <a:ext cx="1699577" cy="1938992"/>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3 </a:t>
            </a:r>
            <a:r>
              <a:rPr lang="en-US" sz="1600" b="1" i="1" dirty="0" smtClean="0">
                <a:solidFill>
                  <a:srgbClr val="FF9900"/>
                </a:solidFill>
                <a:latin typeface="Liberation Sans" panose="020B0604020202020204" pitchFamily="34" charset="0"/>
              </a:rPr>
              <a:t> </a:t>
            </a:r>
            <a:r>
              <a:rPr lang="en-US" sz="1600" i="1" dirty="0" smtClean="0">
                <a:latin typeface="Liberation Sans" panose="020B0604020202020204" pitchFamily="34" charset="0"/>
              </a:rPr>
              <a:t>Understand why ethics is </a:t>
            </a:r>
            <a:r>
              <a:rPr lang="en-US" sz="1600" i="1" dirty="0">
                <a:latin typeface="Liberation Sans" panose="020B0604020202020204" pitchFamily="34" charset="0"/>
              </a:rPr>
              <a:t>a </a:t>
            </a:r>
            <a:r>
              <a:rPr lang="en-US" sz="1600" i="1" dirty="0" smtClean="0">
                <a:latin typeface="Liberation Sans" panose="020B0604020202020204" pitchFamily="34" charset="0"/>
              </a:rPr>
              <a:t>fundamental business concept</a:t>
            </a:r>
            <a:r>
              <a:rPr lang="en-US" sz="1600" i="1" dirty="0">
                <a:latin typeface="Liberation Sans" panose="020B0604020202020204" pitchFamily="34" charset="0"/>
              </a:rPr>
              <a:t>.</a:t>
            </a:r>
          </a:p>
        </p:txBody>
      </p:sp>
      <p:sp>
        <p:nvSpPr>
          <p:cNvPr id="14" name="Text Box 3"/>
          <p:cNvSpPr txBox="1">
            <a:spLocks noChangeArrowheads="1"/>
          </p:cNvSpPr>
          <p:nvPr/>
        </p:nvSpPr>
        <p:spPr bwMode="auto">
          <a:xfrm>
            <a:off x="533400" y="3358682"/>
            <a:ext cx="7772400" cy="23267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90563" indent="-460375"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lvl="1">
              <a:lnSpc>
                <a:spcPct val="120000"/>
              </a:lnSpc>
              <a:spcBef>
                <a:spcPct val="60000"/>
              </a:spcBef>
              <a:buClr>
                <a:srgbClr val="800000"/>
              </a:buClr>
              <a:buSzPct val="80000"/>
              <a:buFont typeface="Wingdings" pitchFamily="2" charset="2"/>
              <a:buChar char="u"/>
            </a:pPr>
            <a:r>
              <a:rPr lang="en-US" altLang="en-US" sz="2200" b="0" dirty="0" smtClean="0">
                <a:solidFill>
                  <a:srgbClr val="000000"/>
                </a:solidFill>
                <a:latin typeface="Liberation Sans" panose="020B0604020202020204" pitchFamily="34" charset="0"/>
              </a:rPr>
              <a:t>Recent </a:t>
            </a:r>
            <a:r>
              <a:rPr lang="en-US" altLang="en-US" sz="2200" b="0" dirty="0">
                <a:solidFill>
                  <a:srgbClr val="000000"/>
                </a:solidFill>
                <a:latin typeface="Liberation Sans" panose="020B0604020202020204" pitchFamily="34" charset="0"/>
              </a:rPr>
              <a:t>financial scandals include:  </a:t>
            </a:r>
            <a:r>
              <a:rPr lang="en-US" altLang="en-US" sz="2200" dirty="0">
                <a:solidFill>
                  <a:srgbClr val="CC0000"/>
                </a:solidFill>
                <a:latin typeface="Liberation Sans" panose="020B0604020202020204" pitchFamily="34" charset="0"/>
              </a:rPr>
              <a:t>Enron</a:t>
            </a:r>
            <a:r>
              <a:rPr lang="en-US" altLang="en-US" sz="2200" b="0" dirty="0">
                <a:solidFill>
                  <a:srgbClr val="000000"/>
                </a:solidFill>
                <a:latin typeface="Liberation Sans" panose="020B0604020202020204" pitchFamily="34" charset="0"/>
              </a:rPr>
              <a:t> (USA), </a:t>
            </a:r>
            <a:r>
              <a:rPr lang="en-US" altLang="en-US" sz="2200" dirty="0">
                <a:solidFill>
                  <a:srgbClr val="CC0000"/>
                </a:solidFill>
                <a:latin typeface="Liberation Sans" panose="020B0604020202020204" pitchFamily="34" charset="0"/>
              </a:rPr>
              <a:t>Parmalat</a:t>
            </a:r>
            <a:r>
              <a:rPr lang="en-US" altLang="en-US" sz="2200" b="0" dirty="0">
                <a:solidFill>
                  <a:srgbClr val="000000"/>
                </a:solidFill>
                <a:latin typeface="Liberation Sans" panose="020B0604020202020204" pitchFamily="34" charset="0"/>
              </a:rPr>
              <a:t> (ITA), </a:t>
            </a:r>
            <a:r>
              <a:rPr lang="en-US" altLang="en-US" sz="2200" dirty="0">
                <a:solidFill>
                  <a:srgbClr val="CC0000"/>
                </a:solidFill>
                <a:latin typeface="Liberation Sans" panose="020B0604020202020204" pitchFamily="34" charset="0"/>
              </a:rPr>
              <a:t>Satyam</a:t>
            </a:r>
            <a:r>
              <a:rPr lang="en-US" altLang="en-US" sz="2200" b="0" dirty="0">
                <a:solidFill>
                  <a:srgbClr val="000000"/>
                </a:solidFill>
                <a:latin typeface="Liberation Sans" panose="020B0604020202020204" pitchFamily="34" charset="0"/>
              </a:rPr>
              <a:t> </a:t>
            </a:r>
            <a:r>
              <a:rPr lang="en-US" altLang="en-US" sz="2200" dirty="0">
                <a:solidFill>
                  <a:srgbClr val="CC0000"/>
                </a:solidFill>
                <a:latin typeface="Liberation Sans" panose="020B0604020202020204" pitchFamily="34" charset="0"/>
              </a:rPr>
              <a:t>Computer</a:t>
            </a:r>
            <a:r>
              <a:rPr lang="en-US" altLang="en-US" sz="2200" b="0" dirty="0">
                <a:solidFill>
                  <a:srgbClr val="000000"/>
                </a:solidFill>
                <a:latin typeface="Liberation Sans" panose="020B0604020202020204" pitchFamily="34" charset="0"/>
              </a:rPr>
              <a:t> </a:t>
            </a:r>
            <a:r>
              <a:rPr lang="en-US" altLang="en-US" sz="2200" dirty="0">
                <a:solidFill>
                  <a:srgbClr val="CC0000"/>
                </a:solidFill>
                <a:latin typeface="Liberation Sans" panose="020B0604020202020204" pitchFamily="34" charset="0"/>
              </a:rPr>
              <a:t>Services</a:t>
            </a:r>
            <a:r>
              <a:rPr lang="en-US" altLang="en-US" sz="2200" b="0" dirty="0">
                <a:solidFill>
                  <a:srgbClr val="000000"/>
                </a:solidFill>
                <a:latin typeface="Liberation Sans" panose="020B0604020202020204" pitchFamily="34" charset="0"/>
              </a:rPr>
              <a:t> (IND), </a:t>
            </a:r>
            <a:r>
              <a:rPr lang="en-US" altLang="en-US" sz="2200" dirty="0">
                <a:solidFill>
                  <a:srgbClr val="CC0000"/>
                </a:solidFill>
                <a:latin typeface="Liberation Sans" panose="020B0604020202020204" pitchFamily="34" charset="0"/>
              </a:rPr>
              <a:t>AIG</a:t>
            </a:r>
            <a:r>
              <a:rPr lang="en-US" altLang="en-US" sz="2200" b="0" dirty="0">
                <a:solidFill>
                  <a:srgbClr val="000000"/>
                </a:solidFill>
                <a:latin typeface="Liberation Sans" panose="020B0604020202020204" pitchFamily="34" charset="0"/>
              </a:rPr>
              <a:t> (USA), and others.</a:t>
            </a:r>
          </a:p>
          <a:p>
            <a:pPr lvl="1">
              <a:lnSpc>
                <a:spcPct val="120000"/>
              </a:lnSpc>
              <a:spcBef>
                <a:spcPct val="60000"/>
              </a:spcBef>
              <a:buClr>
                <a:srgbClr val="800000"/>
              </a:buClr>
              <a:buSzPct val="80000"/>
              <a:buFont typeface="Wingdings" pitchFamily="2" charset="2"/>
              <a:buChar char="u"/>
            </a:pPr>
            <a:r>
              <a:rPr lang="en-US" altLang="en-US" sz="2200" b="0" dirty="0">
                <a:solidFill>
                  <a:srgbClr val="000000"/>
                </a:solidFill>
                <a:latin typeface="Liberation Sans" panose="020B0604020202020204" pitchFamily="34" charset="0"/>
              </a:rPr>
              <a:t>Effective financial reporting depends on sound ethical behavior.</a:t>
            </a:r>
          </a:p>
        </p:txBody>
      </p:sp>
    </p:spTree>
    <p:extLst>
      <p:ext uri="{BB962C8B-B14F-4D97-AF65-F5344CB8AC3E}">
        <p14:creationId xmlns:p14="http://schemas.microsoft.com/office/powerpoint/2010/main" val="3795887095"/>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3"/>
          <p:cNvSpPr>
            <a:spLocks noChangeArrowheads="1"/>
          </p:cNvSpPr>
          <p:nvPr/>
        </p:nvSpPr>
        <p:spPr bwMode="auto">
          <a:xfrm>
            <a:off x="2971800" y="3124200"/>
            <a:ext cx="228600" cy="76200"/>
          </a:xfrm>
          <a:prstGeom prst="rect">
            <a:avLst/>
          </a:prstGeom>
          <a:solidFill>
            <a:schemeClr val="bg1"/>
          </a:soli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8" tIns="44450" rIns="90488" bIns="44450"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13315" name="Rectangle 14"/>
          <p:cNvSpPr>
            <a:spLocks noChangeArrowheads="1"/>
          </p:cNvSpPr>
          <p:nvPr/>
        </p:nvSpPr>
        <p:spPr bwMode="auto">
          <a:xfrm>
            <a:off x="2971800" y="3352800"/>
            <a:ext cx="228600" cy="76200"/>
          </a:xfrm>
          <a:prstGeom prst="rect">
            <a:avLst/>
          </a:prstGeom>
          <a:solidFill>
            <a:schemeClr val="bg1"/>
          </a:soli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8" tIns="44450" rIns="90488" bIns="44450"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13316" name="Rectangle 15"/>
          <p:cNvSpPr>
            <a:spLocks noChangeArrowheads="1"/>
          </p:cNvSpPr>
          <p:nvPr/>
        </p:nvSpPr>
        <p:spPr bwMode="auto">
          <a:xfrm rot="-5400000">
            <a:off x="2895600" y="3200400"/>
            <a:ext cx="228600" cy="76200"/>
          </a:xfrm>
          <a:prstGeom prst="rect">
            <a:avLst/>
          </a:prstGeom>
          <a:solidFill>
            <a:schemeClr val="bg1"/>
          </a:soli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8" tIns="44450" rIns="90488" bIns="44450"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13317" name="Rectangle 10"/>
          <p:cNvSpPr>
            <a:spLocks noChangeArrowheads="1"/>
          </p:cNvSpPr>
          <p:nvPr/>
        </p:nvSpPr>
        <p:spPr bwMode="auto">
          <a:xfrm>
            <a:off x="4419600" y="5791200"/>
            <a:ext cx="2362200" cy="644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chemeClr val="tx1"/>
                </a:solidFill>
                <a:latin typeface="Liberation Sans" panose="020B0604020202020204" pitchFamily="34" charset="0"/>
              </a:rPr>
              <a:t>Illustration 1-4</a:t>
            </a:r>
          </a:p>
          <a:p>
            <a:pPr>
              <a:spcBef>
                <a:spcPct val="0"/>
              </a:spcBef>
              <a:buClrTx/>
              <a:buSzTx/>
              <a:buFontTx/>
              <a:buNone/>
            </a:pPr>
            <a:r>
              <a:rPr lang="en-US" altLang="en-US" sz="1200" b="0" dirty="0">
                <a:solidFill>
                  <a:schemeClr val="tx1"/>
                </a:solidFill>
                <a:latin typeface="Liberation Sans" panose="020B0604020202020204" pitchFamily="34" charset="0"/>
              </a:rPr>
              <a:t>Steps in analyzing ethics cases and situations</a:t>
            </a:r>
          </a:p>
        </p:txBody>
      </p:sp>
      <p:pic>
        <p:nvPicPr>
          <p:cNvPr id="133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8610600"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9" name="Line 5"/>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3320"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Ethics in Financial Reporting</a:t>
            </a:r>
          </a:p>
        </p:txBody>
      </p:sp>
      <p:pic>
        <p:nvPicPr>
          <p:cNvPr id="1332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962400"/>
            <a:ext cx="2667000" cy="2504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3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588737320"/>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Text Box 3"/>
          <p:cNvSpPr txBox="1">
            <a:spLocks noChangeArrowheads="1"/>
          </p:cNvSpPr>
          <p:nvPr/>
        </p:nvSpPr>
        <p:spPr bwMode="auto">
          <a:xfrm>
            <a:off x="82296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3 </a:t>
            </a:r>
            <a:endParaRPr lang="en-US" altLang="en-US" sz="1600" i="1" dirty="0">
              <a:latin typeface="Liberation Sans" panose="020B0604020202020204" pitchFamily="34" charset="0"/>
            </a:endParaRPr>
          </a:p>
        </p:txBody>
      </p:sp>
      <p:sp>
        <p:nvSpPr>
          <p:cNvPr id="3" name="Rectangle 2"/>
          <p:cNvSpPr>
            <a:spLocks noChangeArrowheads="1"/>
          </p:cNvSpPr>
          <p:nvPr/>
        </p:nvSpPr>
        <p:spPr bwMode="auto">
          <a:xfrm>
            <a:off x="457200" y="381000"/>
            <a:ext cx="3276600" cy="560388"/>
          </a:xfrm>
          <a:prstGeom prst="rect">
            <a:avLst/>
          </a:prstGeom>
          <a:noFill/>
          <a:ln>
            <a:noFill/>
          </a:ln>
          <a:effectLst/>
        </p:spPr>
        <p:txBody>
          <a:bodyPr lIns="90488" tIns="44450" rIns="90488" bIns="44450" anchor="ctr" anchorCtr="0"/>
          <a:lstStyle/>
          <a:p>
            <a:pPr algn="l"/>
            <a:r>
              <a:rPr lang="en-US" altLang="en-US" sz="2800" b="1" dirty="0" smtClean="0">
                <a:solidFill>
                  <a:srgbClr val="008080"/>
                </a:solidFill>
                <a:latin typeface="Liberation Sans" panose="020B0604020202020204" pitchFamily="34" charset="0"/>
              </a:rPr>
              <a:t>Ethics Insight</a:t>
            </a:r>
            <a:endParaRPr lang="en-US" altLang="en-US" sz="2800" b="1" dirty="0">
              <a:solidFill>
                <a:srgbClr val="008080"/>
              </a:solidFill>
              <a:latin typeface="Liberation Sans" panose="020B0604020202020204" pitchFamily="34" charset="0"/>
            </a:endParaRPr>
          </a:p>
        </p:txBody>
      </p:sp>
      <p:sp>
        <p:nvSpPr>
          <p:cNvPr id="2" name="Rectangle 1"/>
          <p:cNvSpPr/>
          <p:nvPr/>
        </p:nvSpPr>
        <p:spPr>
          <a:xfrm>
            <a:off x="457200" y="1056852"/>
            <a:ext cx="8153400" cy="4810548"/>
          </a:xfrm>
          <a:prstGeom prst="rect">
            <a:avLst/>
          </a:prstGeom>
        </p:spPr>
        <p:txBody>
          <a:bodyPr wrap="square">
            <a:spAutoFit/>
          </a:bodyPr>
          <a:lstStyle/>
          <a:p>
            <a:pPr algn="just">
              <a:lnSpc>
                <a:spcPct val="120000"/>
              </a:lnSpc>
              <a:spcBef>
                <a:spcPts val="600"/>
              </a:spcBef>
            </a:pPr>
            <a:r>
              <a:rPr lang="en-US" sz="2300" b="1" i="0" dirty="0" smtClean="0">
                <a:solidFill>
                  <a:schemeClr val="tx1"/>
                </a:solidFill>
                <a:effectLst/>
                <a:latin typeface="Liberation Sans" panose="020B0604020202020204" pitchFamily="34" charset="0"/>
              </a:rPr>
              <a:t>I Felt the </a:t>
            </a:r>
            <a:r>
              <a:rPr lang="en-US" sz="2300" b="1" i="0" dirty="0">
                <a:solidFill>
                  <a:schemeClr val="tx1"/>
                </a:solidFill>
                <a:effectLst/>
                <a:latin typeface="Liberation Sans" panose="020B0604020202020204" pitchFamily="34" charset="0"/>
              </a:rPr>
              <a:t>Pressure—Would You? </a:t>
            </a:r>
          </a:p>
          <a:p>
            <a:pPr algn="just">
              <a:lnSpc>
                <a:spcPct val="120000"/>
              </a:lnSpc>
              <a:spcBef>
                <a:spcPts val="600"/>
              </a:spcBef>
            </a:pPr>
            <a:r>
              <a:rPr lang="en-US" sz="2000" b="0" i="0" dirty="0" smtClean="0">
                <a:solidFill>
                  <a:schemeClr val="tx1"/>
                </a:solidFill>
                <a:effectLst/>
                <a:latin typeface="Liberation Sans" panose="020B0604020202020204" pitchFamily="34" charset="0"/>
              </a:rPr>
              <a:t>“</a:t>
            </a:r>
            <a:r>
              <a:rPr lang="en-US" sz="2000" b="0" i="0" dirty="0">
                <a:solidFill>
                  <a:schemeClr val="tx1"/>
                </a:solidFill>
                <a:effectLst/>
                <a:latin typeface="Liberation Sans" panose="020B0604020202020204" pitchFamily="34" charset="0"/>
              </a:rPr>
              <a:t>I felt the pressure.” That’s what </a:t>
            </a:r>
            <a:r>
              <a:rPr lang="en-US" sz="2000" b="0" i="0" dirty="0" smtClean="0">
                <a:solidFill>
                  <a:schemeClr val="tx1"/>
                </a:solidFill>
                <a:effectLst/>
                <a:latin typeface="Liberation Sans" panose="020B0604020202020204" pitchFamily="34" charset="0"/>
              </a:rPr>
              <a:t>some of </a:t>
            </a:r>
            <a:r>
              <a:rPr lang="en-US" sz="2000" b="0" i="0" dirty="0">
                <a:solidFill>
                  <a:schemeClr val="tx1"/>
                </a:solidFill>
                <a:effectLst/>
                <a:latin typeface="Liberation Sans" panose="020B0604020202020204" pitchFamily="34" charset="0"/>
              </a:rPr>
              <a:t>the employees of the </a:t>
            </a:r>
            <a:r>
              <a:rPr lang="en-US" sz="2000" b="0" i="0" dirty="0" smtClean="0">
                <a:solidFill>
                  <a:schemeClr val="tx1"/>
                </a:solidFill>
                <a:effectLst/>
                <a:latin typeface="Liberation Sans" panose="020B0604020202020204" pitchFamily="34" charset="0"/>
              </a:rPr>
              <a:t>now-defunct law firm </a:t>
            </a:r>
            <a:r>
              <a:rPr lang="en-US" sz="2000" b="0" i="0" dirty="0">
                <a:solidFill>
                  <a:schemeClr val="tx1"/>
                </a:solidFill>
                <a:effectLst/>
                <a:latin typeface="Liberation Sans" panose="020B0604020202020204" pitchFamily="34" charset="0"/>
              </a:rPr>
              <a:t>of </a:t>
            </a:r>
            <a:r>
              <a:rPr lang="en-US" sz="2000" b="1" i="0" dirty="0">
                <a:solidFill>
                  <a:srgbClr val="E20000"/>
                </a:solidFill>
                <a:effectLst/>
                <a:latin typeface="Liberation Sans" panose="020B0604020202020204" pitchFamily="34" charset="0"/>
              </a:rPr>
              <a:t>Dewey &amp; LeBoeuf </a:t>
            </a:r>
            <a:r>
              <a:rPr lang="en-US" sz="2000" b="1" i="0" dirty="0" smtClean="0">
                <a:solidFill>
                  <a:srgbClr val="E20000"/>
                </a:solidFill>
                <a:effectLst/>
                <a:latin typeface="Liberation Sans" panose="020B0604020202020204" pitchFamily="34" charset="0"/>
              </a:rPr>
              <a:t>LLP </a:t>
            </a:r>
            <a:r>
              <a:rPr lang="en-US" sz="2000" dirty="0">
                <a:latin typeface="Liberation Sans" panose="020B0604020202020204" pitchFamily="34" charset="0"/>
              </a:rPr>
              <a:t>(USA) indicated </a:t>
            </a:r>
            <a:r>
              <a:rPr lang="en-US" sz="2000" b="0" i="0" dirty="0">
                <a:solidFill>
                  <a:schemeClr val="tx1"/>
                </a:solidFill>
                <a:effectLst/>
                <a:latin typeface="Liberation Sans" panose="020B0604020202020204" pitchFamily="34" charset="0"/>
              </a:rPr>
              <a:t>when they helped to </a:t>
            </a:r>
            <a:r>
              <a:rPr lang="en-US" sz="2000" b="0" i="0" dirty="0" smtClean="0">
                <a:solidFill>
                  <a:schemeClr val="tx1"/>
                </a:solidFill>
                <a:effectLst/>
                <a:latin typeface="Liberation Sans" panose="020B0604020202020204" pitchFamily="34" charset="0"/>
              </a:rPr>
              <a:t>overstate revenue </a:t>
            </a:r>
            <a:r>
              <a:rPr lang="en-US" sz="2000" b="0" i="0" dirty="0">
                <a:solidFill>
                  <a:schemeClr val="tx1"/>
                </a:solidFill>
                <a:effectLst/>
                <a:latin typeface="Liberation Sans" panose="020B0604020202020204" pitchFamily="34" charset="0"/>
              </a:rPr>
              <a:t>and use </a:t>
            </a:r>
            <a:r>
              <a:rPr lang="en-US" sz="2000" b="0" i="0" dirty="0" smtClean="0">
                <a:solidFill>
                  <a:schemeClr val="tx1"/>
                </a:solidFill>
                <a:effectLst/>
                <a:latin typeface="Liberation Sans" panose="020B0604020202020204" pitchFamily="34" charset="0"/>
              </a:rPr>
              <a:t>accounting tricks </a:t>
            </a:r>
            <a:r>
              <a:rPr lang="en-US" sz="2000" b="0" i="0" dirty="0">
                <a:solidFill>
                  <a:schemeClr val="tx1"/>
                </a:solidFill>
                <a:effectLst/>
                <a:latin typeface="Liberation Sans" panose="020B0604020202020204" pitchFamily="34" charset="0"/>
              </a:rPr>
              <a:t>to hide losses and cover up </a:t>
            </a:r>
            <a:r>
              <a:rPr lang="en-US" sz="2000" b="0" i="0" dirty="0" smtClean="0">
                <a:solidFill>
                  <a:schemeClr val="tx1"/>
                </a:solidFill>
                <a:effectLst/>
                <a:latin typeface="Liberation Sans" panose="020B0604020202020204" pitchFamily="34" charset="0"/>
              </a:rPr>
              <a:t>cash shortages</a:t>
            </a:r>
            <a:r>
              <a:rPr lang="en-US" sz="2000" b="0" i="0" dirty="0">
                <a:solidFill>
                  <a:schemeClr val="tx1"/>
                </a:solidFill>
                <a:effectLst/>
                <a:latin typeface="Liberation Sans" panose="020B0604020202020204" pitchFamily="34" charset="0"/>
              </a:rPr>
              <a:t>. These employees </a:t>
            </a:r>
            <a:r>
              <a:rPr lang="en-US" sz="2000" b="0" i="0" dirty="0" smtClean="0">
                <a:solidFill>
                  <a:schemeClr val="tx1"/>
                </a:solidFill>
                <a:effectLst/>
                <a:latin typeface="Liberation Sans" panose="020B0604020202020204" pitchFamily="34" charset="0"/>
              </a:rPr>
              <a:t>worked for </a:t>
            </a:r>
            <a:r>
              <a:rPr lang="en-US" sz="2000" b="0" i="0" dirty="0">
                <a:solidFill>
                  <a:schemeClr val="tx1"/>
                </a:solidFill>
                <a:effectLst/>
                <a:latin typeface="Liberation Sans" panose="020B0604020202020204" pitchFamily="34" charset="0"/>
              </a:rPr>
              <a:t>the former </a:t>
            </a:r>
            <a:r>
              <a:rPr lang="en-US" sz="2000" b="0" i="0" dirty="0" smtClean="0">
                <a:solidFill>
                  <a:schemeClr val="tx1"/>
                </a:solidFill>
                <a:effectLst/>
                <a:latin typeface="Liberation Sans" panose="020B0604020202020204" pitchFamily="34" charset="0"/>
              </a:rPr>
              <a:t>finance </a:t>
            </a:r>
            <a:r>
              <a:rPr lang="en-US" sz="2000" b="0" i="0" dirty="0">
                <a:solidFill>
                  <a:schemeClr val="tx1"/>
                </a:solidFill>
                <a:effectLst/>
                <a:latin typeface="Liberation Sans" panose="020B0604020202020204" pitchFamily="34" charset="0"/>
              </a:rPr>
              <a:t>director and </a:t>
            </a:r>
            <a:r>
              <a:rPr lang="en-US" sz="2000" b="0" i="0" dirty="0" smtClean="0">
                <a:solidFill>
                  <a:schemeClr val="tx1"/>
                </a:solidFill>
                <a:effectLst/>
                <a:latin typeface="Liberation Sans" panose="020B0604020202020204" pitchFamily="34" charset="0"/>
              </a:rPr>
              <a:t>former chief financial officer </a:t>
            </a:r>
            <a:r>
              <a:rPr lang="en-US" sz="2000" b="0" i="0" dirty="0">
                <a:solidFill>
                  <a:schemeClr val="tx1"/>
                </a:solidFill>
                <a:effectLst/>
                <a:latin typeface="Liberation Sans" panose="020B0604020202020204" pitchFamily="34" charset="0"/>
              </a:rPr>
              <a:t>(CFO) of </a:t>
            </a:r>
            <a:r>
              <a:rPr lang="en-US" sz="2000" b="0" i="0" dirty="0" smtClean="0">
                <a:solidFill>
                  <a:schemeClr val="tx1"/>
                </a:solidFill>
                <a:effectLst/>
                <a:latin typeface="Liberation Sans" panose="020B0604020202020204" pitchFamily="34" charset="0"/>
              </a:rPr>
              <a:t>the firm</a:t>
            </a:r>
            <a:r>
              <a:rPr lang="en-US" sz="2000" b="0" i="0" dirty="0">
                <a:solidFill>
                  <a:schemeClr val="tx1"/>
                </a:solidFill>
                <a:effectLst/>
                <a:latin typeface="Liberation Sans" panose="020B0604020202020204" pitchFamily="34" charset="0"/>
              </a:rPr>
              <a:t>. Here are some of their comments</a:t>
            </a:r>
            <a:r>
              <a:rPr lang="en-US" sz="2000" b="0" i="0" dirty="0" smtClean="0">
                <a:solidFill>
                  <a:schemeClr val="tx1"/>
                </a:solidFill>
                <a:effectLst/>
                <a:latin typeface="Liberation Sans" panose="020B0604020202020204" pitchFamily="34" charset="0"/>
              </a:rPr>
              <a:t>: </a:t>
            </a:r>
          </a:p>
          <a:p>
            <a:pPr marL="231775" indent="-231775" algn="just">
              <a:lnSpc>
                <a:spcPct val="120000"/>
              </a:lnSpc>
              <a:spcBef>
                <a:spcPts val="600"/>
              </a:spcBef>
            </a:pPr>
            <a:r>
              <a:rPr lang="en-US" sz="2000" b="0" i="0" dirty="0" smtClean="0">
                <a:solidFill>
                  <a:schemeClr val="tx1"/>
                </a:solidFill>
                <a:effectLst/>
                <a:latin typeface="Liberation Sans" panose="020B0604020202020204" pitchFamily="34" charset="0"/>
              </a:rPr>
              <a:t>• 	“</a:t>
            </a:r>
            <a:r>
              <a:rPr lang="en-US" sz="2000" b="0" i="0" dirty="0">
                <a:solidFill>
                  <a:schemeClr val="tx1"/>
                </a:solidFill>
                <a:effectLst/>
                <a:latin typeface="Liberation Sans" panose="020B0604020202020204" pitchFamily="34" charset="0"/>
              </a:rPr>
              <a:t>I was instructed by </a:t>
            </a:r>
            <a:r>
              <a:rPr lang="en-US" sz="2000" b="0" i="0" dirty="0" smtClean="0">
                <a:solidFill>
                  <a:schemeClr val="tx1"/>
                </a:solidFill>
                <a:effectLst/>
                <a:latin typeface="Liberation Sans" panose="020B0604020202020204" pitchFamily="34" charset="0"/>
              </a:rPr>
              <a:t>the CFO </a:t>
            </a:r>
            <a:r>
              <a:rPr lang="en-US" sz="2000" b="0" i="0" dirty="0">
                <a:solidFill>
                  <a:schemeClr val="tx1"/>
                </a:solidFill>
                <a:effectLst/>
                <a:latin typeface="Liberation Sans" panose="020B0604020202020204" pitchFamily="34" charset="0"/>
              </a:rPr>
              <a:t>to create invoices, </a:t>
            </a:r>
            <a:r>
              <a:rPr lang="en-US" sz="2000" b="0" i="0" dirty="0" smtClean="0">
                <a:solidFill>
                  <a:schemeClr val="tx1"/>
                </a:solidFill>
                <a:effectLst/>
                <a:latin typeface="Liberation Sans" panose="020B0604020202020204" pitchFamily="34" charset="0"/>
              </a:rPr>
              <a:t>knowing they </a:t>
            </a:r>
            <a:r>
              <a:rPr lang="en-US" sz="2000" b="0" i="0" dirty="0">
                <a:solidFill>
                  <a:schemeClr val="tx1"/>
                </a:solidFill>
                <a:effectLst/>
                <a:latin typeface="Liberation Sans" panose="020B0604020202020204" pitchFamily="34" charset="0"/>
              </a:rPr>
              <a:t>would not be sent to clients. When I created </a:t>
            </a:r>
            <a:r>
              <a:rPr lang="en-US" sz="2000" b="0" i="0" dirty="0" smtClean="0">
                <a:solidFill>
                  <a:schemeClr val="tx1"/>
                </a:solidFill>
                <a:effectLst/>
                <a:latin typeface="Liberation Sans" panose="020B0604020202020204" pitchFamily="34" charset="0"/>
              </a:rPr>
              <a:t>these invoices</a:t>
            </a:r>
            <a:r>
              <a:rPr lang="en-US" sz="2000" b="0" i="0" dirty="0">
                <a:solidFill>
                  <a:schemeClr val="tx1"/>
                </a:solidFill>
                <a:effectLst/>
                <a:latin typeface="Liberation Sans" panose="020B0604020202020204" pitchFamily="34" charset="0"/>
              </a:rPr>
              <a:t>, I knew that it was inappropriate</a:t>
            </a:r>
            <a:r>
              <a:rPr lang="en-US" sz="2000" b="0" i="0" dirty="0" smtClean="0">
                <a:solidFill>
                  <a:schemeClr val="tx1"/>
                </a:solidFill>
                <a:effectLst/>
                <a:latin typeface="Liberation Sans" panose="020B0604020202020204" pitchFamily="34" charset="0"/>
              </a:rPr>
              <a:t>.” </a:t>
            </a:r>
          </a:p>
          <a:p>
            <a:pPr marL="231775" indent="-231775" algn="just">
              <a:lnSpc>
                <a:spcPct val="120000"/>
              </a:lnSpc>
              <a:spcBef>
                <a:spcPts val="600"/>
              </a:spcBef>
            </a:pPr>
            <a:r>
              <a:rPr lang="en-US" sz="2000" b="0" i="0" dirty="0" smtClean="0">
                <a:solidFill>
                  <a:schemeClr val="tx1"/>
                </a:solidFill>
                <a:effectLst/>
                <a:latin typeface="Liberation Sans" panose="020B0604020202020204" pitchFamily="34" charset="0"/>
              </a:rPr>
              <a:t>• 	“</a:t>
            </a:r>
            <a:r>
              <a:rPr lang="en-US" sz="2000" b="0" i="0" dirty="0">
                <a:solidFill>
                  <a:schemeClr val="tx1"/>
                </a:solidFill>
                <a:effectLst/>
                <a:latin typeface="Liberation Sans" panose="020B0604020202020204" pitchFamily="34" charset="0"/>
              </a:rPr>
              <a:t>I intentionally gave the auditors incorrect information </a:t>
            </a:r>
            <a:r>
              <a:rPr lang="en-US" sz="2000" b="0" i="0" dirty="0" smtClean="0">
                <a:solidFill>
                  <a:schemeClr val="tx1"/>
                </a:solidFill>
                <a:effectLst/>
                <a:latin typeface="Liberation Sans" panose="020B0604020202020204" pitchFamily="34" charset="0"/>
              </a:rPr>
              <a:t>in the </a:t>
            </a:r>
            <a:r>
              <a:rPr lang="en-US" sz="2000" b="0" i="0" dirty="0">
                <a:solidFill>
                  <a:schemeClr val="tx1"/>
                </a:solidFill>
                <a:effectLst/>
                <a:latin typeface="Liberation Sans" panose="020B0604020202020204" pitchFamily="34" charset="0"/>
              </a:rPr>
              <a:t>course of the audit</a:t>
            </a:r>
            <a:r>
              <a:rPr lang="en-US" sz="2000" b="0" i="0" dirty="0" smtClean="0">
                <a:solidFill>
                  <a:schemeClr val="tx1"/>
                </a:solidFill>
                <a:effectLst/>
                <a:latin typeface="Liberation Sans" panose="020B0604020202020204" pitchFamily="34" charset="0"/>
              </a:rPr>
              <a:t>.” </a:t>
            </a:r>
          </a:p>
        </p:txBody>
      </p:sp>
      <p:sp>
        <p:nvSpPr>
          <p:cNvPr id="4" name="Rectangle 3"/>
          <p:cNvSpPr>
            <a:spLocks noChangeArrowheads="1"/>
          </p:cNvSpPr>
          <p:nvPr/>
        </p:nvSpPr>
        <p:spPr bwMode="auto">
          <a:xfrm>
            <a:off x="4419600" y="381000"/>
            <a:ext cx="4114800" cy="560388"/>
          </a:xfrm>
          <a:prstGeom prst="rect">
            <a:avLst/>
          </a:prstGeom>
          <a:noFill/>
          <a:ln>
            <a:noFill/>
          </a:ln>
          <a:effectLst/>
        </p:spPr>
        <p:txBody>
          <a:bodyPr lIns="90488" tIns="44450" rIns="90488" bIns="44450" anchor="ctr" anchorCtr="0"/>
          <a:lstStyle/>
          <a:p>
            <a:pPr marL="53975" algn="r"/>
            <a:r>
              <a:rPr lang="en-US" altLang="en-US" sz="2400" b="1" i="0" dirty="0" smtClean="0">
                <a:solidFill>
                  <a:srgbClr val="CC0000"/>
                </a:solidFill>
                <a:effectLst/>
                <a:latin typeface="Liberation Sans" panose="020B0604020202020204" pitchFamily="34" charset="0"/>
              </a:rPr>
              <a:t>Dewey &amp; LeBoeuf </a:t>
            </a:r>
            <a:r>
              <a:rPr lang="en-US" altLang="en-US" sz="2400" b="1" i="0" dirty="0" smtClean="0">
                <a:effectLst/>
                <a:latin typeface="Liberation Sans" panose="020B0604020202020204" pitchFamily="34" charset="0"/>
              </a:rPr>
              <a:t>(USA)</a:t>
            </a:r>
            <a:endParaRPr lang="en-US" altLang="en-US" sz="2400" b="1" i="0" dirty="0">
              <a:effectLst/>
              <a:latin typeface="Liberation Sans" panose="020B0604020202020204" pitchFamily="34" charset="0"/>
            </a:endParaRPr>
          </a:p>
        </p:txBody>
      </p:sp>
      <p:sp>
        <p:nvSpPr>
          <p:cNvPr id="5" name="TextBox 4"/>
          <p:cNvSpPr txBox="1"/>
          <p:nvPr/>
        </p:nvSpPr>
        <p:spPr>
          <a:xfrm>
            <a:off x="7239000" y="6172200"/>
            <a:ext cx="1371600" cy="360612"/>
          </a:xfrm>
          <a:prstGeom prst="rect">
            <a:avLst/>
          </a:prstGeom>
        </p:spPr>
        <p:txBody>
          <a:bodyPr wrap="square">
            <a:spAutoFit/>
          </a:bodyPr>
          <a:lstStyle>
            <a:defPPr>
              <a:defRPr lang="en-US"/>
            </a:defPPr>
            <a:lvl1pPr algn="just">
              <a:lnSpc>
                <a:spcPct val="120000"/>
              </a:lnSpc>
              <a:spcBef>
                <a:spcPts val="600"/>
              </a:spcBef>
              <a:defRPr sz="2300" i="0">
                <a:solidFill>
                  <a:schemeClr val="tx1"/>
                </a:solidFill>
                <a:effectLst/>
                <a:latin typeface="Liberation Sans" panose="020B0604020202020204" pitchFamily="34" charset="0"/>
              </a:defRPr>
            </a:lvl1pPr>
          </a:lstStyle>
          <a:p>
            <a:pPr algn="r"/>
            <a:r>
              <a:rPr lang="en-US" sz="1600" b="0" dirty="0" smtClean="0"/>
              <a:t>(continued)</a:t>
            </a:r>
            <a:endParaRPr lang="en-US" sz="1600" b="0" dirty="0"/>
          </a:p>
        </p:txBody>
      </p:sp>
      <p:sp>
        <p:nvSpPr>
          <p:cNvPr id="7" name="Rectangle 6"/>
          <p:cNvSpPr/>
          <p:nvPr/>
        </p:nvSpPr>
        <p:spPr bwMode="auto">
          <a:xfrm>
            <a:off x="263856" y="285464"/>
            <a:ext cx="8610600" cy="5734336"/>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 name="Rectangle 7"/>
          <p:cNvSpPr/>
          <p:nvPr/>
        </p:nvSpPr>
        <p:spPr bwMode="auto">
          <a:xfrm>
            <a:off x="152400" y="5908344"/>
            <a:ext cx="8839200" cy="304800"/>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227340286"/>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p:cNvSpPr/>
          <p:nvPr/>
        </p:nvSpPr>
        <p:spPr>
          <a:xfrm>
            <a:off x="457200" y="1053152"/>
            <a:ext cx="8153400" cy="3551742"/>
          </a:xfrm>
          <a:prstGeom prst="rect">
            <a:avLst/>
          </a:prstGeom>
        </p:spPr>
        <p:txBody>
          <a:bodyPr wrap="square">
            <a:spAutoFit/>
          </a:bodyPr>
          <a:lstStyle/>
          <a:p>
            <a:pPr algn="just">
              <a:lnSpc>
                <a:spcPct val="120000"/>
              </a:lnSpc>
              <a:spcBef>
                <a:spcPts val="600"/>
              </a:spcBef>
            </a:pPr>
            <a:r>
              <a:rPr lang="en-US" sz="2300" b="1" i="0" dirty="0" smtClean="0">
                <a:solidFill>
                  <a:schemeClr val="tx1"/>
                </a:solidFill>
                <a:effectLst/>
                <a:latin typeface="Liberation Sans" panose="020B0604020202020204" pitchFamily="34" charset="0"/>
              </a:rPr>
              <a:t>I </a:t>
            </a:r>
            <a:r>
              <a:rPr lang="en-US" sz="2300" b="1" dirty="0" smtClean="0">
                <a:latin typeface="Liberation Sans" panose="020B0604020202020204" pitchFamily="34" charset="0"/>
              </a:rPr>
              <a:t>Felt the Pressure—Would You? </a:t>
            </a:r>
          </a:p>
          <a:p>
            <a:pPr algn="just">
              <a:lnSpc>
                <a:spcPct val="120000"/>
              </a:lnSpc>
              <a:spcBef>
                <a:spcPts val="600"/>
              </a:spcBef>
            </a:pPr>
            <a:r>
              <a:rPr lang="en-US" sz="2000" b="0" i="0" dirty="0" smtClean="0">
                <a:solidFill>
                  <a:schemeClr val="tx1"/>
                </a:solidFill>
                <a:effectLst/>
                <a:latin typeface="Liberation Sans" panose="020B0604020202020204" pitchFamily="34" charset="0"/>
              </a:rPr>
              <a:t>What happened here is that a small group of lower-level employees over a period of years carried out the instructions of their bosses. Their bosses, however, seemed to have no concern as evidenced by various e-mails with one another in which they referred to their financial manipulations as accounting tricks, cooking the books, and fake income. </a:t>
            </a:r>
          </a:p>
          <a:p>
            <a:pPr algn="just">
              <a:lnSpc>
                <a:spcPct val="120000"/>
              </a:lnSpc>
              <a:spcBef>
                <a:spcPts val="600"/>
              </a:spcBef>
            </a:pPr>
            <a:r>
              <a:rPr lang="en-US" sz="1800" b="0" i="1" dirty="0" smtClean="0">
                <a:solidFill>
                  <a:schemeClr val="tx1"/>
                </a:solidFill>
                <a:effectLst/>
                <a:latin typeface="Liberation Sans" panose="020B0604020202020204" pitchFamily="34" charset="0"/>
              </a:rPr>
              <a:t>Source: </a:t>
            </a:r>
            <a:r>
              <a:rPr lang="en-US" sz="1800" b="0" i="0" dirty="0" smtClean="0">
                <a:solidFill>
                  <a:schemeClr val="tx1"/>
                </a:solidFill>
                <a:effectLst/>
                <a:latin typeface="Liberation Sans" panose="020B0604020202020204" pitchFamily="34" charset="0"/>
              </a:rPr>
              <a:t>Ashby Jones, “Guilty Pleas of Dewey Staff Detail the Alleged Fraud,” </a:t>
            </a:r>
            <a:r>
              <a:rPr lang="en-US" sz="1800" b="0" i="1" dirty="0" smtClean="0">
                <a:solidFill>
                  <a:schemeClr val="tx1"/>
                </a:solidFill>
                <a:effectLst/>
                <a:latin typeface="Liberation Sans" panose="020B0604020202020204" pitchFamily="34" charset="0"/>
              </a:rPr>
              <a:t>Wall Street Journal </a:t>
            </a:r>
            <a:r>
              <a:rPr lang="en-US" sz="1800" b="0" i="0" dirty="0" smtClean="0">
                <a:solidFill>
                  <a:schemeClr val="tx1"/>
                </a:solidFill>
                <a:effectLst/>
                <a:latin typeface="Liberation Sans" panose="020B0604020202020204" pitchFamily="34" charset="0"/>
              </a:rPr>
              <a:t>(March 28, 2014).</a:t>
            </a:r>
            <a:endParaRPr lang="en-US" sz="1800" b="0" i="0" dirty="0">
              <a:solidFill>
                <a:schemeClr val="tx1"/>
              </a:solidFill>
              <a:effectLst/>
              <a:latin typeface="Liberation Sans" panose="020B0604020202020204" pitchFamily="34" charset="0"/>
            </a:endParaRPr>
          </a:p>
        </p:txBody>
      </p:sp>
      <p:sp>
        <p:nvSpPr>
          <p:cNvPr id="6" name="Rectangle 5"/>
          <p:cNvSpPr>
            <a:spLocks noChangeArrowheads="1"/>
          </p:cNvSpPr>
          <p:nvPr/>
        </p:nvSpPr>
        <p:spPr bwMode="auto">
          <a:xfrm>
            <a:off x="457200" y="381000"/>
            <a:ext cx="3276600" cy="560388"/>
          </a:xfrm>
          <a:prstGeom prst="rect">
            <a:avLst/>
          </a:prstGeom>
          <a:noFill/>
          <a:ln>
            <a:noFill/>
          </a:ln>
          <a:effectLst/>
        </p:spPr>
        <p:txBody>
          <a:bodyPr lIns="90488" tIns="44450" rIns="90488" bIns="44450" anchor="ctr" anchorCtr="0"/>
          <a:lstStyle/>
          <a:p>
            <a:pPr algn="l"/>
            <a:r>
              <a:rPr lang="en-US" altLang="en-US" sz="2800" b="1" i="0" dirty="0" smtClean="0">
                <a:solidFill>
                  <a:srgbClr val="008080"/>
                </a:solidFill>
                <a:latin typeface="Liberation Sans" panose="020B0604020202020204" pitchFamily="34" charset="0"/>
              </a:rPr>
              <a:t>Ethics Insight</a:t>
            </a:r>
            <a:endParaRPr lang="en-US" altLang="en-US" sz="2800" b="1" i="0" dirty="0">
              <a:solidFill>
                <a:srgbClr val="008080"/>
              </a:solidFill>
              <a:latin typeface="Liberation Sans" panose="020B0604020202020204" pitchFamily="34" charset="0"/>
            </a:endParaRPr>
          </a:p>
        </p:txBody>
      </p:sp>
      <p:sp>
        <p:nvSpPr>
          <p:cNvPr id="7" name="Rectangle 6"/>
          <p:cNvSpPr>
            <a:spLocks noChangeArrowheads="1"/>
          </p:cNvSpPr>
          <p:nvPr/>
        </p:nvSpPr>
        <p:spPr bwMode="auto">
          <a:xfrm>
            <a:off x="4419600" y="381000"/>
            <a:ext cx="4114800" cy="560388"/>
          </a:xfrm>
          <a:prstGeom prst="rect">
            <a:avLst/>
          </a:prstGeom>
          <a:noFill/>
          <a:ln>
            <a:noFill/>
          </a:ln>
          <a:effectLst/>
        </p:spPr>
        <p:txBody>
          <a:bodyPr lIns="90488" tIns="44450" rIns="90488" bIns="44450" anchor="ctr" anchorCtr="0"/>
          <a:lstStyle/>
          <a:p>
            <a:pPr marL="53975" algn="r"/>
            <a:r>
              <a:rPr lang="en-US" altLang="en-US" sz="2400" b="1" i="0" dirty="0" smtClean="0">
                <a:solidFill>
                  <a:srgbClr val="CC0000"/>
                </a:solidFill>
                <a:effectLst/>
                <a:latin typeface="Liberation Sans" panose="020B0604020202020204" pitchFamily="34" charset="0"/>
              </a:rPr>
              <a:t>Dewey &amp; LeBoeuf </a:t>
            </a:r>
            <a:r>
              <a:rPr lang="en-US" altLang="en-US" sz="2400" b="1" i="0" dirty="0" smtClean="0">
                <a:effectLst/>
                <a:latin typeface="Liberation Sans" panose="020B0604020202020204" pitchFamily="34" charset="0"/>
              </a:rPr>
              <a:t>(USA)</a:t>
            </a:r>
            <a:endParaRPr lang="en-US" altLang="en-US" sz="2400" b="1" i="0" dirty="0">
              <a:effectLst/>
              <a:latin typeface="Liberation Sans" panose="020B0604020202020204" pitchFamily="34" charset="0"/>
            </a:endParaRPr>
          </a:p>
        </p:txBody>
      </p:sp>
      <p:sp>
        <p:nvSpPr>
          <p:cNvPr id="8" name="Rectangle 7"/>
          <p:cNvSpPr/>
          <p:nvPr/>
        </p:nvSpPr>
        <p:spPr bwMode="auto">
          <a:xfrm>
            <a:off x="263856" y="285464"/>
            <a:ext cx="8610600" cy="4515136"/>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0" name="Rectangle 9"/>
          <p:cNvSpPr/>
          <p:nvPr/>
        </p:nvSpPr>
        <p:spPr bwMode="auto">
          <a:xfrm>
            <a:off x="265176" y="4800600"/>
            <a:ext cx="8610600" cy="213848"/>
          </a:xfrm>
          <a:prstGeom prst="rect">
            <a:avLst/>
          </a:prstGeom>
          <a:solidFill>
            <a:srgbClr val="009999"/>
          </a:solid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3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611932822"/>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4"/>
          <p:cNvSpPr>
            <a:spLocks noChangeArrowheads="1"/>
          </p:cNvSpPr>
          <p:nvPr/>
        </p:nvSpPr>
        <p:spPr bwMode="auto">
          <a:xfrm>
            <a:off x="457200" y="3989813"/>
            <a:ext cx="8153400" cy="1014222"/>
          </a:xfrm>
          <a:prstGeom prst="rect">
            <a:avLst/>
          </a:prstGeom>
          <a:solidFill>
            <a:srgbClr val="FFFFC5"/>
          </a:solidFill>
          <a:ln w="28575" cap="sq">
            <a:solidFill>
              <a:schemeClr val="tx1"/>
            </a:solidFill>
            <a:miter lim="800000"/>
            <a:headEnd type="none" w="sm" len="sm"/>
            <a:tailEnd type="none" w="sm" len="sm"/>
          </a:ln>
        </p:spPr>
        <p:txBody>
          <a:bodyPr wrap="square" tIns="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1938338" algn="l">
              <a:spcBef>
                <a:spcPct val="50000"/>
              </a:spcBef>
            </a:pPr>
            <a:r>
              <a:rPr lang="en-US" altLang="en-US" b="1" dirty="0">
                <a:latin typeface="Liberation Sans" panose="020B0604020202020204" pitchFamily="34" charset="0"/>
              </a:rPr>
              <a:t>Financial Accounting Standards Board (FASB</a:t>
            </a:r>
            <a:r>
              <a:rPr lang="en-US" altLang="en-US" b="1" dirty="0" smtClean="0">
                <a:latin typeface="Liberation Sans" panose="020B0604020202020204" pitchFamily="34" charset="0"/>
              </a:rPr>
              <a:t>)  </a:t>
            </a:r>
            <a:r>
              <a:rPr lang="en-US" altLang="en-US" sz="1800" dirty="0">
                <a:latin typeface="Liberation Sans" panose="020B0604020202020204" pitchFamily="34" charset="0"/>
                <a:hlinkClick r:id="rId3"/>
              </a:rPr>
              <a:t>http://www.fasb.org/</a:t>
            </a:r>
            <a:endParaRPr lang="en-US" altLang="en-US" sz="1800" dirty="0">
              <a:latin typeface="Liberation Sans" panose="020B0604020202020204" pitchFamily="34" charset="0"/>
            </a:endParaRPr>
          </a:p>
        </p:txBody>
      </p:sp>
      <p:sp>
        <p:nvSpPr>
          <p:cNvPr id="373762" name="Rectangle 2"/>
          <p:cNvSpPr>
            <a:spLocks noChangeArrowheads="1"/>
          </p:cNvSpPr>
          <p:nvPr/>
        </p:nvSpPr>
        <p:spPr bwMode="auto">
          <a:xfrm>
            <a:off x="3886199" y="2630024"/>
            <a:ext cx="2819401" cy="722776"/>
          </a:xfrm>
          <a:prstGeom prst="rect">
            <a:avLst/>
          </a:prstGeom>
          <a:noFill/>
          <a:ln w="19050" cap="sq" algn="ctr">
            <a:no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no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lnSpc>
                <a:spcPct val="115000"/>
              </a:lnSpc>
              <a:spcBef>
                <a:spcPct val="50000"/>
              </a:spcBef>
              <a:spcAft>
                <a:spcPct val="30000"/>
              </a:spcAft>
              <a:buSzPct val="75000"/>
            </a:pPr>
            <a:r>
              <a:rPr lang="en-US" altLang="en-US" sz="2000" dirty="0" smtClean="0">
                <a:latin typeface="Liberation Sans" panose="020B0604020202020204" pitchFamily="34" charset="0"/>
              </a:rPr>
              <a:t>International Financial </a:t>
            </a:r>
            <a:r>
              <a:rPr lang="en-US" altLang="en-US" sz="2000" dirty="0">
                <a:latin typeface="Liberation Sans" panose="020B0604020202020204" pitchFamily="34" charset="0"/>
              </a:rPr>
              <a:t>Reporting </a:t>
            </a:r>
            <a:r>
              <a:rPr lang="en-US" altLang="en-US" sz="2000" dirty="0" smtClean="0">
                <a:latin typeface="Liberation Sans" panose="020B0604020202020204" pitchFamily="34" charset="0"/>
              </a:rPr>
              <a:t>Standards</a:t>
            </a:r>
            <a:endParaRPr lang="en-US" altLang="en-US" sz="2000" dirty="0">
              <a:latin typeface="Liberation Sans" panose="020B0604020202020204" pitchFamily="34" charset="0"/>
            </a:endParaRPr>
          </a:p>
        </p:txBody>
      </p:sp>
      <p:sp>
        <p:nvSpPr>
          <p:cNvPr id="373765" name="Rectangle 4"/>
          <p:cNvSpPr>
            <a:spLocks noChangeArrowheads="1"/>
          </p:cNvSpPr>
          <p:nvPr/>
        </p:nvSpPr>
        <p:spPr bwMode="auto">
          <a:xfrm>
            <a:off x="457200" y="1512189"/>
            <a:ext cx="6248400" cy="1014222"/>
          </a:xfrm>
          <a:prstGeom prst="rect">
            <a:avLst/>
          </a:prstGeom>
          <a:solidFill>
            <a:srgbClr val="FFFFC5"/>
          </a:solidFill>
          <a:ln w="28575" cap="sq">
            <a:solidFill>
              <a:schemeClr val="tx1"/>
            </a:solidFill>
            <a:miter lim="800000"/>
            <a:headEnd type="none" w="sm" len="sm"/>
            <a:tailEnd type="none" w="sm" len="sm"/>
          </a:ln>
        </p:spPr>
        <p:txBody>
          <a:bodyPr wrap="square" tIns="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109538" algn="l">
              <a:spcBef>
                <a:spcPct val="50000"/>
              </a:spcBef>
            </a:pPr>
            <a:r>
              <a:rPr lang="en-US" altLang="en-US" b="1" dirty="0">
                <a:latin typeface="Liberation Sans" panose="020B0604020202020204" pitchFamily="34" charset="0"/>
              </a:rPr>
              <a:t>International Accounting Standards Board (IASB</a:t>
            </a:r>
            <a:r>
              <a:rPr lang="en-US" altLang="en-US" b="1" dirty="0" smtClean="0">
                <a:latin typeface="Liberation Sans" panose="020B0604020202020204" pitchFamily="34" charset="0"/>
              </a:rPr>
              <a:t>)  </a:t>
            </a:r>
            <a:r>
              <a:rPr lang="en-US" altLang="en-US" sz="1800" dirty="0">
                <a:latin typeface="Liberation Sans" panose="020B0604020202020204" pitchFamily="34" charset="0"/>
                <a:hlinkClick r:id="rId4"/>
              </a:rPr>
              <a:t>http://www.iasb.org/</a:t>
            </a:r>
            <a:endParaRPr lang="en-US" altLang="en-US" sz="1800" dirty="0">
              <a:latin typeface="Liberation Sans" panose="020B0604020202020204" pitchFamily="34" charset="0"/>
            </a:endParaRPr>
          </a:p>
        </p:txBody>
      </p:sp>
      <p:sp>
        <p:nvSpPr>
          <p:cNvPr id="18"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9"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Accounting Standards</a:t>
            </a:r>
            <a:endParaRPr lang="en-US" altLang="en-US" sz="3200" b="1" dirty="0">
              <a:solidFill>
                <a:srgbClr val="CC0000"/>
              </a:solidFill>
              <a:latin typeface="Liberation Sans" panose="020B0604020202020204" pitchFamily="34" charset="0"/>
            </a:endParaRPr>
          </a:p>
        </p:txBody>
      </p:sp>
      <p:sp>
        <p:nvSpPr>
          <p:cNvPr id="20" name="Rectangle 19"/>
          <p:cNvSpPr/>
          <p:nvPr/>
        </p:nvSpPr>
        <p:spPr>
          <a:xfrm>
            <a:off x="7016791" y="1066800"/>
            <a:ext cx="1898609" cy="1692771"/>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4 </a:t>
            </a:r>
            <a:r>
              <a:rPr lang="en-US" sz="1600" b="1" i="1" dirty="0" smtClean="0">
                <a:solidFill>
                  <a:srgbClr val="FF9900"/>
                </a:solidFill>
                <a:latin typeface="Liberation Sans" panose="020B0604020202020204" pitchFamily="34" charset="0"/>
              </a:rPr>
              <a:t> </a:t>
            </a:r>
            <a:r>
              <a:rPr lang="en-US" sz="1600" i="1" dirty="0" smtClean="0">
                <a:latin typeface="Liberation Sans" panose="020B0604020202020204" pitchFamily="34" charset="0"/>
              </a:rPr>
              <a:t>Explain accounting standards and the measurement principles.</a:t>
            </a:r>
            <a:endParaRPr lang="en-US" sz="1600" i="1" dirty="0">
              <a:latin typeface="Liberation Sans" panose="020B0604020202020204" pitchFamily="34" charset="0"/>
            </a:endParaRPr>
          </a:p>
        </p:txBody>
      </p:sp>
      <p:cxnSp>
        <p:nvCxnSpPr>
          <p:cNvPr id="21" name="Straight Connector 20"/>
          <p:cNvCxnSpPr/>
          <p:nvPr/>
        </p:nvCxnSpPr>
        <p:spPr bwMode="auto">
          <a:xfrm>
            <a:off x="6887568" y="990600"/>
            <a:ext cx="0" cy="1682496"/>
          </a:xfrm>
          <a:prstGeom prst="line">
            <a:avLst/>
          </a:prstGeom>
          <a:solidFill>
            <a:schemeClr val="accent1"/>
          </a:solidFill>
          <a:ln w="12700" cap="sq" cmpd="sng" algn="ctr">
            <a:solidFill>
              <a:schemeClr val="tx1"/>
            </a:solidFill>
            <a:prstDash val="solid"/>
            <a:round/>
            <a:headEnd type="none" w="sm" len="sm"/>
            <a:tailEnd type="none" w="sm" len="sm"/>
          </a:ln>
          <a:effectLst/>
        </p:spPr>
      </p:cxn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389" y="2715749"/>
            <a:ext cx="277177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304" y="4077215"/>
            <a:ext cx="1603005" cy="83470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5" name="Rectangle 2"/>
          <p:cNvSpPr>
            <a:spLocks noChangeArrowheads="1"/>
          </p:cNvSpPr>
          <p:nvPr/>
        </p:nvSpPr>
        <p:spPr bwMode="auto">
          <a:xfrm>
            <a:off x="914400" y="5068424"/>
            <a:ext cx="6934200" cy="722776"/>
          </a:xfrm>
          <a:prstGeom prst="rect">
            <a:avLst/>
          </a:prstGeom>
          <a:noFill/>
          <a:ln w="19050" cap="sq" algn="ctr">
            <a:no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noAutofit/>
          </a:bodyPr>
          <a:lstStyle/>
          <a:p>
            <a:pPr>
              <a:lnSpc>
                <a:spcPct val="115000"/>
              </a:lnSpc>
              <a:spcBef>
                <a:spcPct val="50000"/>
              </a:spcBef>
              <a:spcAft>
                <a:spcPct val="30000"/>
              </a:spcAft>
              <a:buSzPct val="75000"/>
            </a:pPr>
            <a:r>
              <a:rPr lang="en-US" altLang="en-US" sz="2000" dirty="0">
                <a:latin typeface="Liberation Sans" panose="020B0604020202020204" pitchFamily="34" charset="0"/>
              </a:rPr>
              <a:t>Generally Accepted Accounting Principles (GAAP)</a:t>
            </a:r>
          </a:p>
        </p:txBody>
      </p:sp>
      <p:sp>
        <p:nvSpPr>
          <p:cNvPr id="3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4</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218981803"/>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842859"/>
            <a:ext cx="2743200" cy="2253141"/>
          </a:xfrm>
          <a:prstGeom prst="rect">
            <a:avLst/>
          </a:prstGeom>
          <a:noFill/>
          <a:ln w="12700" cap="sq" cmpd="sng">
            <a:solidFill>
              <a:schemeClr val="tx1"/>
            </a:solidFill>
            <a:prstDash val="solid"/>
            <a:miter lim="800000"/>
            <a:headEnd type="none" w="sm" len="sm"/>
            <a:tailEnd type="none" w="sm" len="sm"/>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sp>
        <p:nvSpPr>
          <p:cNvPr id="19458"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9460" name="Rectangle 7"/>
          <p:cNvSpPr>
            <a:spLocks noChangeArrowheads="1"/>
          </p:cNvSpPr>
          <p:nvPr/>
        </p:nvSpPr>
        <p:spPr bwMode="auto">
          <a:xfrm>
            <a:off x="533400" y="304800"/>
            <a:ext cx="8458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Measurement Principles</a:t>
            </a:r>
          </a:p>
        </p:txBody>
      </p:sp>
      <p:sp>
        <p:nvSpPr>
          <p:cNvPr id="9" name="Text Box 2"/>
          <p:cNvSpPr txBox="1">
            <a:spLocks noChangeArrowheads="1"/>
          </p:cNvSpPr>
          <p:nvPr/>
        </p:nvSpPr>
        <p:spPr bwMode="auto">
          <a:xfrm>
            <a:off x="533400" y="1295400"/>
            <a:ext cx="8001000" cy="2606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lnSpc>
                <a:spcPct val="125000"/>
              </a:lnSpc>
              <a:spcBef>
                <a:spcPts val="1200"/>
              </a:spcBef>
              <a:spcAft>
                <a:spcPct val="20000"/>
              </a:spcAft>
              <a:buSzPct val="80000"/>
              <a:defRPr/>
            </a:pPr>
            <a:r>
              <a:rPr lang="en-US" sz="2500" b="1" dirty="0" smtClean="0">
                <a:solidFill>
                  <a:srgbClr val="006600"/>
                </a:solidFill>
                <a:latin typeface="Liberation Sans" panose="020B0604020202020204" pitchFamily="34" charset="0"/>
              </a:rPr>
              <a:t>HISTORICAL COST PRINCIPLE </a:t>
            </a:r>
            <a:r>
              <a:rPr lang="en-US" sz="2300" dirty="0" smtClean="0">
                <a:latin typeface="Liberation Sans" panose="020B0604020202020204" pitchFamily="34" charset="0"/>
              </a:rPr>
              <a:t>(or cost principle) dictates that companies record assets at their cost.</a:t>
            </a:r>
          </a:p>
          <a:p>
            <a:pPr algn="l">
              <a:lnSpc>
                <a:spcPct val="125000"/>
              </a:lnSpc>
              <a:spcBef>
                <a:spcPts val="1200"/>
              </a:spcBef>
              <a:defRPr/>
            </a:pPr>
            <a:r>
              <a:rPr lang="en-US" sz="2500" b="1" dirty="0">
                <a:solidFill>
                  <a:srgbClr val="006600"/>
                </a:solidFill>
                <a:latin typeface="Liberation Sans" panose="020B0604020202020204" pitchFamily="34" charset="0"/>
              </a:rPr>
              <a:t>FAIR VALUE PRINCIPLE </a:t>
            </a:r>
            <a:r>
              <a:rPr lang="en-US" sz="2300" dirty="0" smtClean="0">
                <a:latin typeface="Liberation Sans" panose="020B0604020202020204" pitchFamily="34" charset="0"/>
              </a:rPr>
              <a:t>states that assets and liabilities should be reported at fair value (the price received to sell an asset or settle a liability). </a:t>
            </a:r>
          </a:p>
        </p:txBody>
      </p:sp>
      <p:sp>
        <p:nvSpPr>
          <p:cNvPr id="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4</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987394847"/>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p:cNvSpPr/>
          <p:nvPr/>
        </p:nvSpPr>
        <p:spPr>
          <a:xfrm>
            <a:off x="457200" y="946356"/>
            <a:ext cx="8153400" cy="5325560"/>
          </a:xfrm>
          <a:prstGeom prst="rect">
            <a:avLst/>
          </a:prstGeom>
        </p:spPr>
        <p:txBody>
          <a:bodyPr wrap="square">
            <a:spAutoFit/>
          </a:bodyPr>
          <a:lstStyle/>
          <a:p>
            <a:pPr algn="just">
              <a:lnSpc>
                <a:spcPct val="110000"/>
              </a:lnSpc>
              <a:spcBef>
                <a:spcPts val="600"/>
              </a:spcBef>
            </a:pPr>
            <a:r>
              <a:rPr lang="en-US" sz="1800" dirty="0" smtClean="0">
                <a:latin typeface="Liberation Sans" panose="020B0604020202020204" pitchFamily="34" charset="0"/>
              </a:rPr>
              <a:t>If </a:t>
            </a:r>
            <a:r>
              <a:rPr lang="en-US" sz="1800" dirty="0">
                <a:latin typeface="Liberation Sans" panose="020B0604020202020204" pitchFamily="34" charset="0"/>
              </a:rPr>
              <a:t>you think that </a:t>
            </a:r>
            <a:r>
              <a:rPr lang="en-US" sz="1800" dirty="0" smtClean="0">
                <a:latin typeface="Liberation Sans" panose="020B0604020202020204" pitchFamily="34" charset="0"/>
              </a:rPr>
              <a:t>accounting standards </a:t>
            </a:r>
            <a:r>
              <a:rPr lang="en-US" sz="1800" dirty="0">
                <a:latin typeface="Liberation Sans" panose="020B0604020202020204" pitchFamily="34" charset="0"/>
              </a:rPr>
              <a:t>don’t matter</a:t>
            </a:r>
            <a:r>
              <a:rPr lang="en-US" sz="1800" dirty="0" smtClean="0">
                <a:latin typeface="Liberation Sans" panose="020B0604020202020204" pitchFamily="34" charset="0"/>
              </a:rPr>
              <a:t>, consider </a:t>
            </a:r>
            <a:r>
              <a:rPr lang="en-US" sz="1800" dirty="0">
                <a:latin typeface="Liberation Sans" panose="020B0604020202020204" pitchFamily="34" charset="0"/>
              </a:rPr>
              <a:t>recent </a:t>
            </a:r>
            <a:r>
              <a:rPr lang="en-US" sz="1800" dirty="0" smtClean="0">
                <a:latin typeface="Liberation Sans" panose="020B0604020202020204" pitchFamily="34" charset="0"/>
              </a:rPr>
              <a:t>events in </a:t>
            </a:r>
            <a:r>
              <a:rPr lang="en-US" sz="1800" dirty="0">
                <a:latin typeface="Liberation Sans" panose="020B0604020202020204" pitchFamily="34" charset="0"/>
              </a:rPr>
              <a:t>South Korea. </a:t>
            </a:r>
            <a:r>
              <a:rPr lang="en-US" sz="1800" dirty="0" smtClean="0">
                <a:latin typeface="Liberation Sans" panose="020B0604020202020204" pitchFamily="34" charset="0"/>
              </a:rPr>
              <a:t>International investors expressed concerns </a:t>
            </a:r>
            <a:r>
              <a:rPr lang="en-US" sz="1800" dirty="0">
                <a:latin typeface="Liberation Sans" panose="020B0604020202020204" pitchFamily="34" charset="0"/>
              </a:rPr>
              <a:t>that the </a:t>
            </a:r>
            <a:r>
              <a:rPr lang="en-US" sz="1800" dirty="0" smtClean="0">
                <a:latin typeface="Liberation Sans" panose="020B0604020202020204" pitchFamily="34" charset="0"/>
              </a:rPr>
              <a:t>financial reports </a:t>
            </a:r>
            <a:r>
              <a:rPr lang="en-US" sz="1800" dirty="0">
                <a:latin typeface="Liberation Sans" panose="020B0604020202020204" pitchFamily="34" charset="0"/>
              </a:rPr>
              <a:t>of some </a:t>
            </a:r>
            <a:r>
              <a:rPr lang="en-US" sz="1800" dirty="0" smtClean="0">
                <a:latin typeface="Liberation Sans" panose="020B0604020202020204" pitchFamily="34" charset="0"/>
              </a:rPr>
              <a:t>South Korean </a:t>
            </a:r>
            <a:r>
              <a:rPr lang="en-US" sz="1800" dirty="0">
                <a:latin typeface="Liberation Sans" panose="020B0604020202020204" pitchFamily="34" charset="0"/>
              </a:rPr>
              <a:t>companies </a:t>
            </a:r>
            <a:r>
              <a:rPr lang="en-US" sz="1800" dirty="0" smtClean="0">
                <a:latin typeface="Liberation Sans" panose="020B0604020202020204" pitchFamily="34" charset="0"/>
              </a:rPr>
              <a:t>were inaccurate</a:t>
            </a:r>
            <a:r>
              <a:rPr lang="en-US" sz="1800" dirty="0">
                <a:latin typeface="Liberation Sans" panose="020B0604020202020204" pitchFamily="34" charset="0"/>
              </a:rPr>
              <a:t>. </a:t>
            </a:r>
            <a:r>
              <a:rPr lang="en-US" sz="1800" dirty="0" smtClean="0">
                <a:latin typeface="Liberation Sans" panose="020B0604020202020204" pitchFamily="34" charset="0"/>
              </a:rPr>
              <a:t>Accounting practices </a:t>
            </a:r>
            <a:r>
              <a:rPr lang="en-US" sz="1800" dirty="0">
                <a:latin typeface="Liberation Sans" panose="020B0604020202020204" pitchFamily="34" charset="0"/>
              </a:rPr>
              <a:t>sometimes </a:t>
            </a:r>
            <a:r>
              <a:rPr lang="en-US" sz="1800" dirty="0" smtClean="0">
                <a:latin typeface="Liberation Sans" panose="020B0604020202020204" pitchFamily="34" charset="0"/>
              </a:rPr>
              <a:t>resulted in </a:t>
            </a:r>
            <a:r>
              <a:rPr lang="en-US" sz="1800" dirty="0">
                <a:latin typeface="Liberation Sans" panose="020B0604020202020204" pitchFamily="34" charset="0"/>
              </a:rPr>
              <a:t>differences </a:t>
            </a:r>
            <a:r>
              <a:rPr lang="en-US" sz="1800" dirty="0" smtClean="0">
                <a:latin typeface="Liberation Sans" panose="020B0604020202020204" pitchFamily="34" charset="0"/>
              </a:rPr>
              <a:t>between stated revenues and </a:t>
            </a:r>
            <a:r>
              <a:rPr lang="en-US" sz="1800" dirty="0">
                <a:latin typeface="Liberation Sans" panose="020B0604020202020204" pitchFamily="34" charset="0"/>
              </a:rPr>
              <a:t>actual revenues. </a:t>
            </a:r>
            <a:r>
              <a:rPr lang="en-US" sz="1800" dirty="0" smtClean="0">
                <a:latin typeface="Liberation Sans" panose="020B0604020202020204" pitchFamily="34" charset="0"/>
              </a:rPr>
              <a:t>Because investors </a:t>
            </a:r>
            <a:r>
              <a:rPr lang="en-US" sz="1800" dirty="0">
                <a:latin typeface="Liberation Sans" panose="020B0604020202020204" pitchFamily="34" charset="0"/>
              </a:rPr>
              <a:t>did </a:t>
            </a:r>
            <a:r>
              <a:rPr lang="en-US" sz="1800" dirty="0" smtClean="0">
                <a:latin typeface="Liberation Sans" panose="020B0604020202020204" pitchFamily="34" charset="0"/>
              </a:rPr>
              <a:t>not have </a:t>
            </a:r>
            <a:r>
              <a:rPr lang="en-US" sz="1800" dirty="0">
                <a:latin typeface="Liberation Sans" panose="020B0604020202020204" pitchFamily="34" charset="0"/>
              </a:rPr>
              <a:t>complete faith </a:t>
            </a:r>
            <a:r>
              <a:rPr lang="en-US" sz="1800" dirty="0" smtClean="0">
                <a:latin typeface="Liberation Sans" panose="020B0604020202020204" pitchFamily="34" charset="0"/>
              </a:rPr>
              <a:t>in the </a:t>
            </a:r>
            <a:r>
              <a:rPr lang="en-US" sz="1800" dirty="0">
                <a:latin typeface="Liberation Sans" panose="020B0604020202020204" pitchFamily="34" charset="0"/>
              </a:rPr>
              <a:t>accuracy of the </a:t>
            </a:r>
            <a:r>
              <a:rPr lang="en-US" sz="1800" dirty="0" smtClean="0">
                <a:latin typeface="Liberation Sans" panose="020B0604020202020204" pitchFamily="34" charset="0"/>
              </a:rPr>
              <a:t>numbers, they </a:t>
            </a:r>
            <a:r>
              <a:rPr lang="en-US" sz="1800" dirty="0">
                <a:latin typeface="Liberation Sans" panose="020B0604020202020204" pitchFamily="34" charset="0"/>
              </a:rPr>
              <a:t>were </a:t>
            </a:r>
            <a:r>
              <a:rPr lang="en-US" sz="1800" dirty="0" smtClean="0">
                <a:latin typeface="Liberation Sans" panose="020B0604020202020204" pitchFamily="34" charset="0"/>
              </a:rPr>
              <a:t>unwilling to </a:t>
            </a:r>
            <a:r>
              <a:rPr lang="en-US" sz="1800" dirty="0">
                <a:latin typeface="Liberation Sans" panose="020B0604020202020204" pitchFamily="34" charset="0"/>
              </a:rPr>
              <a:t>pay as much for the shares of these </a:t>
            </a:r>
            <a:r>
              <a:rPr lang="en-US" sz="1800" dirty="0" smtClean="0">
                <a:latin typeface="Liberation Sans" panose="020B0604020202020204" pitchFamily="34" charset="0"/>
              </a:rPr>
              <a:t>companies relative </a:t>
            </a:r>
            <a:r>
              <a:rPr lang="en-US" sz="1800" dirty="0">
                <a:latin typeface="Liberation Sans" panose="020B0604020202020204" pitchFamily="34" charset="0"/>
              </a:rPr>
              <a:t>to shares of comparable companies in </a:t>
            </a:r>
            <a:r>
              <a:rPr lang="en-US" sz="1800" dirty="0" smtClean="0">
                <a:latin typeface="Liberation Sans" panose="020B0604020202020204" pitchFamily="34" charset="0"/>
              </a:rPr>
              <a:t>different countries</a:t>
            </a:r>
            <a:r>
              <a:rPr lang="en-US" sz="1800" dirty="0">
                <a:latin typeface="Liberation Sans" panose="020B0604020202020204" pitchFamily="34" charset="0"/>
              </a:rPr>
              <a:t>. This difference in share price was referred </a:t>
            </a:r>
            <a:r>
              <a:rPr lang="en-US" sz="1800" dirty="0" smtClean="0">
                <a:latin typeface="Liberation Sans" panose="020B0604020202020204" pitchFamily="34" charset="0"/>
              </a:rPr>
              <a:t>to as </a:t>
            </a:r>
            <a:r>
              <a:rPr lang="en-US" sz="1800" dirty="0">
                <a:latin typeface="Liberation Sans" panose="020B0604020202020204" pitchFamily="34" charset="0"/>
              </a:rPr>
              <a:t>the “Korean discount</a:t>
            </a:r>
            <a:r>
              <a:rPr lang="en-US" sz="1800" dirty="0" smtClean="0">
                <a:latin typeface="Liberation Sans" panose="020B0604020202020204" pitchFamily="34" charset="0"/>
              </a:rPr>
              <a:t>.” In </a:t>
            </a:r>
            <a:r>
              <a:rPr lang="en-US" sz="1800" dirty="0">
                <a:latin typeface="Liberation Sans" panose="020B0604020202020204" pitchFamily="34" charset="0"/>
              </a:rPr>
              <a:t>response, Korean regulators decided to require </a:t>
            </a:r>
            <a:r>
              <a:rPr lang="en-US" sz="1800" dirty="0" smtClean="0">
                <a:latin typeface="Liberation Sans" panose="020B0604020202020204" pitchFamily="34" charset="0"/>
              </a:rPr>
              <a:t>companies to </a:t>
            </a:r>
            <a:r>
              <a:rPr lang="en-US" sz="1800" dirty="0">
                <a:latin typeface="Liberation Sans" panose="020B0604020202020204" pitchFamily="34" charset="0"/>
              </a:rPr>
              <a:t>comply with international accounting standards</a:t>
            </a:r>
            <a:r>
              <a:rPr lang="en-US" sz="1800" dirty="0" smtClean="0">
                <a:latin typeface="Liberation Sans" panose="020B0604020202020204" pitchFamily="34" charset="0"/>
              </a:rPr>
              <a:t>. This </a:t>
            </a:r>
            <a:r>
              <a:rPr lang="en-US" sz="1800" dirty="0">
                <a:latin typeface="Liberation Sans" panose="020B0604020202020204" pitchFamily="34" charset="0"/>
              </a:rPr>
              <a:t>change was motivated by a desire to “make the </a:t>
            </a:r>
            <a:r>
              <a:rPr lang="en-US" sz="1800" dirty="0" smtClean="0">
                <a:latin typeface="Liberation Sans" panose="020B0604020202020204" pitchFamily="34" charset="0"/>
              </a:rPr>
              <a:t>country’s businesses </a:t>
            </a:r>
            <a:r>
              <a:rPr lang="en-US" sz="1800" dirty="0">
                <a:latin typeface="Liberation Sans" panose="020B0604020202020204" pitchFamily="34" charset="0"/>
              </a:rPr>
              <a:t>more transparent” in order to build </a:t>
            </a:r>
            <a:r>
              <a:rPr lang="en-US" sz="1800" dirty="0" smtClean="0">
                <a:latin typeface="Liberation Sans" panose="020B0604020202020204" pitchFamily="34" charset="0"/>
              </a:rPr>
              <a:t>investor confidence </a:t>
            </a:r>
            <a:r>
              <a:rPr lang="en-US" sz="1800" dirty="0">
                <a:latin typeface="Liberation Sans" panose="020B0604020202020204" pitchFamily="34" charset="0"/>
              </a:rPr>
              <a:t>and spur economic growth. Many </a:t>
            </a:r>
            <a:r>
              <a:rPr lang="en-US" sz="1800" dirty="0" smtClean="0">
                <a:latin typeface="Liberation Sans" panose="020B0604020202020204" pitchFamily="34" charset="0"/>
              </a:rPr>
              <a:t>other Asian </a:t>
            </a:r>
            <a:r>
              <a:rPr lang="en-US" sz="1800" dirty="0">
                <a:latin typeface="Liberation Sans" panose="020B0604020202020204" pitchFamily="34" charset="0"/>
              </a:rPr>
              <a:t>countries, including China, India, Japan, and </a:t>
            </a:r>
            <a:r>
              <a:rPr lang="en-US" sz="1800" dirty="0" smtClean="0">
                <a:latin typeface="Liberation Sans" panose="020B0604020202020204" pitchFamily="34" charset="0"/>
              </a:rPr>
              <a:t>Hong Kong</a:t>
            </a:r>
            <a:r>
              <a:rPr lang="en-US" sz="1800" dirty="0">
                <a:latin typeface="Liberation Sans" panose="020B0604020202020204" pitchFamily="34" charset="0"/>
              </a:rPr>
              <a:t>, have also decided either to adopt </a:t>
            </a:r>
            <a:r>
              <a:rPr lang="en-US" sz="1800" dirty="0" smtClean="0">
                <a:latin typeface="Liberation Sans" panose="020B0604020202020204" pitchFamily="34" charset="0"/>
              </a:rPr>
              <a:t>international standards </a:t>
            </a:r>
            <a:r>
              <a:rPr lang="en-US" sz="1800" dirty="0">
                <a:latin typeface="Liberation Sans" panose="020B0604020202020204" pitchFamily="34" charset="0"/>
              </a:rPr>
              <a:t>or to create standards that are based on </a:t>
            </a:r>
            <a:r>
              <a:rPr lang="en-US" sz="1800" dirty="0" smtClean="0">
                <a:latin typeface="Liberation Sans" panose="020B0604020202020204" pitchFamily="34" charset="0"/>
              </a:rPr>
              <a:t>the international </a:t>
            </a:r>
            <a:r>
              <a:rPr lang="en-US" sz="1800" dirty="0">
                <a:latin typeface="Liberation Sans" panose="020B0604020202020204" pitchFamily="34" charset="0"/>
              </a:rPr>
              <a:t>standards</a:t>
            </a:r>
            <a:r>
              <a:rPr lang="en-US" sz="1800" dirty="0" smtClean="0">
                <a:latin typeface="Liberation Sans" panose="020B0604020202020204" pitchFamily="34" charset="0"/>
              </a:rPr>
              <a:t>. </a:t>
            </a:r>
          </a:p>
          <a:p>
            <a:pPr algn="just">
              <a:lnSpc>
                <a:spcPct val="110000"/>
              </a:lnSpc>
              <a:spcBef>
                <a:spcPts val="300"/>
              </a:spcBef>
            </a:pPr>
            <a:r>
              <a:rPr lang="en-US" sz="1600" i="1" dirty="0" smtClean="0">
                <a:latin typeface="Liberation Sans" panose="020B0604020202020204" pitchFamily="34" charset="0"/>
              </a:rPr>
              <a:t>Source</a:t>
            </a:r>
            <a:r>
              <a:rPr lang="en-US" sz="1600" i="1" dirty="0">
                <a:latin typeface="Liberation Sans" panose="020B0604020202020204" pitchFamily="34" charset="0"/>
              </a:rPr>
              <a:t>: </a:t>
            </a:r>
            <a:r>
              <a:rPr lang="en-US" sz="1600" dirty="0">
                <a:latin typeface="Liberation Sans" panose="020B0604020202020204" pitchFamily="34" charset="0"/>
              </a:rPr>
              <a:t>Evan Ramstad, “End to ’Korea Discount’?” </a:t>
            </a:r>
            <a:r>
              <a:rPr lang="en-US" sz="1600" i="1" dirty="0">
                <a:latin typeface="Liberation Sans" panose="020B0604020202020204" pitchFamily="34" charset="0"/>
              </a:rPr>
              <a:t>Wall </a:t>
            </a:r>
            <a:r>
              <a:rPr lang="en-US" sz="1600" i="1" dirty="0" smtClean="0">
                <a:latin typeface="Liberation Sans" panose="020B0604020202020204" pitchFamily="34" charset="0"/>
              </a:rPr>
              <a:t>Street Journal </a:t>
            </a:r>
            <a:r>
              <a:rPr lang="en-US" sz="1600" dirty="0">
                <a:latin typeface="Liberation Sans" panose="020B0604020202020204" pitchFamily="34" charset="0"/>
              </a:rPr>
              <a:t>(March 16, 2007).</a:t>
            </a:r>
          </a:p>
        </p:txBody>
      </p:sp>
      <p:sp>
        <p:nvSpPr>
          <p:cNvPr id="6" name="Rectangle 5"/>
          <p:cNvSpPr>
            <a:spLocks noChangeArrowheads="1"/>
          </p:cNvSpPr>
          <p:nvPr/>
        </p:nvSpPr>
        <p:spPr bwMode="auto">
          <a:xfrm>
            <a:off x="457200" y="381000"/>
            <a:ext cx="3276600" cy="560388"/>
          </a:xfrm>
          <a:prstGeom prst="rect">
            <a:avLst/>
          </a:prstGeom>
          <a:noFill/>
          <a:ln>
            <a:noFill/>
          </a:ln>
          <a:effectLst/>
        </p:spPr>
        <p:txBody>
          <a:bodyPr lIns="90488" tIns="44450" rIns="90488" bIns="44450" anchor="ctr" anchorCtr="0"/>
          <a:lstStyle/>
          <a:p>
            <a:pPr algn="l"/>
            <a:r>
              <a:rPr lang="en-US" altLang="en-US" sz="2800" b="1" i="0" dirty="0" smtClean="0">
                <a:solidFill>
                  <a:schemeClr val="tx2">
                    <a:lumMod val="50000"/>
                  </a:schemeClr>
                </a:solidFill>
                <a:latin typeface="Liberation Sans" panose="020B0604020202020204" pitchFamily="34" charset="0"/>
              </a:rPr>
              <a:t>Global Insight</a:t>
            </a:r>
            <a:endParaRPr lang="en-US" altLang="en-US" sz="2800" b="1" i="0" dirty="0">
              <a:solidFill>
                <a:schemeClr val="tx2">
                  <a:lumMod val="50000"/>
                </a:schemeClr>
              </a:solidFill>
              <a:latin typeface="Liberation Sans" panose="020B0604020202020204" pitchFamily="34" charset="0"/>
            </a:endParaRPr>
          </a:p>
        </p:txBody>
      </p:sp>
      <p:sp>
        <p:nvSpPr>
          <p:cNvPr id="7" name="Rectangle 6"/>
          <p:cNvSpPr>
            <a:spLocks noChangeArrowheads="1"/>
          </p:cNvSpPr>
          <p:nvPr/>
        </p:nvSpPr>
        <p:spPr bwMode="auto">
          <a:xfrm>
            <a:off x="3124200" y="394648"/>
            <a:ext cx="4114800" cy="560388"/>
          </a:xfrm>
          <a:prstGeom prst="rect">
            <a:avLst/>
          </a:prstGeom>
          <a:noFill/>
          <a:ln>
            <a:noFill/>
          </a:ln>
          <a:effectLst/>
        </p:spPr>
        <p:txBody>
          <a:bodyPr lIns="90488" tIns="44450" rIns="90488" bIns="44450" anchor="ctr" anchorCtr="0"/>
          <a:lstStyle/>
          <a:p>
            <a:pPr marL="53975" algn="l"/>
            <a:r>
              <a:rPr lang="en-US" altLang="en-US" sz="2400" b="1" i="0" dirty="0" smtClean="0">
                <a:effectLst/>
                <a:latin typeface="Liberation Sans" panose="020B0604020202020204" pitchFamily="34" charset="0"/>
              </a:rPr>
              <a:t>The Korean Discount</a:t>
            </a:r>
            <a:endParaRPr lang="en-US" altLang="en-US" sz="2400" b="1" i="0" dirty="0">
              <a:effectLst/>
              <a:latin typeface="Liberation Sans" panose="020B0604020202020204" pitchFamily="34" charset="0"/>
            </a:endParaRPr>
          </a:p>
        </p:txBody>
      </p:sp>
      <p:sp>
        <p:nvSpPr>
          <p:cNvPr id="8" name="Rectangle 7"/>
          <p:cNvSpPr/>
          <p:nvPr/>
        </p:nvSpPr>
        <p:spPr bwMode="auto">
          <a:xfrm>
            <a:off x="263856" y="285464"/>
            <a:ext cx="8610600" cy="5886736"/>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9" name="Rectangle 8"/>
          <p:cNvSpPr/>
          <p:nvPr/>
        </p:nvSpPr>
        <p:spPr bwMode="auto">
          <a:xfrm>
            <a:off x="265176" y="6172200"/>
            <a:ext cx="8610600" cy="213848"/>
          </a:xfrm>
          <a:prstGeom prst="rect">
            <a:avLst/>
          </a:prstGeom>
          <a:solidFill>
            <a:schemeClr val="tx2">
              <a:lumMod val="50000"/>
            </a:schemeClr>
          </a:solid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1" name="Text Box 3"/>
          <p:cNvSpPr txBox="1">
            <a:spLocks noChangeArrowheads="1"/>
          </p:cNvSpPr>
          <p:nvPr/>
        </p:nvSpPr>
        <p:spPr bwMode="auto">
          <a:xfrm>
            <a:off x="82296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4</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354361639"/>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ext Box 2"/>
          <p:cNvSpPr txBox="1">
            <a:spLocks noChangeArrowheads="1"/>
          </p:cNvSpPr>
          <p:nvPr/>
        </p:nvSpPr>
        <p:spPr bwMode="auto">
          <a:xfrm>
            <a:off x="533400" y="1295400"/>
            <a:ext cx="8001000"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685800" indent="-457200">
              <a:defRPr sz="2400">
                <a:solidFill>
                  <a:schemeClr val="tx1"/>
                </a:solidFill>
                <a:latin typeface="Times New Roman" pitchFamily="18" charset="0"/>
              </a:defRPr>
            </a:lvl2pPr>
            <a:lvl3pPr marL="12573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lnSpc>
                <a:spcPct val="125000"/>
              </a:lnSpc>
              <a:spcBef>
                <a:spcPts val="1200"/>
              </a:spcBef>
              <a:spcAft>
                <a:spcPts val="0"/>
              </a:spcAft>
              <a:buSzPct val="80000"/>
              <a:defRPr/>
            </a:pPr>
            <a:r>
              <a:rPr lang="en-US" sz="2500" b="1" dirty="0">
                <a:solidFill>
                  <a:srgbClr val="006600"/>
                </a:solidFill>
                <a:latin typeface="Liberation Sans" panose="020B0604020202020204" pitchFamily="34" charset="0"/>
              </a:rPr>
              <a:t>MONETARY UNIT ASSUMPTION </a:t>
            </a:r>
            <a:endParaRPr lang="en-US" sz="2500" b="1" dirty="0" smtClean="0">
              <a:solidFill>
                <a:srgbClr val="006600"/>
              </a:solidFill>
              <a:latin typeface="Liberation Sans" panose="020B0604020202020204" pitchFamily="34" charset="0"/>
            </a:endParaRPr>
          </a:p>
          <a:p>
            <a:pPr algn="l">
              <a:lnSpc>
                <a:spcPct val="125000"/>
              </a:lnSpc>
              <a:spcBef>
                <a:spcPts val="0"/>
              </a:spcBef>
              <a:spcAft>
                <a:spcPts val="0"/>
              </a:spcAft>
              <a:buSzPct val="80000"/>
              <a:defRPr/>
            </a:pPr>
            <a:r>
              <a:rPr lang="en-US" sz="2300" dirty="0" smtClean="0">
                <a:latin typeface="Liberation Sans" panose="020B0604020202020204" pitchFamily="34" charset="0"/>
              </a:rPr>
              <a:t>requires that companies include in the </a:t>
            </a:r>
          </a:p>
          <a:p>
            <a:pPr algn="l">
              <a:lnSpc>
                <a:spcPct val="125000"/>
              </a:lnSpc>
              <a:spcBef>
                <a:spcPts val="0"/>
              </a:spcBef>
              <a:spcAft>
                <a:spcPts val="0"/>
              </a:spcAft>
              <a:buSzPct val="80000"/>
              <a:defRPr/>
            </a:pPr>
            <a:r>
              <a:rPr lang="en-US" sz="2300" dirty="0" smtClean="0">
                <a:latin typeface="Liberation Sans" panose="020B0604020202020204" pitchFamily="34" charset="0"/>
              </a:rPr>
              <a:t>accounting records only transaction data that </a:t>
            </a:r>
          </a:p>
          <a:p>
            <a:pPr algn="l">
              <a:lnSpc>
                <a:spcPct val="125000"/>
              </a:lnSpc>
              <a:spcBef>
                <a:spcPts val="0"/>
              </a:spcBef>
              <a:spcAft>
                <a:spcPts val="0"/>
              </a:spcAft>
              <a:buSzPct val="80000"/>
              <a:defRPr/>
            </a:pPr>
            <a:r>
              <a:rPr lang="en-US" sz="2300" dirty="0" smtClean="0">
                <a:latin typeface="Liberation Sans" panose="020B0604020202020204" pitchFamily="34" charset="0"/>
              </a:rPr>
              <a:t>can be expressed in terms of money.</a:t>
            </a:r>
          </a:p>
          <a:p>
            <a:pPr algn="l">
              <a:lnSpc>
                <a:spcPct val="125000"/>
              </a:lnSpc>
              <a:spcBef>
                <a:spcPts val="1200"/>
              </a:spcBef>
              <a:defRPr/>
            </a:pPr>
            <a:r>
              <a:rPr lang="en-US" sz="2500" b="1" dirty="0">
                <a:solidFill>
                  <a:srgbClr val="006600"/>
                </a:solidFill>
                <a:latin typeface="Liberation Sans" panose="020B0604020202020204" pitchFamily="34" charset="0"/>
              </a:rPr>
              <a:t>ECONOMIC ENTITY ASSUMPTION </a:t>
            </a:r>
            <a:r>
              <a:rPr lang="en-US" sz="2300" dirty="0" smtClean="0">
                <a:latin typeface="Liberation Sans" panose="020B0604020202020204" pitchFamily="34" charset="0"/>
              </a:rPr>
              <a:t>requires that activities of the entity be kept separate and distinct from the activities of its owner and all other economic entities.</a:t>
            </a:r>
          </a:p>
          <a:p>
            <a:pPr lvl="1" algn="l">
              <a:lnSpc>
                <a:spcPct val="125000"/>
              </a:lnSpc>
              <a:spcBef>
                <a:spcPts val="1200"/>
              </a:spcBef>
              <a:buClr>
                <a:srgbClr val="CC0000"/>
              </a:buClr>
              <a:buSzPct val="80000"/>
              <a:buFont typeface="Wingdings" pitchFamily="2" charset="2"/>
              <a:buChar char="u"/>
              <a:defRPr/>
            </a:pPr>
            <a:r>
              <a:rPr lang="en-US" sz="2100" b="1" dirty="0" smtClean="0">
                <a:latin typeface="Liberation Sans" panose="020B0604020202020204" pitchFamily="34" charset="0"/>
              </a:rPr>
              <a:t>Proprietorship</a:t>
            </a:r>
          </a:p>
          <a:p>
            <a:pPr lvl="1" algn="l">
              <a:lnSpc>
                <a:spcPct val="125000"/>
              </a:lnSpc>
              <a:spcBef>
                <a:spcPts val="1200"/>
              </a:spcBef>
              <a:buClr>
                <a:srgbClr val="CC0000"/>
              </a:buClr>
              <a:buSzPct val="80000"/>
              <a:buFont typeface="Wingdings" pitchFamily="2" charset="2"/>
              <a:buChar char="u"/>
              <a:defRPr/>
            </a:pPr>
            <a:r>
              <a:rPr lang="en-US" sz="2100" b="1" dirty="0" smtClean="0">
                <a:latin typeface="Liberation Sans" panose="020B0604020202020204" pitchFamily="34" charset="0"/>
              </a:rPr>
              <a:t>Partnership</a:t>
            </a:r>
          </a:p>
          <a:p>
            <a:pPr lvl="1" algn="l">
              <a:lnSpc>
                <a:spcPct val="125000"/>
              </a:lnSpc>
              <a:spcBef>
                <a:spcPts val="1200"/>
              </a:spcBef>
              <a:buClr>
                <a:srgbClr val="CC0000"/>
              </a:buClr>
              <a:buSzPct val="80000"/>
              <a:buFont typeface="Wingdings" pitchFamily="2" charset="2"/>
              <a:buChar char="u"/>
              <a:defRPr/>
            </a:pPr>
            <a:r>
              <a:rPr lang="en-US" sz="2100" b="1" dirty="0" smtClean="0">
                <a:latin typeface="Liberation Sans" panose="020B0604020202020204" pitchFamily="34" charset="0"/>
              </a:rPr>
              <a:t>Corporation</a:t>
            </a:r>
          </a:p>
        </p:txBody>
      </p:sp>
      <p:sp>
        <p:nvSpPr>
          <p:cNvPr id="22531" name="AutoShape 5"/>
          <p:cNvSpPr>
            <a:spLocks/>
          </p:cNvSpPr>
          <p:nvPr/>
        </p:nvSpPr>
        <p:spPr bwMode="auto">
          <a:xfrm>
            <a:off x="3505200" y="4841544"/>
            <a:ext cx="381000" cy="1447800"/>
          </a:xfrm>
          <a:prstGeom prst="rightBrace">
            <a:avLst>
              <a:gd name="adj1" fmla="val 31667"/>
              <a:gd name="adj2" fmla="val 50000"/>
            </a:avLst>
          </a:prstGeom>
          <a:noFill/>
          <a:ln w="28575" cap="sq">
            <a:solidFill>
              <a:srgbClr val="CC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2532" name="Text Box 6"/>
          <p:cNvSpPr txBox="1">
            <a:spLocks noChangeArrowheads="1"/>
          </p:cNvSpPr>
          <p:nvPr/>
        </p:nvSpPr>
        <p:spPr bwMode="auto">
          <a:xfrm>
            <a:off x="4343400" y="5146344"/>
            <a:ext cx="3276600" cy="830997"/>
          </a:xfrm>
          <a:prstGeom prst="rect">
            <a:avLst/>
          </a:prstGeom>
          <a:solidFill>
            <a:srgbClr val="FFFF99"/>
          </a:solidFill>
          <a:ln w="28575" cap="sq">
            <a:solidFill>
              <a:schemeClr val="tx1"/>
            </a:solidFill>
            <a:miter lim="800000"/>
            <a:headEnd type="none" w="sm" len="sm"/>
            <a:tailEnd type="none" w="sm" len="sm"/>
          </a:ln>
          <a:effectLst>
            <a:innerShdw blurRad="114300">
              <a:prstClr val="black"/>
            </a:innerShdw>
          </a:effectLst>
        </p:spPr>
        <p:txBody>
          <a:bodyPr tIns="91440" bIns="9144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100" dirty="0">
                <a:solidFill>
                  <a:schemeClr val="tx1"/>
                </a:solidFill>
                <a:latin typeface="Liberation Sans" panose="020B0604020202020204" pitchFamily="34" charset="0"/>
              </a:rPr>
              <a:t>Forms of Business Ownership</a:t>
            </a:r>
          </a:p>
        </p:txBody>
      </p:sp>
      <p:sp>
        <p:nvSpPr>
          <p:cNvPr id="22533" name="Line 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2534" name="Rectangle 7"/>
          <p:cNvSpPr>
            <a:spLocks noChangeArrowheads="1"/>
          </p:cNvSpPr>
          <p:nvPr/>
        </p:nvSpPr>
        <p:spPr bwMode="auto">
          <a:xfrm>
            <a:off x="533400" y="304800"/>
            <a:ext cx="8458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Assumptions</a:t>
            </a:r>
            <a:endParaRPr lang="en-US" altLang="en-US" sz="3200" b="1" dirty="0">
              <a:solidFill>
                <a:srgbClr val="CC0000"/>
              </a:solidFill>
              <a:latin typeface="Liberation Sans" panose="020B0604020202020204" pitchFamily="34" charset="0"/>
            </a:endParaRPr>
          </a:p>
        </p:txBody>
      </p:sp>
      <p:sp>
        <p:nvSpPr>
          <p:cNvPr id="22536"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
        <p:nvSpPr>
          <p:cNvPr id="8" name="Rectangle 7"/>
          <p:cNvSpPr/>
          <p:nvPr/>
        </p:nvSpPr>
        <p:spPr>
          <a:xfrm>
            <a:off x="7139623" y="1066800"/>
            <a:ext cx="1898609" cy="1938992"/>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5</a:t>
            </a:r>
          </a:p>
          <a:p>
            <a:pPr algn="l"/>
            <a:r>
              <a:rPr lang="en-US" sz="1600" i="1" dirty="0" smtClean="0">
                <a:latin typeface="Liberation Sans" panose="020B0604020202020204" pitchFamily="34" charset="0"/>
              </a:rPr>
              <a:t>Explain the monetary unit assumption and the economic entity assumption.</a:t>
            </a:r>
            <a:endParaRPr lang="en-US" sz="1600" i="1" dirty="0">
              <a:latin typeface="Liberation Sans" panose="020B0604020202020204" pitchFamily="34" charset="0"/>
            </a:endParaRPr>
          </a:p>
        </p:txBody>
      </p:sp>
      <p:cxnSp>
        <p:nvCxnSpPr>
          <p:cNvPr id="9" name="Straight Connector 8"/>
          <p:cNvCxnSpPr/>
          <p:nvPr/>
        </p:nvCxnSpPr>
        <p:spPr bwMode="auto">
          <a:xfrm>
            <a:off x="7010400" y="990600"/>
            <a:ext cx="0" cy="1929384"/>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4143030254"/>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519752" y="1371600"/>
            <a:ext cx="2362200" cy="762000"/>
          </a:xfrm>
          <a:prstGeom prst="rect">
            <a:avLst/>
          </a:prstGeom>
          <a:solidFill>
            <a:srgbClr val="FFFFC5"/>
          </a:solidFill>
          <a:ln w="38100">
            <a:solidFill>
              <a:schemeClr val="tx1"/>
            </a:solidFill>
            <a:miter lim="800000"/>
            <a:headEnd/>
            <a:tailEnd/>
          </a:ln>
          <a:effectLst>
            <a:innerShdw blurRad="114300">
              <a:prstClr val="black"/>
            </a:innerShdw>
          </a:effectLst>
        </p:spPr>
        <p:txBody>
          <a:bodyPr lIns="90488" tIns="0" rIns="90488" bIns="44450" anchor="ctr"/>
          <a:lstStyle/>
          <a:p>
            <a:pPr>
              <a:spcBef>
                <a:spcPct val="15000"/>
              </a:spcBef>
              <a:buClr>
                <a:schemeClr val="accent2"/>
              </a:buClr>
              <a:buSzPct val="75000"/>
              <a:buFont typeface="Wingdings" pitchFamily="2" charset="2"/>
              <a:buNone/>
            </a:pPr>
            <a:r>
              <a:rPr lang="en-US" altLang="en-US" b="1" dirty="0">
                <a:latin typeface="Liberation Sans" panose="020B0604020202020204" pitchFamily="34" charset="0"/>
              </a:rPr>
              <a:t>Proprietorship</a:t>
            </a:r>
          </a:p>
        </p:txBody>
      </p:sp>
      <p:sp>
        <p:nvSpPr>
          <p:cNvPr id="23555" name="Rectangle 3"/>
          <p:cNvSpPr>
            <a:spLocks noChangeArrowheads="1"/>
          </p:cNvSpPr>
          <p:nvPr/>
        </p:nvSpPr>
        <p:spPr bwMode="auto">
          <a:xfrm>
            <a:off x="3339152" y="1371600"/>
            <a:ext cx="2362200" cy="762000"/>
          </a:xfrm>
          <a:prstGeom prst="rect">
            <a:avLst/>
          </a:prstGeom>
          <a:solidFill>
            <a:srgbClr val="FFFFC5"/>
          </a:solidFill>
          <a:ln w="38100">
            <a:solidFill>
              <a:schemeClr val="tx1"/>
            </a:solidFill>
            <a:miter lim="800000"/>
            <a:headEnd/>
            <a:tailEnd/>
          </a:ln>
          <a:effectLst>
            <a:innerShdw blurRad="114300">
              <a:prstClr val="black"/>
            </a:innerShdw>
          </a:effectLst>
        </p:spPr>
        <p:txBody>
          <a:bodyPr lIns="90488" tIns="0" rIns="90488" bIns="44450" anchor="ctr"/>
          <a:lstStyle/>
          <a:p>
            <a:pPr>
              <a:spcBef>
                <a:spcPct val="15000"/>
              </a:spcBef>
              <a:buClr>
                <a:schemeClr val="accent2"/>
              </a:buClr>
              <a:buSzPct val="75000"/>
              <a:buFont typeface="Wingdings" pitchFamily="2" charset="2"/>
              <a:buNone/>
            </a:pPr>
            <a:r>
              <a:rPr lang="en-US" altLang="en-US" b="1" dirty="0">
                <a:latin typeface="Liberation Sans" panose="020B0604020202020204" pitchFamily="34" charset="0"/>
              </a:rPr>
              <a:t>Partnership</a:t>
            </a:r>
          </a:p>
        </p:txBody>
      </p:sp>
      <p:sp>
        <p:nvSpPr>
          <p:cNvPr id="23556" name="Rectangle 4"/>
          <p:cNvSpPr>
            <a:spLocks noChangeArrowheads="1"/>
          </p:cNvSpPr>
          <p:nvPr/>
        </p:nvSpPr>
        <p:spPr bwMode="auto">
          <a:xfrm>
            <a:off x="6207765" y="1377002"/>
            <a:ext cx="2465387" cy="742950"/>
          </a:xfrm>
          <a:prstGeom prst="rect">
            <a:avLst/>
          </a:prstGeom>
          <a:solidFill>
            <a:srgbClr val="FFFFC5"/>
          </a:solidFill>
          <a:ln w="38100">
            <a:solidFill>
              <a:schemeClr val="tx1"/>
            </a:solidFill>
            <a:miter lim="800000"/>
            <a:headEnd/>
            <a:tailEnd/>
          </a:ln>
          <a:effectLst>
            <a:innerShdw blurRad="114300">
              <a:prstClr val="black"/>
            </a:innerShdw>
          </a:effectLst>
        </p:spPr>
        <p:txBody>
          <a:bodyPr lIns="90488" tIns="0" rIns="90488" bIns="44450" anchor="ctr"/>
          <a:lstStyle/>
          <a:p>
            <a:pPr>
              <a:spcBef>
                <a:spcPct val="15000"/>
              </a:spcBef>
              <a:buClr>
                <a:schemeClr val="accent2"/>
              </a:buClr>
              <a:buSzPct val="75000"/>
              <a:buFont typeface="Wingdings" pitchFamily="2" charset="2"/>
              <a:buNone/>
            </a:pPr>
            <a:r>
              <a:rPr lang="en-US" altLang="en-US" b="1" dirty="0">
                <a:latin typeface="Liberation Sans" panose="020B0604020202020204" pitchFamily="34" charset="0"/>
              </a:rPr>
              <a:t>Corporation</a:t>
            </a:r>
          </a:p>
        </p:txBody>
      </p:sp>
      <p:sp>
        <p:nvSpPr>
          <p:cNvPr id="23557" name="Rectangle 5"/>
          <p:cNvSpPr>
            <a:spLocks noChangeArrowheads="1"/>
          </p:cNvSpPr>
          <p:nvPr/>
        </p:nvSpPr>
        <p:spPr bwMode="auto">
          <a:xfrm>
            <a:off x="3262952" y="2228850"/>
            <a:ext cx="2455863"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88" tIns="109728" rIns="90488" bIns="44450"/>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Owned by two or more </a:t>
            </a:r>
            <a:r>
              <a:rPr lang="en-US" altLang="en-US" sz="1900" b="0" dirty="0" smtClean="0">
                <a:solidFill>
                  <a:schemeClr val="tx1"/>
                </a:solidFill>
                <a:latin typeface="Liberation Sans" panose="020B0604020202020204" pitchFamily="34" charset="0"/>
              </a:rPr>
              <a:t>persons</a:t>
            </a:r>
            <a:endParaRPr lang="en-US" altLang="en-US" sz="1900" b="0" dirty="0">
              <a:solidFill>
                <a:schemeClr val="tx1"/>
              </a:solidFill>
              <a:latin typeface="Liberation Sans" panose="020B0604020202020204" pitchFamily="34" charset="0"/>
            </a:endParaRPr>
          </a:p>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Often retail and service-type businesses</a:t>
            </a:r>
          </a:p>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Generally unlimited personal liability</a:t>
            </a:r>
          </a:p>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Partnership agreement</a:t>
            </a:r>
          </a:p>
        </p:txBody>
      </p:sp>
      <p:sp>
        <p:nvSpPr>
          <p:cNvPr id="23558" name="Rectangle 6"/>
          <p:cNvSpPr>
            <a:spLocks noChangeArrowheads="1"/>
          </p:cNvSpPr>
          <p:nvPr/>
        </p:nvSpPr>
        <p:spPr bwMode="auto">
          <a:xfrm>
            <a:off x="6131565" y="2228850"/>
            <a:ext cx="2455862"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88" tIns="109728" rIns="90488" bIns="44450"/>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Ownership divided into </a:t>
            </a:r>
            <a:r>
              <a:rPr lang="en-US" altLang="en-US" sz="1900" b="0" dirty="0" smtClean="0">
                <a:solidFill>
                  <a:schemeClr val="tx1"/>
                </a:solidFill>
                <a:latin typeface="Liberation Sans" panose="020B0604020202020204" pitchFamily="34" charset="0"/>
              </a:rPr>
              <a:t>shares</a:t>
            </a:r>
            <a:endParaRPr lang="en-US" altLang="en-US" sz="1900" b="0" dirty="0">
              <a:solidFill>
                <a:schemeClr val="tx1"/>
              </a:solidFill>
              <a:latin typeface="Liberation Sans" panose="020B0604020202020204" pitchFamily="34" charset="0"/>
            </a:endParaRPr>
          </a:p>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Separate legal entity organized under </a:t>
            </a:r>
            <a:r>
              <a:rPr lang="en-US" altLang="en-US" sz="1900" b="0" dirty="0" smtClean="0">
                <a:solidFill>
                  <a:schemeClr val="tx1"/>
                </a:solidFill>
                <a:latin typeface="Liberation Sans" panose="020B0604020202020204" pitchFamily="34" charset="0"/>
              </a:rPr>
              <a:t>corporation </a:t>
            </a:r>
            <a:r>
              <a:rPr lang="en-US" altLang="en-US" sz="1900" b="0" dirty="0">
                <a:solidFill>
                  <a:schemeClr val="tx1"/>
                </a:solidFill>
                <a:latin typeface="Liberation Sans" panose="020B0604020202020204" pitchFamily="34" charset="0"/>
              </a:rPr>
              <a:t>law</a:t>
            </a:r>
          </a:p>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Limited liability</a:t>
            </a:r>
          </a:p>
          <a:p>
            <a:pPr>
              <a:lnSpc>
                <a:spcPct val="110000"/>
              </a:lnSpc>
              <a:spcBef>
                <a:spcPct val="45000"/>
              </a:spcBef>
              <a:buClr>
                <a:srgbClr val="800000"/>
              </a:buClr>
              <a:buSzPct val="80000"/>
              <a:buFont typeface="Wingdings" pitchFamily="2" charset="2"/>
              <a:buChar char="u"/>
            </a:pPr>
            <a:endParaRPr lang="en-US" altLang="en-US" sz="1900" b="0" dirty="0">
              <a:solidFill>
                <a:schemeClr val="tx1"/>
              </a:solidFill>
              <a:latin typeface="Liberation Sans" panose="020B0604020202020204" pitchFamily="34" charset="0"/>
            </a:endParaRPr>
          </a:p>
        </p:txBody>
      </p:sp>
      <p:sp>
        <p:nvSpPr>
          <p:cNvPr id="23559" name="Rectangle 8"/>
          <p:cNvSpPr>
            <a:spLocks noChangeArrowheads="1"/>
          </p:cNvSpPr>
          <p:nvPr/>
        </p:nvSpPr>
        <p:spPr bwMode="auto">
          <a:xfrm>
            <a:off x="443552" y="2209800"/>
            <a:ext cx="2590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88" tIns="109728" rIns="90488" bIns="44450"/>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0000"/>
              </a:lnSpc>
              <a:spcBef>
                <a:spcPct val="45000"/>
              </a:spcBef>
              <a:buClr>
                <a:srgbClr val="CC0000"/>
              </a:buClr>
              <a:buSzPct val="80000"/>
              <a:buFont typeface="Wingdings" pitchFamily="2" charset="2"/>
              <a:buChar char="u"/>
            </a:pPr>
            <a:r>
              <a:rPr lang="en-US" altLang="en-US" sz="1900" b="0" dirty="0" smtClean="0">
                <a:solidFill>
                  <a:schemeClr val="tx1"/>
                </a:solidFill>
                <a:latin typeface="Liberation Sans" panose="020B0604020202020204" pitchFamily="34" charset="0"/>
              </a:rPr>
              <a:t>Owned </a:t>
            </a:r>
            <a:r>
              <a:rPr lang="en-US" altLang="en-US" sz="1900" b="0" dirty="0">
                <a:solidFill>
                  <a:schemeClr val="tx1"/>
                </a:solidFill>
                <a:latin typeface="Liberation Sans" panose="020B0604020202020204" pitchFamily="34" charset="0"/>
              </a:rPr>
              <a:t>by one </a:t>
            </a:r>
            <a:r>
              <a:rPr lang="en-US" altLang="en-US" sz="1900" b="0" dirty="0" smtClean="0">
                <a:solidFill>
                  <a:schemeClr val="tx1"/>
                </a:solidFill>
                <a:latin typeface="Liberation Sans" panose="020B0604020202020204" pitchFamily="34" charset="0"/>
              </a:rPr>
              <a:t>person</a:t>
            </a:r>
            <a:endParaRPr lang="en-US" altLang="en-US" sz="1900" b="0" dirty="0">
              <a:solidFill>
                <a:schemeClr val="tx1"/>
              </a:solidFill>
              <a:latin typeface="Liberation Sans" panose="020B0604020202020204" pitchFamily="34" charset="0"/>
            </a:endParaRPr>
          </a:p>
          <a:p>
            <a:pPr>
              <a:lnSpc>
                <a:spcPct val="110000"/>
              </a:lnSpc>
              <a:spcBef>
                <a:spcPct val="45000"/>
              </a:spcBef>
              <a:buClr>
                <a:srgbClr val="CC0000"/>
              </a:buClr>
              <a:buSzPct val="80000"/>
              <a:buFont typeface="Wingdings" pitchFamily="2" charset="2"/>
              <a:buChar char="u"/>
            </a:pPr>
            <a:r>
              <a:rPr lang="en-US" altLang="en-US" sz="1900" b="0" dirty="0" smtClean="0">
                <a:solidFill>
                  <a:schemeClr val="tx1"/>
                </a:solidFill>
                <a:latin typeface="Liberation Sans" panose="020B0604020202020204" pitchFamily="34" charset="0"/>
              </a:rPr>
              <a:t>Owner is often manager/operator</a:t>
            </a:r>
            <a:endParaRPr lang="en-US" altLang="en-US" sz="1900" b="0" dirty="0">
              <a:solidFill>
                <a:schemeClr val="tx1"/>
              </a:solidFill>
              <a:latin typeface="Liberation Sans" panose="020B0604020202020204" pitchFamily="34" charset="0"/>
            </a:endParaRPr>
          </a:p>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Owner receives any profits, suffers any losses, and is personally liable for all </a:t>
            </a:r>
            <a:r>
              <a:rPr lang="en-US" altLang="en-US" sz="1900" b="0" dirty="0" smtClean="0">
                <a:solidFill>
                  <a:schemeClr val="tx1"/>
                </a:solidFill>
                <a:latin typeface="Liberation Sans" panose="020B0604020202020204" pitchFamily="34" charset="0"/>
              </a:rPr>
              <a:t>debts</a:t>
            </a:r>
            <a:endParaRPr lang="en-US" altLang="en-US" sz="1900" b="0" dirty="0">
              <a:solidFill>
                <a:schemeClr val="tx1"/>
              </a:solidFill>
              <a:latin typeface="Liberation Sans" panose="020B0604020202020204" pitchFamily="34" charset="0"/>
            </a:endParaRPr>
          </a:p>
        </p:txBody>
      </p:sp>
      <p:sp>
        <p:nvSpPr>
          <p:cNvPr id="23560"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3561"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latin typeface="Liberation Sans" panose="020B0604020202020204" pitchFamily="34" charset="0"/>
              </a:rPr>
              <a:t>Forms of Business Ownership</a:t>
            </a:r>
          </a:p>
        </p:txBody>
      </p:sp>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24893901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up)">
                                      <p:cBhvr>
                                        <p:cTn id="7" dur="500"/>
                                        <p:tgtEl>
                                          <p:spTgt spid="235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up)">
                                      <p:cBhvr>
                                        <p:cTn id="12" dur="500"/>
                                        <p:tgtEl>
                                          <p:spTgt spid="23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558"/>
                                        </p:tgtEl>
                                        <p:attrNameLst>
                                          <p:attrName>style.visibility</p:attrName>
                                        </p:attrNameLst>
                                      </p:cBhvr>
                                      <p:to>
                                        <p:strVal val="visible"/>
                                      </p:to>
                                    </p:set>
                                    <p:animEffect transition="in" filter="wipe(up)">
                                      <p:cBhvr>
                                        <p:cTn id="17"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58" grpId="0"/>
      <p:bldP spid="2355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533400" y="1295400"/>
            <a:ext cx="5334000" cy="551433"/>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p>
            <a:pPr algn="l"/>
            <a:r>
              <a:rPr lang="en-US" altLang="en-US" sz="3000" b="1" dirty="0" smtClean="0">
                <a:solidFill>
                  <a:srgbClr val="CC0000"/>
                </a:solidFill>
                <a:latin typeface="Liberation Sans" panose="020B0604020202020204" pitchFamily="34" charset="0"/>
              </a:rPr>
              <a:t>Review Question</a:t>
            </a:r>
            <a:endParaRPr lang="en-US" altLang="en-US" sz="3000" b="1" dirty="0">
              <a:solidFill>
                <a:srgbClr val="CC0000"/>
              </a:solidFill>
              <a:latin typeface="Liberation Sans" panose="020B0604020202020204" pitchFamily="34" charset="0"/>
            </a:endParaRPr>
          </a:p>
        </p:txBody>
      </p:sp>
      <p:sp>
        <p:nvSpPr>
          <p:cNvPr id="26627" name="Rectangle 2"/>
          <p:cNvSpPr>
            <a:spLocks noChangeArrowheads="1"/>
          </p:cNvSpPr>
          <p:nvPr/>
        </p:nvSpPr>
        <p:spPr bwMode="auto">
          <a:xfrm>
            <a:off x="533400" y="1905000"/>
            <a:ext cx="7696200" cy="335280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46038"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5613"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nSpc>
                <a:spcPct val="120000"/>
              </a:lnSpc>
              <a:spcBef>
                <a:spcPts val="1200"/>
              </a:spcBef>
              <a:buClr>
                <a:schemeClr val="tx1"/>
              </a:buClr>
              <a:buSzTx/>
              <a:buNone/>
            </a:pPr>
            <a:r>
              <a:rPr lang="en-US" sz="2300" b="0" dirty="0" smtClean="0">
                <a:solidFill>
                  <a:schemeClr val="tx1"/>
                </a:solidFill>
                <a:latin typeface="Liberation Sans" panose="020B0604020202020204" pitchFamily="34" charset="0"/>
              </a:rPr>
              <a:t>The </a:t>
            </a:r>
            <a:r>
              <a:rPr lang="en-US" sz="2300" b="0" dirty="0">
                <a:solidFill>
                  <a:schemeClr val="tx1"/>
                </a:solidFill>
                <a:latin typeface="Liberation Sans" panose="020B0604020202020204" pitchFamily="34" charset="0"/>
              </a:rPr>
              <a:t>historical cost principle states that</a:t>
            </a:r>
            <a:r>
              <a:rPr lang="en-US" sz="2300" b="0" dirty="0" smtClean="0">
                <a:solidFill>
                  <a:schemeClr val="tx1"/>
                </a:solidFill>
                <a:latin typeface="Liberation Sans" panose="020B0604020202020204" pitchFamily="34" charset="0"/>
              </a:rPr>
              <a:t>:</a:t>
            </a: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assets </a:t>
            </a:r>
            <a:r>
              <a:rPr lang="en-US" sz="2300" b="0" dirty="0">
                <a:solidFill>
                  <a:schemeClr val="tx1"/>
                </a:solidFill>
                <a:latin typeface="Liberation Sans" panose="020B0604020202020204" pitchFamily="34" charset="0"/>
              </a:rPr>
              <a:t>should be initially recorded at cost </a:t>
            </a:r>
            <a:r>
              <a:rPr lang="en-US" sz="2300" b="0" dirty="0" smtClean="0">
                <a:solidFill>
                  <a:schemeClr val="tx1"/>
                </a:solidFill>
                <a:latin typeface="Liberation Sans" panose="020B0604020202020204" pitchFamily="34" charset="0"/>
              </a:rPr>
              <a:t>and adjusted </a:t>
            </a:r>
            <a:r>
              <a:rPr lang="en-US" sz="2300" b="0" dirty="0">
                <a:solidFill>
                  <a:schemeClr val="tx1"/>
                </a:solidFill>
                <a:latin typeface="Liberation Sans" panose="020B0604020202020204" pitchFamily="34" charset="0"/>
              </a:rPr>
              <a:t>when the fair value changes</a:t>
            </a:r>
            <a:r>
              <a:rPr lang="en-US" sz="2300" b="0" dirty="0" smtClean="0">
                <a:solidFill>
                  <a:schemeClr val="tx1"/>
                </a:solidFill>
                <a:latin typeface="Liberation Sans" panose="020B0604020202020204" pitchFamily="34" charset="0"/>
              </a:rPr>
              <a:t>.</a:t>
            </a: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activities </a:t>
            </a:r>
            <a:r>
              <a:rPr lang="en-US" sz="2300" b="0" dirty="0">
                <a:solidFill>
                  <a:schemeClr val="tx1"/>
                </a:solidFill>
                <a:latin typeface="Liberation Sans" panose="020B0604020202020204" pitchFamily="34" charset="0"/>
              </a:rPr>
              <a:t>of an entity are to be kept separate </a:t>
            </a:r>
            <a:r>
              <a:rPr lang="en-US" sz="2300" b="0" dirty="0" smtClean="0">
                <a:solidFill>
                  <a:schemeClr val="tx1"/>
                </a:solidFill>
                <a:latin typeface="Liberation Sans" panose="020B0604020202020204" pitchFamily="34" charset="0"/>
              </a:rPr>
              <a:t>and distinct </a:t>
            </a:r>
            <a:r>
              <a:rPr lang="en-US" sz="2300" b="0" dirty="0">
                <a:solidFill>
                  <a:schemeClr val="tx1"/>
                </a:solidFill>
                <a:latin typeface="Liberation Sans" panose="020B0604020202020204" pitchFamily="34" charset="0"/>
              </a:rPr>
              <a:t>from its owner</a:t>
            </a:r>
            <a:r>
              <a:rPr lang="en-US" sz="2300" b="0" dirty="0" smtClean="0">
                <a:solidFill>
                  <a:schemeClr val="tx1"/>
                </a:solidFill>
                <a:latin typeface="Liberation Sans" panose="020B0604020202020204" pitchFamily="34" charset="0"/>
              </a:rPr>
              <a:t>. </a:t>
            </a: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assets </a:t>
            </a:r>
            <a:r>
              <a:rPr lang="en-US" sz="2300" b="0" dirty="0">
                <a:solidFill>
                  <a:schemeClr val="tx1"/>
                </a:solidFill>
                <a:latin typeface="Liberation Sans" panose="020B0604020202020204" pitchFamily="34" charset="0"/>
              </a:rPr>
              <a:t>should be recorded at their cost</a:t>
            </a:r>
            <a:r>
              <a:rPr lang="en-US" sz="2300" b="0" dirty="0" smtClean="0">
                <a:solidFill>
                  <a:schemeClr val="tx1"/>
                </a:solidFill>
                <a:latin typeface="Liberation Sans" panose="020B0604020202020204" pitchFamily="34" charset="0"/>
              </a:rPr>
              <a:t>. </a:t>
            </a: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only </a:t>
            </a:r>
            <a:r>
              <a:rPr lang="en-US" sz="2300" b="0" dirty="0">
                <a:solidFill>
                  <a:schemeClr val="tx1"/>
                </a:solidFill>
                <a:latin typeface="Liberation Sans" panose="020B0604020202020204" pitchFamily="34" charset="0"/>
              </a:rPr>
              <a:t>transaction data capable of being </a:t>
            </a:r>
            <a:r>
              <a:rPr lang="en-US" sz="2300" b="0" dirty="0" smtClean="0">
                <a:solidFill>
                  <a:schemeClr val="tx1"/>
                </a:solidFill>
                <a:latin typeface="Liberation Sans" panose="020B0604020202020204" pitchFamily="34" charset="0"/>
              </a:rPr>
              <a:t>expressed in </a:t>
            </a:r>
            <a:r>
              <a:rPr lang="en-US" sz="2300" b="0" dirty="0">
                <a:solidFill>
                  <a:schemeClr val="tx1"/>
                </a:solidFill>
                <a:latin typeface="Liberation Sans" panose="020B0604020202020204" pitchFamily="34" charset="0"/>
              </a:rPr>
              <a:t>terms of money be included in the </a:t>
            </a:r>
            <a:r>
              <a:rPr lang="en-US" sz="2300" b="0" dirty="0" smtClean="0">
                <a:solidFill>
                  <a:schemeClr val="tx1"/>
                </a:solidFill>
                <a:latin typeface="Liberation Sans" panose="020B0604020202020204" pitchFamily="34" charset="0"/>
              </a:rPr>
              <a:t>accounting records</a:t>
            </a:r>
            <a:r>
              <a:rPr lang="en-US" sz="2300" b="0" dirty="0">
                <a:solidFill>
                  <a:schemeClr val="tx1"/>
                </a:solidFill>
                <a:latin typeface="Liberation Sans" panose="020B0604020202020204" pitchFamily="34" charset="0"/>
              </a:rPr>
              <a:t>.</a:t>
            </a:r>
            <a:endParaRPr lang="en-US" altLang="en-US" sz="2300" b="0" dirty="0">
              <a:solidFill>
                <a:schemeClr val="tx1"/>
              </a:solidFill>
              <a:latin typeface="Liberation Sans" panose="020B0604020202020204" pitchFamily="34" charset="0"/>
            </a:endParaRPr>
          </a:p>
        </p:txBody>
      </p:sp>
      <p:sp>
        <p:nvSpPr>
          <p:cNvPr id="26628"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0" name="Notched Right Arrow 9"/>
          <p:cNvSpPr/>
          <p:nvPr/>
        </p:nvSpPr>
        <p:spPr bwMode="auto">
          <a:xfrm>
            <a:off x="180109" y="4523096"/>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
        <p:nvSpPr>
          <p:cNvPr id="11" name="Rectangle 7"/>
          <p:cNvSpPr>
            <a:spLocks noChangeArrowheads="1"/>
          </p:cNvSpPr>
          <p:nvPr/>
        </p:nvSpPr>
        <p:spPr bwMode="auto">
          <a:xfrm>
            <a:off x="533400" y="304800"/>
            <a:ext cx="8458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Assumptions</a:t>
            </a:r>
          </a:p>
        </p:txBody>
      </p:sp>
      <p:sp>
        <p:nvSpPr>
          <p:cNvPr id="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4424321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051"/>
          <p:cNvSpPr>
            <a:spLocks noChangeArrowheads="1"/>
          </p:cNvSpPr>
          <p:nvPr/>
        </p:nvSpPr>
        <p:spPr bwMode="auto">
          <a:xfrm>
            <a:off x="533400" y="609600"/>
            <a:ext cx="815340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tIns="46038"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buFont typeface="Wingdings" pitchFamily="2" charset="2"/>
              <a:buNone/>
            </a:pPr>
            <a:r>
              <a:rPr lang="en-US" altLang="en-US" sz="3500" dirty="0" smtClean="0">
                <a:solidFill>
                  <a:srgbClr val="5F5F5F"/>
                </a:solidFill>
                <a:latin typeface="Liberation Sans" panose="020B0604020202020204" pitchFamily="34" charset="0"/>
              </a:rPr>
              <a:t>PREVIEW OF </a:t>
            </a:r>
            <a:r>
              <a:rPr lang="en-US" altLang="en-US" sz="4000" dirty="0" smtClean="0">
                <a:solidFill>
                  <a:srgbClr val="CC0000"/>
                </a:solidFill>
                <a:latin typeface="Liberation Sans" panose="020B0604020202020204" pitchFamily="34" charset="0"/>
              </a:rPr>
              <a:t>CHAPTER 1</a:t>
            </a:r>
            <a:endParaRPr lang="en-US" altLang="en-US" sz="2400" dirty="0">
              <a:solidFill>
                <a:srgbClr val="CC0000"/>
              </a:solidFill>
              <a:latin typeface="Liberation Sans" panose="020B0604020202020204" pitchFamily="34" charset="0"/>
            </a:endParaRPr>
          </a:p>
        </p:txBody>
      </p:sp>
      <p:sp>
        <p:nvSpPr>
          <p:cNvPr id="3075" name="Text Box 8"/>
          <p:cNvSpPr txBox="1">
            <a:spLocks noChangeArrowheads="1"/>
          </p:cNvSpPr>
          <p:nvPr/>
        </p:nvSpPr>
        <p:spPr bwMode="auto">
          <a:xfrm>
            <a:off x="2282825" y="5334000"/>
            <a:ext cx="4498975" cy="109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93" tIns="43247" rIns="86493" bIns="43247">
            <a:spAutoFit/>
          </a:bodyPr>
          <a:lstStyle>
            <a:lvl1pPr algn="l" defTabSz="865188">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defTabSz="865188">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defTabSz="865188">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defTabSz="865188">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defTabSz="865188">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defTabSz="865188"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defTabSz="865188"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defTabSz="865188"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defTabSz="865188"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lnSpc>
                <a:spcPct val="114000"/>
              </a:lnSpc>
              <a:spcBef>
                <a:spcPct val="0"/>
              </a:spcBef>
              <a:buClrTx/>
              <a:buSzTx/>
              <a:buFontTx/>
              <a:buNone/>
            </a:pPr>
            <a:r>
              <a:rPr lang="en-US" altLang="en-US" sz="2100" dirty="0">
                <a:solidFill>
                  <a:schemeClr val="tx1"/>
                </a:solidFill>
                <a:latin typeface="Liberation Sans" panose="020B0604020202020204" pitchFamily="34" charset="0"/>
              </a:rPr>
              <a:t>Financial Accounting</a:t>
            </a:r>
          </a:p>
          <a:p>
            <a:pPr algn="ctr">
              <a:lnSpc>
                <a:spcPct val="114000"/>
              </a:lnSpc>
              <a:spcBef>
                <a:spcPct val="0"/>
              </a:spcBef>
              <a:buClrTx/>
              <a:buSzTx/>
              <a:buFontTx/>
              <a:buNone/>
            </a:pPr>
            <a:r>
              <a:rPr lang="en-US" altLang="en-US" sz="1900" dirty="0" smtClean="0">
                <a:solidFill>
                  <a:schemeClr val="tx1"/>
                </a:solidFill>
                <a:latin typeface="Liberation Sans" panose="020B0604020202020204" pitchFamily="34" charset="0"/>
              </a:rPr>
              <a:t>IFRS 3rd </a:t>
            </a:r>
            <a:r>
              <a:rPr lang="en-US" altLang="en-US" sz="1900" dirty="0">
                <a:solidFill>
                  <a:schemeClr val="tx1"/>
                </a:solidFill>
                <a:latin typeface="Liberation Sans" panose="020B0604020202020204" pitchFamily="34" charset="0"/>
              </a:rPr>
              <a:t>Edition</a:t>
            </a:r>
          </a:p>
          <a:p>
            <a:pPr algn="ctr">
              <a:lnSpc>
                <a:spcPct val="114000"/>
              </a:lnSpc>
              <a:spcBef>
                <a:spcPct val="0"/>
              </a:spcBef>
              <a:buClrTx/>
              <a:buSzTx/>
              <a:buFontTx/>
              <a:buNone/>
            </a:pPr>
            <a:r>
              <a:rPr lang="en-US" altLang="en-US" sz="1900" dirty="0">
                <a:solidFill>
                  <a:schemeClr val="tx1"/>
                </a:solidFill>
                <a:latin typeface="Liberation Sans" panose="020B0604020202020204" pitchFamily="34" charset="0"/>
              </a:rPr>
              <a:t>Weygandt </a:t>
            </a:r>
            <a:r>
              <a:rPr lang="en-US" altLang="en-US" sz="1900" dirty="0" smtClean="0">
                <a:solidFill>
                  <a:schemeClr val="tx1"/>
                </a:solidFill>
                <a:latin typeface="Liberation Sans" panose="020B0604020202020204" pitchFamily="34" charset="0"/>
                <a:cs typeface="Arial"/>
              </a:rPr>
              <a:t>●</a:t>
            </a:r>
            <a:r>
              <a:rPr lang="en-US" altLang="en-US" sz="1900" dirty="0" smtClean="0">
                <a:solidFill>
                  <a:schemeClr val="tx1"/>
                </a:solidFill>
                <a:latin typeface="Liberation Sans" panose="020B0604020202020204" pitchFamily="34" charset="0"/>
              </a:rPr>
              <a:t> Kimmel </a:t>
            </a:r>
            <a:r>
              <a:rPr lang="en-US" altLang="en-US" sz="1900" dirty="0" smtClean="0">
                <a:solidFill>
                  <a:schemeClr val="tx1"/>
                </a:solidFill>
                <a:latin typeface="Liberation Sans" panose="020B0604020202020204" pitchFamily="34" charset="0"/>
                <a:cs typeface="Arial"/>
              </a:rPr>
              <a:t>●</a:t>
            </a:r>
            <a:r>
              <a:rPr lang="en-US" altLang="en-US" sz="1900" dirty="0" smtClean="0">
                <a:solidFill>
                  <a:schemeClr val="tx1"/>
                </a:solidFill>
                <a:latin typeface="Liberation Sans" panose="020B0604020202020204" pitchFamily="34" charset="0"/>
              </a:rPr>
              <a:t> </a:t>
            </a:r>
            <a:r>
              <a:rPr lang="en-US" altLang="en-US" sz="1900" dirty="0">
                <a:solidFill>
                  <a:schemeClr val="tx1"/>
                </a:solidFill>
                <a:latin typeface="Liberation Sans" panose="020B0604020202020204" pitchFamily="34" charset="0"/>
              </a:rPr>
              <a:t>Kieso</a:t>
            </a:r>
            <a:r>
              <a:rPr lang="en-US" altLang="en-US" sz="1700" dirty="0">
                <a:solidFill>
                  <a:schemeClr val="tx1"/>
                </a:solidFill>
                <a:latin typeface="Liberation Sans" panose="020B0604020202020204" pitchFamily="34" charset="0"/>
              </a:rPr>
              <a:t> </a:t>
            </a:r>
          </a:p>
        </p:txBody>
      </p:sp>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84375"/>
            <a:ext cx="8721725" cy="304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82296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
        <p:nvSpPr>
          <p:cNvPr id="3" name="Rectangle 2"/>
          <p:cNvSpPr>
            <a:spLocks noChangeArrowheads="1"/>
          </p:cNvSpPr>
          <p:nvPr/>
        </p:nvSpPr>
        <p:spPr bwMode="auto">
          <a:xfrm>
            <a:off x="457200" y="381000"/>
            <a:ext cx="8001000" cy="560388"/>
          </a:xfrm>
          <a:prstGeom prst="rect">
            <a:avLst/>
          </a:prstGeom>
          <a:noFill/>
          <a:ln>
            <a:noFill/>
          </a:ln>
          <a:effectLst/>
        </p:spPr>
        <p:txBody>
          <a:bodyPr lIns="90488" tIns="44450" rIns="90488" bIns="44450" anchor="ctr" anchorCtr="0"/>
          <a:lstStyle/>
          <a:p>
            <a:pPr algn="l"/>
            <a:r>
              <a:rPr lang="en-US" altLang="en-US" sz="2800" b="1" i="0" dirty="0" smtClean="0">
                <a:solidFill>
                  <a:srgbClr val="FF0000"/>
                </a:solidFill>
                <a:latin typeface="Liberation Sans" panose="020B0604020202020204" pitchFamily="34" charset="0"/>
              </a:rPr>
              <a:t>Accounting Across the Organization</a:t>
            </a:r>
            <a:endParaRPr lang="en-US" altLang="en-US" sz="2800" b="1" i="0" dirty="0">
              <a:solidFill>
                <a:srgbClr val="FF0000"/>
              </a:solidFill>
              <a:latin typeface="Liberation Sans" panose="020B0604020202020204" pitchFamily="34" charset="0"/>
            </a:endParaRPr>
          </a:p>
        </p:txBody>
      </p:sp>
      <p:sp>
        <p:nvSpPr>
          <p:cNvPr id="2" name="Rectangle 1"/>
          <p:cNvSpPr/>
          <p:nvPr/>
        </p:nvSpPr>
        <p:spPr>
          <a:xfrm>
            <a:off x="457200" y="990600"/>
            <a:ext cx="8153400" cy="5452262"/>
          </a:xfrm>
          <a:prstGeom prst="rect">
            <a:avLst/>
          </a:prstGeom>
        </p:spPr>
        <p:txBody>
          <a:bodyPr wrap="square">
            <a:spAutoFit/>
          </a:bodyPr>
          <a:lstStyle/>
          <a:p>
            <a:pPr algn="just">
              <a:lnSpc>
                <a:spcPct val="110000"/>
              </a:lnSpc>
              <a:spcBef>
                <a:spcPts val="600"/>
              </a:spcBef>
            </a:pPr>
            <a:r>
              <a:rPr lang="en-US" sz="2300" b="1" i="0" dirty="0" smtClean="0">
                <a:solidFill>
                  <a:schemeClr val="tx1"/>
                </a:solidFill>
                <a:effectLst/>
                <a:latin typeface="Liberation Sans" panose="020B0604020202020204" pitchFamily="34" charset="0"/>
              </a:rPr>
              <a:t>Spinning the Career Wheel</a:t>
            </a:r>
            <a:endParaRPr lang="en-US" sz="2300" b="1" i="0" dirty="0">
              <a:solidFill>
                <a:schemeClr val="tx1"/>
              </a:solidFill>
              <a:effectLst/>
              <a:latin typeface="Liberation Sans" panose="020B0604020202020204" pitchFamily="34" charset="0"/>
            </a:endParaRPr>
          </a:p>
          <a:p>
            <a:pPr algn="just">
              <a:lnSpc>
                <a:spcPct val="110000"/>
              </a:lnSpc>
              <a:spcBef>
                <a:spcPts val="600"/>
              </a:spcBef>
            </a:pPr>
            <a:r>
              <a:rPr lang="en-US" sz="2000" dirty="0" smtClean="0">
                <a:latin typeface="Liberation Sans" panose="020B0604020202020204" pitchFamily="34" charset="0"/>
              </a:rPr>
              <a:t>One </a:t>
            </a:r>
            <a:r>
              <a:rPr lang="en-US" sz="2000" dirty="0">
                <a:latin typeface="Liberation Sans" panose="020B0604020202020204" pitchFamily="34" charset="0"/>
              </a:rPr>
              <a:t>question that </a:t>
            </a:r>
            <a:r>
              <a:rPr lang="en-US" sz="2000" dirty="0" smtClean="0">
                <a:latin typeface="Liberation Sans" panose="020B0604020202020204" pitchFamily="34" charset="0"/>
              </a:rPr>
              <a:t>students frequently </a:t>
            </a:r>
            <a:r>
              <a:rPr lang="en-US" sz="2000" dirty="0">
                <a:latin typeface="Liberation Sans" panose="020B0604020202020204" pitchFamily="34" charset="0"/>
              </a:rPr>
              <a:t>ask is</a:t>
            </a:r>
            <a:r>
              <a:rPr lang="en-US" sz="2000" dirty="0" smtClean="0">
                <a:latin typeface="Liberation Sans" panose="020B0604020202020204" pitchFamily="34" charset="0"/>
              </a:rPr>
              <a:t>, “</a:t>
            </a:r>
            <a:r>
              <a:rPr lang="en-US" sz="2000" dirty="0">
                <a:latin typeface="Liberation Sans" panose="020B0604020202020204" pitchFamily="34" charset="0"/>
              </a:rPr>
              <a:t>How will the study </a:t>
            </a:r>
            <a:r>
              <a:rPr lang="en-US" sz="2000" dirty="0" smtClean="0">
                <a:latin typeface="Liberation Sans" panose="020B0604020202020204" pitchFamily="34" charset="0"/>
              </a:rPr>
              <a:t>of accounting </a:t>
            </a:r>
            <a:r>
              <a:rPr lang="en-US" sz="2000" dirty="0">
                <a:latin typeface="Liberation Sans" panose="020B0604020202020204" pitchFamily="34" charset="0"/>
              </a:rPr>
              <a:t>help me?” </a:t>
            </a:r>
            <a:r>
              <a:rPr lang="en-US" sz="2000" dirty="0" smtClean="0">
                <a:latin typeface="Liberation Sans" panose="020B0604020202020204" pitchFamily="34" charset="0"/>
              </a:rPr>
              <a:t>A working </a:t>
            </a:r>
            <a:r>
              <a:rPr lang="en-US" sz="2000" dirty="0">
                <a:latin typeface="Liberation Sans" panose="020B0604020202020204" pitchFamily="34" charset="0"/>
              </a:rPr>
              <a:t>knowledge </a:t>
            </a:r>
            <a:r>
              <a:rPr lang="en-US" sz="2000" dirty="0" smtClean="0">
                <a:latin typeface="Liberation Sans" panose="020B0604020202020204" pitchFamily="34" charset="0"/>
              </a:rPr>
              <a:t>of accounting </a:t>
            </a:r>
            <a:r>
              <a:rPr lang="en-US" sz="2000" dirty="0">
                <a:latin typeface="Liberation Sans" panose="020B0604020202020204" pitchFamily="34" charset="0"/>
              </a:rPr>
              <a:t>is </a:t>
            </a:r>
            <a:r>
              <a:rPr lang="en-US" sz="2000" dirty="0" smtClean="0">
                <a:latin typeface="Liberation Sans" panose="020B0604020202020204" pitchFamily="34" charset="0"/>
              </a:rPr>
              <a:t>desirable for </a:t>
            </a:r>
            <a:r>
              <a:rPr lang="en-US" sz="2000" dirty="0">
                <a:latin typeface="Liberation Sans" panose="020B0604020202020204" pitchFamily="34" charset="0"/>
              </a:rPr>
              <a:t>virtually every </a:t>
            </a:r>
            <a:r>
              <a:rPr lang="en-US" sz="2000" dirty="0" smtClean="0">
                <a:latin typeface="Liberation Sans" panose="020B0604020202020204" pitchFamily="34" charset="0"/>
              </a:rPr>
              <a:t>field of </a:t>
            </a:r>
            <a:r>
              <a:rPr lang="en-US" sz="2000" dirty="0">
                <a:latin typeface="Liberation Sans" panose="020B0604020202020204" pitchFamily="34" charset="0"/>
              </a:rPr>
              <a:t>endeavor. Some </a:t>
            </a:r>
            <a:r>
              <a:rPr lang="en-US" sz="2000" dirty="0" smtClean="0">
                <a:latin typeface="Liberation Sans" panose="020B0604020202020204" pitchFamily="34" charset="0"/>
              </a:rPr>
              <a:t>examples of </a:t>
            </a:r>
            <a:r>
              <a:rPr lang="en-US" sz="2000" dirty="0">
                <a:latin typeface="Liberation Sans" panose="020B0604020202020204" pitchFamily="34" charset="0"/>
              </a:rPr>
              <a:t>how </a:t>
            </a:r>
            <a:r>
              <a:rPr lang="en-US" sz="2000" dirty="0" smtClean="0">
                <a:latin typeface="Liberation Sans" panose="020B0604020202020204" pitchFamily="34" charset="0"/>
              </a:rPr>
              <a:t>accounting is </a:t>
            </a:r>
            <a:r>
              <a:rPr lang="en-US" sz="2000" dirty="0">
                <a:latin typeface="Liberation Sans" panose="020B0604020202020204" pitchFamily="34" charset="0"/>
              </a:rPr>
              <a:t>used in other </a:t>
            </a:r>
            <a:r>
              <a:rPr lang="en-US" sz="2000" dirty="0" smtClean="0">
                <a:latin typeface="Liberation Sans" panose="020B0604020202020204" pitchFamily="34" charset="0"/>
              </a:rPr>
              <a:t>careers include: </a:t>
            </a:r>
          </a:p>
          <a:p>
            <a:pPr algn="just">
              <a:lnSpc>
                <a:spcPct val="110000"/>
              </a:lnSpc>
              <a:spcBef>
                <a:spcPts val="600"/>
              </a:spcBef>
            </a:pPr>
            <a:r>
              <a:rPr lang="en-US" sz="2000" b="1" dirty="0" smtClean="0">
                <a:latin typeface="Liberation Sans" panose="020B0604020202020204" pitchFamily="34" charset="0"/>
              </a:rPr>
              <a:t>General </a:t>
            </a:r>
            <a:r>
              <a:rPr lang="en-US" sz="2000" b="1" dirty="0">
                <a:latin typeface="Liberation Sans" panose="020B0604020202020204" pitchFamily="34" charset="0"/>
              </a:rPr>
              <a:t>management</a:t>
            </a:r>
            <a:r>
              <a:rPr lang="en-US" sz="2000" b="1" dirty="0" smtClean="0">
                <a:latin typeface="Liberation Sans" panose="020B0604020202020204" pitchFamily="34" charset="0"/>
              </a:rPr>
              <a:t>: </a:t>
            </a:r>
            <a:r>
              <a:rPr lang="en-US" sz="2000" dirty="0" smtClean="0">
                <a:latin typeface="Liberation Sans" panose="020B0604020202020204" pitchFamily="34" charset="0"/>
              </a:rPr>
              <a:t>Imagine running </a:t>
            </a:r>
            <a:r>
              <a:rPr lang="en-US" sz="2000" b="1" dirty="0" smtClean="0">
                <a:solidFill>
                  <a:srgbClr val="CC0000"/>
                </a:solidFill>
                <a:latin typeface="Liberation Sans" panose="020B0604020202020204" pitchFamily="34" charset="0"/>
              </a:rPr>
              <a:t>Volkswagen</a:t>
            </a:r>
            <a:r>
              <a:rPr lang="en-US" sz="2000" dirty="0" smtClean="0">
                <a:latin typeface="Liberation Sans" panose="020B0604020202020204" pitchFamily="34" charset="0"/>
              </a:rPr>
              <a:t> </a:t>
            </a:r>
            <a:r>
              <a:rPr lang="en-US" sz="2000" dirty="0">
                <a:latin typeface="Liberation Sans" panose="020B0604020202020204" pitchFamily="34" charset="0"/>
              </a:rPr>
              <a:t>(DEU), </a:t>
            </a:r>
            <a:r>
              <a:rPr lang="en-US" sz="2000" b="1" dirty="0">
                <a:solidFill>
                  <a:srgbClr val="CC0000"/>
                </a:solidFill>
                <a:latin typeface="Liberation Sans" panose="020B0604020202020204" pitchFamily="34" charset="0"/>
              </a:rPr>
              <a:t>Saudi</a:t>
            </a:r>
            <a:r>
              <a:rPr lang="en-US" sz="2000" dirty="0" smtClean="0">
                <a:latin typeface="Liberation Sans" panose="020B0604020202020204" pitchFamily="34" charset="0"/>
              </a:rPr>
              <a:t> </a:t>
            </a:r>
            <a:r>
              <a:rPr lang="en-US" sz="2000" b="1" dirty="0">
                <a:solidFill>
                  <a:srgbClr val="CC0000"/>
                </a:solidFill>
                <a:latin typeface="Liberation Sans" panose="020B0604020202020204" pitchFamily="34" charset="0"/>
              </a:rPr>
              <a:t>Telecom</a:t>
            </a:r>
            <a:r>
              <a:rPr lang="en-US" sz="2000" dirty="0" smtClean="0">
                <a:latin typeface="Liberation Sans" panose="020B0604020202020204" pitchFamily="34" charset="0"/>
              </a:rPr>
              <a:t> </a:t>
            </a:r>
            <a:r>
              <a:rPr lang="en-US" sz="2000" dirty="0">
                <a:latin typeface="Liberation Sans" panose="020B0604020202020204" pitchFamily="34" charset="0"/>
              </a:rPr>
              <a:t>(SAU), a </a:t>
            </a:r>
            <a:r>
              <a:rPr lang="en-US" sz="2000" b="1" dirty="0">
                <a:solidFill>
                  <a:srgbClr val="CC0000"/>
                </a:solidFill>
                <a:latin typeface="Liberation Sans" panose="020B0604020202020204" pitchFamily="34" charset="0"/>
              </a:rPr>
              <a:t>Subway</a:t>
            </a:r>
            <a:r>
              <a:rPr lang="en-US" sz="2000" dirty="0" smtClean="0">
                <a:latin typeface="Liberation Sans" panose="020B0604020202020204" pitchFamily="34" charset="0"/>
              </a:rPr>
              <a:t> </a:t>
            </a:r>
            <a:r>
              <a:rPr lang="it-IT" sz="2000" dirty="0" smtClean="0">
                <a:latin typeface="Liberation Sans" panose="020B0604020202020204" pitchFamily="34" charset="0"/>
              </a:rPr>
              <a:t>(</a:t>
            </a:r>
            <a:r>
              <a:rPr lang="it-IT" sz="2000" dirty="0">
                <a:latin typeface="Liberation Sans" panose="020B0604020202020204" pitchFamily="34" charset="0"/>
              </a:rPr>
              <a:t>USA) franchise, or a </a:t>
            </a:r>
            <a:r>
              <a:rPr lang="it-IT" sz="2000" b="1" dirty="0">
                <a:solidFill>
                  <a:srgbClr val="CC0000"/>
                </a:solidFill>
                <a:latin typeface="Liberation Sans" panose="020B0604020202020204" pitchFamily="34" charset="0"/>
              </a:rPr>
              <a:t>Fuji</a:t>
            </a:r>
            <a:r>
              <a:rPr lang="it-IT" sz="2000" dirty="0" smtClean="0">
                <a:latin typeface="Liberation Sans" panose="020B0604020202020204" pitchFamily="34" charset="0"/>
              </a:rPr>
              <a:t> </a:t>
            </a:r>
            <a:r>
              <a:rPr lang="en-US" sz="2000" dirty="0" smtClean="0">
                <a:latin typeface="Liberation Sans" panose="020B0604020202020204" pitchFamily="34" charset="0"/>
              </a:rPr>
              <a:t>(JPN</a:t>
            </a:r>
            <a:r>
              <a:rPr lang="en-US" sz="2000" dirty="0">
                <a:latin typeface="Liberation Sans" panose="020B0604020202020204" pitchFamily="34" charset="0"/>
              </a:rPr>
              <a:t>) bike shop. All </a:t>
            </a:r>
            <a:r>
              <a:rPr lang="en-US" sz="2000" dirty="0" smtClean="0">
                <a:latin typeface="Liberation Sans" panose="020B0604020202020204" pitchFamily="34" charset="0"/>
              </a:rPr>
              <a:t>general managers </a:t>
            </a:r>
            <a:r>
              <a:rPr lang="en-US" sz="2000" dirty="0">
                <a:latin typeface="Liberation Sans" panose="020B0604020202020204" pitchFamily="34" charset="0"/>
              </a:rPr>
              <a:t>need to understand where the </a:t>
            </a:r>
            <a:r>
              <a:rPr lang="en-US" sz="2000" dirty="0" smtClean="0">
                <a:latin typeface="Liberation Sans" panose="020B0604020202020204" pitchFamily="34" charset="0"/>
              </a:rPr>
              <a:t>company’s cash </a:t>
            </a:r>
            <a:r>
              <a:rPr lang="en-US" sz="2000" dirty="0">
                <a:latin typeface="Liberation Sans" panose="020B0604020202020204" pitchFamily="34" charset="0"/>
              </a:rPr>
              <a:t>comes from and where it goes in order to make </a:t>
            </a:r>
            <a:r>
              <a:rPr lang="en-US" sz="2000" dirty="0" smtClean="0">
                <a:latin typeface="Liberation Sans" panose="020B0604020202020204" pitchFamily="34" charset="0"/>
              </a:rPr>
              <a:t>wise business decisions. </a:t>
            </a:r>
          </a:p>
          <a:p>
            <a:pPr algn="just">
              <a:lnSpc>
                <a:spcPct val="110000"/>
              </a:lnSpc>
              <a:spcBef>
                <a:spcPts val="600"/>
              </a:spcBef>
            </a:pPr>
            <a:r>
              <a:rPr lang="en-US" sz="2000" b="1" dirty="0" smtClean="0">
                <a:latin typeface="Liberation Sans" panose="020B0604020202020204" pitchFamily="34" charset="0"/>
              </a:rPr>
              <a:t>Marketing</a:t>
            </a:r>
            <a:r>
              <a:rPr lang="en-US" sz="2000" dirty="0">
                <a:latin typeface="Liberation Sans" panose="020B0604020202020204" pitchFamily="34" charset="0"/>
              </a:rPr>
              <a:t>: Marketing specialists at a company </a:t>
            </a:r>
            <a:r>
              <a:rPr lang="en-US" sz="2000" dirty="0" smtClean="0">
                <a:latin typeface="Liberation Sans" panose="020B0604020202020204" pitchFamily="34" charset="0"/>
              </a:rPr>
              <a:t>like </a:t>
            </a:r>
            <a:r>
              <a:rPr lang="en-US" sz="2000" b="1" dirty="0">
                <a:solidFill>
                  <a:srgbClr val="CC0000"/>
                </a:solidFill>
                <a:latin typeface="Liberation Sans" panose="020B0604020202020204" pitchFamily="34" charset="0"/>
              </a:rPr>
              <a:t>Hyundai</a:t>
            </a:r>
            <a:r>
              <a:rPr lang="en-US" sz="2000" dirty="0" smtClean="0">
                <a:latin typeface="Liberation Sans" panose="020B0604020202020204" pitchFamily="34" charset="0"/>
              </a:rPr>
              <a:t> </a:t>
            </a:r>
            <a:r>
              <a:rPr lang="en-US" sz="2000" b="1" dirty="0">
                <a:solidFill>
                  <a:srgbClr val="CC0000"/>
                </a:solidFill>
                <a:latin typeface="Liberation Sans" panose="020B0604020202020204" pitchFamily="34" charset="0"/>
              </a:rPr>
              <a:t>Motor</a:t>
            </a:r>
            <a:r>
              <a:rPr lang="en-US" sz="2000" dirty="0">
                <a:latin typeface="Liberation Sans" panose="020B0604020202020204" pitchFamily="34" charset="0"/>
              </a:rPr>
              <a:t> (KOR) develop strategies to help the </a:t>
            </a:r>
            <a:r>
              <a:rPr lang="en-US" sz="2000" dirty="0" smtClean="0">
                <a:latin typeface="Liberation Sans" panose="020B0604020202020204" pitchFamily="34" charset="0"/>
              </a:rPr>
              <a:t>sales force be successful. But making a sale is meaningless unless it is profitable. Marketing people must </a:t>
            </a:r>
            <a:r>
              <a:rPr lang="en-US" sz="2000" dirty="0">
                <a:latin typeface="Liberation Sans" panose="020B0604020202020204" pitchFamily="34" charset="0"/>
              </a:rPr>
              <a:t>be sensitive to costs and benefits, which accounting helps them quantify and understand. </a:t>
            </a:r>
          </a:p>
        </p:txBody>
      </p:sp>
      <p:sp>
        <p:nvSpPr>
          <p:cNvPr id="6" name="Rectangle 5"/>
          <p:cNvSpPr/>
          <p:nvPr/>
        </p:nvSpPr>
        <p:spPr bwMode="auto">
          <a:xfrm>
            <a:off x="263856" y="285464"/>
            <a:ext cx="8610600" cy="6157398"/>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7" name="Rectangle 6"/>
          <p:cNvSpPr/>
          <p:nvPr/>
        </p:nvSpPr>
        <p:spPr bwMode="auto">
          <a:xfrm>
            <a:off x="152400" y="6319851"/>
            <a:ext cx="8839200" cy="142192"/>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5" name="TextBox 4"/>
          <p:cNvSpPr txBox="1"/>
          <p:nvPr/>
        </p:nvSpPr>
        <p:spPr>
          <a:xfrm>
            <a:off x="7239000" y="6172200"/>
            <a:ext cx="1371600" cy="360612"/>
          </a:xfrm>
          <a:prstGeom prst="rect">
            <a:avLst/>
          </a:prstGeom>
        </p:spPr>
        <p:txBody>
          <a:bodyPr wrap="square">
            <a:spAutoFit/>
          </a:bodyPr>
          <a:lstStyle>
            <a:defPPr>
              <a:defRPr lang="en-US"/>
            </a:defPPr>
            <a:lvl1pPr algn="just">
              <a:lnSpc>
                <a:spcPct val="120000"/>
              </a:lnSpc>
              <a:spcBef>
                <a:spcPts val="600"/>
              </a:spcBef>
              <a:defRPr sz="2300" i="0">
                <a:solidFill>
                  <a:schemeClr val="tx1"/>
                </a:solidFill>
                <a:effectLst/>
                <a:latin typeface="Liberation Sans" panose="020B0604020202020204" pitchFamily="34" charset="0"/>
              </a:defRPr>
            </a:lvl1pPr>
          </a:lstStyle>
          <a:p>
            <a:pPr algn="r"/>
            <a:r>
              <a:rPr lang="en-US" sz="1600" b="0" dirty="0" smtClean="0"/>
              <a:t>(continued)</a:t>
            </a:r>
            <a:endParaRPr lang="en-US" sz="1600" b="0" dirty="0"/>
          </a:p>
        </p:txBody>
      </p:sp>
    </p:spTree>
    <p:extLst>
      <p:ext uri="{BB962C8B-B14F-4D97-AF65-F5344CB8AC3E}">
        <p14:creationId xmlns:p14="http://schemas.microsoft.com/office/powerpoint/2010/main" val="966815863"/>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57200" y="381000"/>
            <a:ext cx="8001000" cy="560388"/>
          </a:xfrm>
          <a:prstGeom prst="rect">
            <a:avLst/>
          </a:prstGeom>
          <a:noFill/>
          <a:ln>
            <a:noFill/>
          </a:ln>
          <a:effectLst/>
        </p:spPr>
        <p:txBody>
          <a:bodyPr lIns="90488" tIns="44450" rIns="90488" bIns="44450" anchor="ctr" anchorCtr="0"/>
          <a:lstStyle/>
          <a:p>
            <a:pPr algn="l"/>
            <a:r>
              <a:rPr lang="en-US" altLang="en-US" sz="2800" b="1" i="0" dirty="0" smtClean="0">
                <a:solidFill>
                  <a:srgbClr val="FF0000"/>
                </a:solidFill>
                <a:latin typeface="Liberation Sans" panose="020B0604020202020204" pitchFamily="34" charset="0"/>
              </a:rPr>
              <a:t>Accounting Across the Organization</a:t>
            </a:r>
            <a:endParaRPr lang="en-US" altLang="en-US" sz="2800" b="1" i="0" dirty="0">
              <a:solidFill>
                <a:srgbClr val="FF0000"/>
              </a:solidFill>
              <a:latin typeface="Liberation Sans" panose="020B0604020202020204" pitchFamily="34" charset="0"/>
            </a:endParaRPr>
          </a:p>
        </p:txBody>
      </p:sp>
      <p:sp>
        <p:nvSpPr>
          <p:cNvPr id="2" name="Rectangle 1"/>
          <p:cNvSpPr/>
          <p:nvPr/>
        </p:nvSpPr>
        <p:spPr>
          <a:xfrm>
            <a:off x="457200" y="990600"/>
            <a:ext cx="8153400" cy="4698209"/>
          </a:xfrm>
          <a:prstGeom prst="rect">
            <a:avLst/>
          </a:prstGeom>
        </p:spPr>
        <p:txBody>
          <a:bodyPr wrap="square">
            <a:spAutoFit/>
          </a:bodyPr>
          <a:lstStyle/>
          <a:p>
            <a:pPr algn="just">
              <a:lnSpc>
                <a:spcPct val="110000"/>
              </a:lnSpc>
              <a:spcBef>
                <a:spcPts val="600"/>
              </a:spcBef>
            </a:pPr>
            <a:r>
              <a:rPr lang="en-US" sz="2300" b="1" i="0" dirty="0" smtClean="0">
                <a:solidFill>
                  <a:schemeClr val="tx1"/>
                </a:solidFill>
                <a:effectLst/>
                <a:latin typeface="Liberation Sans" panose="020B0604020202020204" pitchFamily="34" charset="0"/>
              </a:rPr>
              <a:t>Spinning the Career Wheel</a:t>
            </a:r>
            <a:endParaRPr lang="en-US" sz="2300" b="1" i="0" dirty="0">
              <a:solidFill>
                <a:schemeClr val="tx1"/>
              </a:solidFill>
              <a:effectLst/>
              <a:latin typeface="Liberation Sans" panose="020B0604020202020204" pitchFamily="34" charset="0"/>
            </a:endParaRPr>
          </a:p>
          <a:p>
            <a:pPr algn="just">
              <a:lnSpc>
                <a:spcPct val="110000"/>
              </a:lnSpc>
              <a:spcBef>
                <a:spcPts val="600"/>
              </a:spcBef>
            </a:pPr>
            <a:r>
              <a:rPr lang="en-US" sz="2000" b="1" dirty="0" smtClean="0">
                <a:latin typeface="Liberation Sans" panose="020B0604020202020204" pitchFamily="34" charset="0"/>
              </a:rPr>
              <a:t>Finance</a:t>
            </a:r>
            <a:r>
              <a:rPr lang="en-US" sz="2000" b="1" dirty="0">
                <a:latin typeface="Liberation Sans" panose="020B0604020202020204" pitchFamily="34" charset="0"/>
              </a:rPr>
              <a:t>: </a:t>
            </a:r>
            <a:r>
              <a:rPr lang="en-US" sz="2000" dirty="0">
                <a:latin typeface="Liberation Sans" panose="020B0604020202020204" pitchFamily="34" charset="0"/>
              </a:rPr>
              <a:t>Do you want to be a banker for </a:t>
            </a:r>
            <a:r>
              <a:rPr lang="en-US" sz="2000" b="1" dirty="0">
                <a:solidFill>
                  <a:srgbClr val="CC0000"/>
                </a:solidFill>
                <a:latin typeface="Liberation Sans" panose="020B0604020202020204" pitchFamily="34" charset="0"/>
              </a:rPr>
              <a:t>Société</a:t>
            </a:r>
            <a:r>
              <a:rPr lang="en-US" sz="2000" dirty="0" smtClean="0">
                <a:latin typeface="Liberation Sans" panose="020B0604020202020204" pitchFamily="34" charset="0"/>
              </a:rPr>
              <a:t> </a:t>
            </a:r>
            <a:r>
              <a:rPr lang="en-US" sz="2000" b="1" dirty="0">
                <a:solidFill>
                  <a:srgbClr val="CC0000"/>
                </a:solidFill>
                <a:latin typeface="Liberation Sans" panose="020B0604020202020204" pitchFamily="34" charset="0"/>
              </a:rPr>
              <a:t>Générale</a:t>
            </a:r>
            <a:r>
              <a:rPr lang="en-US" sz="2000" dirty="0" smtClean="0">
                <a:latin typeface="Liberation Sans" panose="020B0604020202020204" pitchFamily="34" charset="0"/>
              </a:rPr>
              <a:t> </a:t>
            </a:r>
            <a:r>
              <a:rPr lang="en-US" sz="2000" dirty="0">
                <a:latin typeface="Liberation Sans" panose="020B0604020202020204" pitchFamily="34" charset="0"/>
              </a:rPr>
              <a:t>(FRA) or a </a:t>
            </a:r>
            <a:r>
              <a:rPr lang="en-US" sz="2000" dirty="0" smtClean="0">
                <a:latin typeface="Liberation Sans" panose="020B0604020202020204" pitchFamily="34" charset="0"/>
              </a:rPr>
              <a:t>financial </a:t>
            </a:r>
            <a:r>
              <a:rPr lang="en-US" sz="2000" dirty="0">
                <a:latin typeface="Liberation Sans" panose="020B0604020202020204" pitchFamily="34" charset="0"/>
              </a:rPr>
              <a:t>analyst for </a:t>
            </a:r>
            <a:r>
              <a:rPr lang="en-US" sz="2000" b="1" dirty="0">
                <a:solidFill>
                  <a:srgbClr val="CC0000"/>
                </a:solidFill>
                <a:latin typeface="Liberation Sans" panose="020B0604020202020204" pitchFamily="34" charset="0"/>
              </a:rPr>
              <a:t>ICBC</a:t>
            </a:r>
            <a:r>
              <a:rPr lang="en-US" sz="2000" dirty="0">
                <a:latin typeface="Liberation Sans" panose="020B0604020202020204" pitchFamily="34" charset="0"/>
              </a:rPr>
              <a:t> (CHN</a:t>
            </a:r>
            <a:r>
              <a:rPr lang="en-US" sz="2000" dirty="0" smtClean="0">
                <a:latin typeface="Liberation Sans" panose="020B0604020202020204" pitchFamily="34" charset="0"/>
              </a:rPr>
              <a:t>)? These fields </a:t>
            </a:r>
            <a:r>
              <a:rPr lang="en-US" sz="2000" dirty="0">
                <a:latin typeface="Liberation Sans" panose="020B0604020202020204" pitchFamily="34" charset="0"/>
              </a:rPr>
              <a:t>rely heavily on accounting. In all of them, </a:t>
            </a:r>
            <a:r>
              <a:rPr lang="en-US" sz="2000" dirty="0" smtClean="0">
                <a:latin typeface="Liberation Sans" panose="020B0604020202020204" pitchFamily="34" charset="0"/>
              </a:rPr>
              <a:t>you will </a:t>
            </a:r>
            <a:r>
              <a:rPr lang="en-US" sz="2000" dirty="0">
                <a:latin typeface="Liberation Sans" panose="020B0604020202020204" pitchFamily="34" charset="0"/>
              </a:rPr>
              <a:t>regularly examine and analyze </a:t>
            </a:r>
            <a:r>
              <a:rPr lang="en-US" sz="2000" dirty="0" smtClean="0">
                <a:latin typeface="Liberation Sans" panose="020B0604020202020204" pitchFamily="34" charset="0"/>
              </a:rPr>
              <a:t>financial statements. In </a:t>
            </a:r>
            <a:r>
              <a:rPr lang="en-US" sz="2000" dirty="0">
                <a:latin typeface="Liberation Sans" panose="020B0604020202020204" pitchFamily="34" charset="0"/>
              </a:rPr>
              <a:t>fact, it is </a:t>
            </a:r>
            <a:r>
              <a:rPr lang="en-US" sz="2000" dirty="0" smtClean="0">
                <a:latin typeface="Liberation Sans" panose="020B0604020202020204" pitchFamily="34" charset="0"/>
              </a:rPr>
              <a:t>difficult </a:t>
            </a:r>
            <a:r>
              <a:rPr lang="en-US" sz="2000" dirty="0">
                <a:latin typeface="Liberation Sans" panose="020B0604020202020204" pitchFamily="34" charset="0"/>
              </a:rPr>
              <a:t>to get a good </a:t>
            </a:r>
            <a:r>
              <a:rPr lang="en-US" sz="2000" dirty="0" smtClean="0">
                <a:latin typeface="Liberation Sans" panose="020B0604020202020204" pitchFamily="34" charset="0"/>
              </a:rPr>
              <a:t>finance </a:t>
            </a:r>
            <a:r>
              <a:rPr lang="en-US" sz="2000" dirty="0">
                <a:latin typeface="Liberation Sans" panose="020B0604020202020204" pitchFamily="34" charset="0"/>
              </a:rPr>
              <a:t>job without </a:t>
            </a:r>
            <a:r>
              <a:rPr lang="en-US" sz="2000" dirty="0" smtClean="0">
                <a:latin typeface="Liberation Sans" panose="020B0604020202020204" pitchFamily="34" charset="0"/>
              </a:rPr>
              <a:t>two or </a:t>
            </a:r>
            <a:r>
              <a:rPr lang="en-US" sz="2000" dirty="0">
                <a:latin typeface="Liberation Sans" panose="020B0604020202020204" pitchFamily="34" charset="0"/>
              </a:rPr>
              <a:t>three courses in </a:t>
            </a:r>
            <a:r>
              <a:rPr lang="en-US" sz="2000" dirty="0" smtClean="0">
                <a:latin typeface="Liberation Sans" panose="020B0604020202020204" pitchFamily="34" charset="0"/>
              </a:rPr>
              <a:t>accounting. </a:t>
            </a:r>
          </a:p>
          <a:p>
            <a:pPr algn="just">
              <a:lnSpc>
                <a:spcPct val="110000"/>
              </a:lnSpc>
              <a:spcBef>
                <a:spcPts val="600"/>
              </a:spcBef>
            </a:pPr>
            <a:r>
              <a:rPr lang="en-US" sz="2000" b="1" dirty="0">
                <a:latin typeface="Liberation Sans" panose="020B0604020202020204" pitchFamily="34" charset="0"/>
              </a:rPr>
              <a:t>Real estate: </a:t>
            </a:r>
            <a:r>
              <a:rPr lang="en-US" sz="2000" dirty="0">
                <a:latin typeface="Liberation Sans" panose="020B0604020202020204" pitchFamily="34" charset="0"/>
              </a:rPr>
              <a:t>Are you interested in being a real </a:t>
            </a:r>
            <a:r>
              <a:rPr lang="en-US" sz="2000" dirty="0" smtClean="0">
                <a:latin typeface="Liberation Sans" panose="020B0604020202020204" pitchFamily="34" charset="0"/>
              </a:rPr>
              <a:t>estate broker </a:t>
            </a:r>
            <a:r>
              <a:rPr lang="en-US" sz="2000" dirty="0">
                <a:latin typeface="Liberation Sans" panose="020B0604020202020204" pitchFamily="34" charset="0"/>
              </a:rPr>
              <a:t>for </a:t>
            </a:r>
            <a:r>
              <a:rPr lang="en-US" sz="2000" b="1" dirty="0">
                <a:solidFill>
                  <a:srgbClr val="CC0000"/>
                </a:solidFill>
                <a:latin typeface="Liberation Sans" panose="020B0604020202020204" pitchFamily="34" charset="0"/>
              </a:rPr>
              <a:t>Sotheby’s</a:t>
            </a:r>
            <a:r>
              <a:rPr lang="en-US" sz="2000" dirty="0">
                <a:latin typeface="Liberation Sans" panose="020B0604020202020204" pitchFamily="34" charset="0"/>
              </a:rPr>
              <a:t> </a:t>
            </a:r>
            <a:r>
              <a:rPr lang="en-US" sz="2000" b="1" dirty="0">
                <a:solidFill>
                  <a:srgbClr val="CC0000"/>
                </a:solidFill>
                <a:latin typeface="Liberation Sans" panose="020B0604020202020204" pitchFamily="34" charset="0"/>
              </a:rPr>
              <a:t>International</a:t>
            </a:r>
            <a:r>
              <a:rPr lang="en-US" sz="2000" dirty="0">
                <a:latin typeface="Liberation Sans" panose="020B0604020202020204" pitchFamily="34" charset="0"/>
              </a:rPr>
              <a:t> </a:t>
            </a:r>
            <a:r>
              <a:rPr lang="en-US" sz="2000" b="1" dirty="0">
                <a:solidFill>
                  <a:srgbClr val="CC0000"/>
                </a:solidFill>
                <a:latin typeface="Liberation Sans" panose="020B0604020202020204" pitchFamily="34" charset="0"/>
              </a:rPr>
              <a:t>Realty</a:t>
            </a:r>
            <a:r>
              <a:rPr lang="en-US" sz="2000" dirty="0">
                <a:latin typeface="Liberation Sans" panose="020B0604020202020204" pitchFamily="34" charset="0"/>
              </a:rPr>
              <a:t> (GBR)? </a:t>
            </a:r>
            <a:r>
              <a:rPr lang="en-US" sz="2000" dirty="0" smtClean="0">
                <a:latin typeface="Liberation Sans" panose="020B0604020202020204" pitchFamily="34" charset="0"/>
              </a:rPr>
              <a:t>Because a </a:t>
            </a:r>
            <a:r>
              <a:rPr lang="en-US" sz="2000" dirty="0">
                <a:latin typeface="Liberation Sans" panose="020B0604020202020204" pitchFamily="34" charset="0"/>
              </a:rPr>
              <a:t>third party—the bank—is almost always involved </a:t>
            </a:r>
            <a:r>
              <a:rPr lang="en-US" sz="2000" dirty="0" smtClean="0">
                <a:latin typeface="Liberation Sans" panose="020B0604020202020204" pitchFamily="34" charset="0"/>
              </a:rPr>
              <a:t>in financing </a:t>
            </a:r>
            <a:r>
              <a:rPr lang="en-US" sz="2000" dirty="0">
                <a:latin typeface="Liberation Sans" panose="020B0604020202020204" pitchFamily="34" charset="0"/>
              </a:rPr>
              <a:t>a real estate transaction, brokers must </a:t>
            </a:r>
            <a:r>
              <a:rPr lang="en-US" sz="2000" dirty="0" smtClean="0">
                <a:latin typeface="Liberation Sans" panose="020B0604020202020204" pitchFamily="34" charset="0"/>
              </a:rPr>
              <a:t>understand the </a:t>
            </a:r>
            <a:r>
              <a:rPr lang="en-US" sz="2000" dirty="0">
                <a:latin typeface="Liberation Sans" panose="020B0604020202020204" pitchFamily="34" charset="0"/>
              </a:rPr>
              <a:t>numbers involved: Can the buyer afford </a:t>
            </a:r>
            <a:r>
              <a:rPr lang="en-US" sz="2000" dirty="0" smtClean="0">
                <a:latin typeface="Liberation Sans" panose="020B0604020202020204" pitchFamily="34" charset="0"/>
              </a:rPr>
              <a:t>to make </a:t>
            </a:r>
            <a:r>
              <a:rPr lang="en-US" sz="2000" dirty="0">
                <a:latin typeface="Liberation Sans" panose="020B0604020202020204" pitchFamily="34" charset="0"/>
              </a:rPr>
              <a:t>the payments to the bank? Does the cash </a:t>
            </a:r>
            <a:r>
              <a:rPr lang="en-US" sz="2000" dirty="0" smtClean="0">
                <a:latin typeface="Liberation Sans" panose="020B0604020202020204" pitchFamily="34" charset="0"/>
              </a:rPr>
              <a:t>flow from an </a:t>
            </a:r>
            <a:r>
              <a:rPr lang="en-US" sz="2000" dirty="0">
                <a:latin typeface="Liberation Sans" panose="020B0604020202020204" pitchFamily="34" charset="0"/>
              </a:rPr>
              <a:t>industrial property justify the purchase price? What </a:t>
            </a:r>
            <a:r>
              <a:rPr lang="en-US" sz="2000" dirty="0" smtClean="0">
                <a:latin typeface="Liberation Sans" panose="020B0604020202020204" pitchFamily="34" charset="0"/>
              </a:rPr>
              <a:t>are the </a:t>
            </a:r>
            <a:r>
              <a:rPr lang="en-US" sz="2000" dirty="0">
                <a:latin typeface="Liberation Sans" panose="020B0604020202020204" pitchFamily="34" charset="0"/>
              </a:rPr>
              <a:t>tax </a:t>
            </a:r>
            <a:r>
              <a:rPr lang="en-US" sz="2000" dirty="0" smtClean="0">
                <a:latin typeface="Liberation Sans" panose="020B0604020202020204" pitchFamily="34" charset="0"/>
              </a:rPr>
              <a:t>benefits </a:t>
            </a:r>
            <a:r>
              <a:rPr lang="en-US" sz="2000" dirty="0">
                <a:latin typeface="Liberation Sans" panose="020B0604020202020204" pitchFamily="34" charset="0"/>
              </a:rPr>
              <a:t>of the purchase?</a:t>
            </a:r>
          </a:p>
        </p:txBody>
      </p:sp>
      <p:sp>
        <p:nvSpPr>
          <p:cNvPr id="4" name="Rectangle 3"/>
          <p:cNvSpPr/>
          <p:nvPr/>
        </p:nvSpPr>
        <p:spPr bwMode="auto">
          <a:xfrm>
            <a:off x="263856" y="285464"/>
            <a:ext cx="8610600" cy="5505736"/>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5" name="Rectangle 4"/>
          <p:cNvSpPr/>
          <p:nvPr/>
        </p:nvSpPr>
        <p:spPr bwMode="auto">
          <a:xfrm>
            <a:off x="265176" y="5791200"/>
            <a:ext cx="8610600" cy="213848"/>
          </a:xfrm>
          <a:prstGeom prst="rect">
            <a:avLst/>
          </a:prstGeom>
          <a:solidFill>
            <a:srgbClr val="FF0000"/>
          </a:solid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6"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928166683"/>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09600" y="1278130"/>
            <a:ext cx="7924800" cy="832279"/>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nSpc>
                <a:spcPct val="120000"/>
              </a:lnSpc>
              <a:spcBef>
                <a:spcPct val="0"/>
              </a:spcBef>
              <a:buClrTx/>
              <a:buSzTx/>
              <a:buFontTx/>
              <a:buNone/>
            </a:pPr>
            <a:r>
              <a:rPr lang="en-US" altLang="en-US" sz="2100" dirty="0">
                <a:solidFill>
                  <a:schemeClr val="tx1"/>
                </a:solidFill>
                <a:latin typeface="Liberation Sans" panose="020B0604020202020204" pitchFamily="34" charset="0"/>
              </a:rPr>
              <a:t>Indicate whether each of the following statements presented below is </a:t>
            </a:r>
            <a:r>
              <a:rPr lang="en-US" altLang="en-US" sz="2100" dirty="0">
                <a:solidFill>
                  <a:schemeClr val="hlink"/>
                </a:solidFill>
                <a:latin typeface="Liberation Sans" panose="020B0604020202020204" pitchFamily="34" charset="0"/>
              </a:rPr>
              <a:t>true</a:t>
            </a:r>
            <a:r>
              <a:rPr lang="en-US" altLang="en-US" sz="2100" dirty="0">
                <a:solidFill>
                  <a:schemeClr val="tx1"/>
                </a:solidFill>
                <a:latin typeface="Liberation Sans" panose="020B0604020202020204" pitchFamily="34" charset="0"/>
              </a:rPr>
              <a:t> or </a:t>
            </a:r>
            <a:r>
              <a:rPr lang="en-US" altLang="en-US" sz="2100" dirty="0">
                <a:solidFill>
                  <a:srgbClr val="800000"/>
                </a:solidFill>
                <a:latin typeface="Liberation Sans" panose="020B0604020202020204" pitchFamily="34" charset="0"/>
              </a:rPr>
              <a:t>false</a:t>
            </a:r>
            <a:r>
              <a:rPr lang="en-US" altLang="en-US" sz="2100" dirty="0">
                <a:solidFill>
                  <a:schemeClr val="tx1"/>
                </a:solidFill>
                <a:latin typeface="Liberation Sans" panose="020B0604020202020204" pitchFamily="34" charset="0"/>
              </a:rPr>
              <a:t>.</a:t>
            </a:r>
          </a:p>
        </p:txBody>
      </p:sp>
      <p:sp>
        <p:nvSpPr>
          <p:cNvPr id="24579" name="Rectangle 7"/>
          <p:cNvSpPr>
            <a:spLocks noChangeArrowheads="1"/>
          </p:cNvSpPr>
          <p:nvPr/>
        </p:nvSpPr>
        <p:spPr bwMode="auto">
          <a:xfrm>
            <a:off x="609600" y="2230630"/>
            <a:ext cx="6324600" cy="3947940"/>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nSpc>
                <a:spcPct val="125000"/>
              </a:lnSpc>
              <a:spcBef>
                <a:spcPct val="70000"/>
              </a:spcBef>
              <a:buClrTx/>
              <a:buSzTx/>
              <a:buFontTx/>
              <a:buAutoNum type="arabicPeriod"/>
            </a:pPr>
            <a:r>
              <a:rPr lang="en-US" sz="2000" b="0" dirty="0" smtClean="0">
                <a:solidFill>
                  <a:schemeClr val="tx1"/>
                </a:solidFill>
                <a:latin typeface="Liberation Sans" panose="020B0604020202020204" pitchFamily="34" charset="0"/>
              </a:rPr>
              <a:t>Convergence </a:t>
            </a:r>
            <a:r>
              <a:rPr lang="en-US" sz="2000" b="0" dirty="0">
                <a:solidFill>
                  <a:schemeClr val="tx1"/>
                </a:solidFill>
                <a:latin typeface="Liberation Sans" panose="020B0604020202020204" pitchFamily="34" charset="0"/>
              </a:rPr>
              <a:t>refers to efforts to reduce differences between IFRS and U.S. </a:t>
            </a:r>
            <a:r>
              <a:rPr lang="en-US" sz="2000" b="0" dirty="0" smtClean="0">
                <a:solidFill>
                  <a:schemeClr val="tx1"/>
                </a:solidFill>
                <a:latin typeface="Liberation Sans" panose="020B0604020202020204" pitchFamily="34" charset="0"/>
              </a:rPr>
              <a:t>GAAP.</a:t>
            </a:r>
          </a:p>
          <a:p>
            <a:pPr>
              <a:lnSpc>
                <a:spcPct val="125000"/>
              </a:lnSpc>
              <a:spcBef>
                <a:spcPct val="70000"/>
              </a:spcBef>
              <a:buClrTx/>
              <a:buSzTx/>
              <a:buFontTx/>
              <a:buAutoNum type="arabicPeriod"/>
            </a:pPr>
            <a:r>
              <a:rPr lang="en-US" sz="2000" b="0" dirty="0" smtClean="0">
                <a:solidFill>
                  <a:schemeClr val="tx1"/>
                </a:solidFill>
                <a:latin typeface="Liberation Sans" panose="020B0604020202020204" pitchFamily="34" charset="0"/>
              </a:rPr>
              <a:t>The </a:t>
            </a:r>
            <a:r>
              <a:rPr lang="en-US" sz="2000" b="0" dirty="0">
                <a:solidFill>
                  <a:schemeClr val="tx1"/>
                </a:solidFill>
                <a:latin typeface="Liberation Sans" panose="020B0604020202020204" pitchFamily="34" charset="0"/>
              </a:rPr>
              <a:t>primary accounting standard-setting body headquartered in London is the </a:t>
            </a:r>
            <a:r>
              <a:rPr lang="en-US" sz="2000" b="0" dirty="0" smtClean="0">
                <a:solidFill>
                  <a:schemeClr val="tx1"/>
                </a:solidFill>
                <a:latin typeface="Liberation Sans" panose="020B0604020202020204" pitchFamily="34" charset="0"/>
              </a:rPr>
              <a:t>International Accounting </a:t>
            </a:r>
            <a:r>
              <a:rPr lang="en-US" sz="2000" b="0" dirty="0">
                <a:solidFill>
                  <a:schemeClr val="tx1"/>
                </a:solidFill>
                <a:latin typeface="Liberation Sans" panose="020B0604020202020204" pitchFamily="34" charset="0"/>
              </a:rPr>
              <a:t>Standards Board (IASB</a:t>
            </a:r>
            <a:r>
              <a:rPr lang="en-US" sz="2000" b="0" dirty="0" smtClean="0">
                <a:solidFill>
                  <a:schemeClr val="tx1"/>
                </a:solidFill>
                <a:latin typeface="Liberation Sans" panose="020B0604020202020204" pitchFamily="34" charset="0"/>
              </a:rPr>
              <a:t>).</a:t>
            </a:r>
          </a:p>
          <a:p>
            <a:pPr>
              <a:lnSpc>
                <a:spcPct val="125000"/>
              </a:lnSpc>
              <a:spcBef>
                <a:spcPct val="70000"/>
              </a:spcBef>
              <a:buClrTx/>
              <a:buSzTx/>
              <a:buFontTx/>
              <a:buAutoNum type="arabicPeriod"/>
            </a:pPr>
            <a:r>
              <a:rPr lang="en-US" sz="2000" b="0" dirty="0" smtClean="0">
                <a:solidFill>
                  <a:schemeClr val="tx1"/>
                </a:solidFill>
                <a:latin typeface="Liberation Sans" panose="020B0604020202020204" pitchFamily="34" charset="0"/>
              </a:rPr>
              <a:t>The </a:t>
            </a:r>
            <a:r>
              <a:rPr lang="en-US" sz="2000" b="0" dirty="0">
                <a:solidFill>
                  <a:schemeClr val="tx1"/>
                </a:solidFill>
                <a:latin typeface="Liberation Sans" panose="020B0604020202020204" pitchFamily="34" charset="0"/>
              </a:rPr>
              <a:t>historical cost principle dictates that companies record assets at their cost. In </a:t>
            </a:r>
            <a:r>
              <a:rPr lang="en-US" sz="2000" b="0" dirty="0" smtClean="0">
                <a:solidFill>
                  <a:schemeClr val="tx1"/>
                </a:solidFill>
                <a:latin typeface="Liberation Sans" panose="020B0604020202020204" pitchFamily="34" charset="0"/>
              </a:rPr>
              <a:t>later periods</a:t>
            </a:r>
            <a:r>
              <a:rPr lang="en-US" sz="2000" b="0" dirty="0">
                <a:solidFill>
                  <a:schemeClr val="tx1"/>
                </a:solidFill>
                <a:latin typeface="Liberation Sans" panose="020B0604020202020204" pitchFamily="34" charset="0"/>
              </a:rPr>
              <a:t>, however, the fair value of the asset must be used if fair value is higher than </a:t>
            </a:r>
            <a:r>
              <a:rPr lang="en-US" sz="2000" b="0" dirty="0" smtClean="0">
                <a:solidFill>
                  <a:schemeClr val="tx1"/>
                </a:solidFill>
                <a:latin typeface="Liberation Sans" panose="020B0604020202020204" pitchFamily="34" charset="0"/>
              </a:rPr>
              <a:t>its cost</a:t>
            </a:r>
            <a:r>
              <a:rPr lang="en-US" sz="2000" b="0" dirty="0">
                <a:solidFill>
                  <a:schemeClr val="tx1"/>
                </a:solidFill>
                <a:latin typeface="Liberation Sans" panose="020B0604020202020204" pitchFamily="34" charset="0"/>
              </a:rPr>
              <a:t>.</a:t>
            </a:r>
          </a:p>
        </p:txBody>
      </p:sp>
      <p:sp>
        <p:nvSpPr>
          <p:cNvPr id="278536" name="AutoShape 8"/>
          <p:cNvSpPr>
            <a:spLocks noChangeArrowheads="1"/>
          </p:cNvSpPr>
          <p:nvPr/>
        </p:nvSpPr>
        <p:spPr bwMode="auto">
          <a:xfrm>
            <a:off x="7391400" y="2411104"/>
            <a:ext cx="1143000" cy="533400"/>
          </a:xfrm>
          <a:prstGeom prst="bevel">
            <a:avLst>
              <a:gd name="adj" fmla="val 12500"/>
            </a:avLst>
          </a:prstGeom>
          <a:solidFill>
            <a:srgbClr val="000066"/>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7432" anchor="ctr"/>
          <a:lstStyle/>
          <a:p>
            <a:r>
              <a:rPr lang="en-US" altLang="en-US" b="1" dirty="0">
                <a:solidFill>
                  <a:schemeClr val="bg1"/>
                </a:solidFill>
                <a:latin typeface="Liberation Sans" panose="020B0604020202020204" pitchFamily="34" charset="0"/>
              </a:rPr>
              <a:t>True</a:t>
            </a:r>
          </a:p>
        </p:txBody>
      </p:sp>
      <p:sp>
        <p:nvSpPr>
          <p:cNvPr id="278537" name="AutoShape 9"/>
          <p:cNvSpPr>
            <a:spLocks noChangeArrowheads="1"/>
          </p:cNvSpPr>
          <p:nvPr/>
        </p:nvSpPr>
        <p:spPr bwMode="auto">
          <a:xfrm>
            <a:off x="7391400" y="4876800"/>
            <a:ext cx="1143000" cy="533400"/>
          </a:xfrm>
          <a:prstGeom prst="bevel">
            <a:avLst>
              <a:gd name="adj" fmla="val 12500"/>
            </a:avLst>
          </a:prstGeom>
          <a:solidFill>
            <a:srgbClr val="80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7432"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400" dirty="0">
                <a:solidFill>
                  <a:schemeClr val="bg1"/>
                </a:solidFill>
                <a:latin typeface="Liberation Sans" panose="020B0604020202020204" pitchFamily="34" charset="0"/>
              </a:rPr>
              <a:t>False</a:t>
            </a:r>
          </a:p>
        </p:txBody>
      </p:sp>
      <p:sp>
        <p:nvSpPr>
          <p:cNvPr id="278538" name="AutoShape 10"/>
          <p:cNvSpPr>
            <a:spLocks noChangeArrowheads="1"/>
          </p:cNvSpPr>
          <p:nvPr/>
        </p:nvSpPr>
        <p:spPr bwMode="auto">
          <a:xfrm>
            <a:off x="7391400" y="3464256"/>
            <a:ext cx="1143000" cy="533400"/>
          </a:xfrm>
          <a:prstGeom prst="bevel">
            <a:avLst>
              <a:gd name="adj" fmla="val 12500"/>
            </a:avLst>
          </a:prstGeom>
          <a:solidFill>
            <a:srgbClr val="000066"/>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7432"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400" dirty="0">
                <a:solidFill>
                  <a:schemeClr val="bg1"/>
                </a:solidFill>
                <a:latin typeface="Liberation Sans" panose="020B0604020202020204" pitchFamily="34" charset="0"/>
              </a:rPr>
              <a:t>True</a:t>
            </a:r>
          </a:p>
        </p:txBody>
      </p:sp>
      <p:sp>
        <p:nvSpPr>
          <p:cNvPr id="20" name="TextBox 19"/>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21" name="TextBox 20"/>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2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0098405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6"/>
                                        </p:tgtEl>
                                        <p:attrNameLst>
                                          <p:attrName>style.visibility</p:attrName>
                                        </p:attrNameLst>
                                      </p:cBhvr>
                                      <p:to>
                                        <p:strVal val="visible"/>
                                      </p:to>
                                    </p:set>
                                    <p:animEffect transition="in" filter="wipe(left)">
                                      <p:cBhvr>
                                        <p:cTn id="7" dur="500"/>
                                        <p:tgtEl>
                                          <p:spTgt spid="2785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8"/>
                                        </p:tgtEl>
                                        <p:attrNameLst>
                                          <p:attrName>style.visibility</p:attrName>
                                        </p:attrNameLst>
                                      </p:cBhvr>
                                      <p:to>
                                        <p:strVal val="visible"/>
                                      </p:to>
                                    </p:set>
                                    <p:animEffect transition="in" filter="wipe(left)">
                                      <p:cBhvr>
                                        <p:cTn id="12" dur="500"/>
                                        <p:tgtEl>
                                          <p:spTgt spid="2785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8537"/>
                                        </p:tgtEl>
                                        <p:attrNameLst>
                                          <p:attrName>style.visibility</p:attrName>
                                        </p:attrNameLst>
                                      </p:cBhvr>
                                      <p:to>
                                        <p:strVal val="visible"/>
                                      </p:to>
                                    </p:set>
                                    <p:animEffect transition="in" filter="wipe(left)">
                                      <p:cBhvr>
                                        <p:cTn id="17" dur="500"/>
                                        <p:tgtEl>
                                          <p:spTgt spid="278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6" grpId="0" animBg="1"/>
      <p:bldP spid="278537" grpId="0" animBg="1"/>
      <p:bldP spid="2785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09600" y="1278130"/>
            <a:ext cx="7924800" cy="832279"/>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nSpc>
                <a:spcPct val="120000"/>
              </a:lnSpc>
              <a:spcBef>
                <a:spcPct val="0"/>
              </a:spcBef>
              <a:buClrTx/>
              <a:buSzTx/>
              <a:buFontTx/>
              <a:buNone/>
            </a:pPr>
            <a:r>
              <a:rPr lang="en-US" altLang="en-US" sz="2100" dirty="0">
                <a:solidFill>
                  <a:schemeClr val="tx1"/>
                </a:solidFill>
                <a:latin typeface="Liberation Sans" panose="020B0604020202020204" pitchFamily="34" charset="0"/>
              </a:rPr>
              <a:t>Indicate whether each of the following statements presented below is </a:t>
            </a:r>
            <a:r>
              <a:rPr lang="en-US" altLang="en-US" sz="2100" dirty="0">
                <a:solidFill>
                  <a:schemeClr val="hlink"/>
                </a:solidFill>
                <a:latin typeface="Liberation Sans" panose="020B0604020202020204" pitchFamily="34" charset="0"/>
              </a:rPr>
              <a:t>true</a:t>
            </a:r>
            <a:r>
              <a:rPr lang="en-US" altLang="en-US" sz="2100" dirty="0">
                <a:solidFill>
                  <a:schemeClr val="tx1"/>
                </a:solidFill>
                <a:latin typeface="Liberation Sans" panose="020B0604020202020204" pitchFamily="34" charset="0"/>
              </a:rPr>
              <a:t> or </a:t>
            </a:r>
            <a:r>
              <a:rPr lang="en-US" altLang="en-US" sz="2100" dirty="0">
                <a:solidFill>
                  <a:srgbClr val="800000"/>
                </a:solidFill>
                <a:latin typeface="Liberation Sans" panose="020B0604020202020204" pitchFamily="34" charset="0"/>
              </a:rPr>
              <a:t>false</a:t>
            </a:r>
            <a:r>
              <a:rPr lang="en-US" altLang="en-US" sz="2100" dirty="0">
                <a:solidFill>
                  <a:schemeClr val="tx1"/>
                </a:solidFill>
                <a:latin typeface="Liberation Sans" panose="020B0604020202020204" pitchFamily="34" charset="0"/>
              </a:rPr>
              <a:t>.</a:t>
            </a:r>
          </a:p>
        </p:txBody>
      </p:sp>
      <p:sp>
        <p:nvSpPr>
          <p:cNvPr id="24579" name="Rectangle 7"/>
          <p:cNvSpPr>
            <a:spLocks noChangeArrowheads="1"/>
          </p:cNvSpPr>
          <p:nvPr/>
        </p:nvSpPr>
        <p:spPr bwMode="auto">
          <a:xfrm>
            <a:off x="609600" y="2230630"/>
            <a:ext cx="6324600" cy="3000821"/>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l">
              <a:lnSpc>
                <a:spcPct val="125000"/>
              </a:lnSpc>
              <a:spcBef>
                <a:spcPct val="70000"/>
              </a:spcBef>
              <a:buFont typeface="+mj-lt"/>
              <a:buAutoNum type="arabicPeriod" startAt="4"/>
              <a:tabLst>
                <a:tab pos="2057400" algn="l"/>
              </a:tabLst>
            </a:pPr>
            <a:r>
              <a:rPr lang="en-US" sz="2000" dirty="0">
                <a:latin typeface="Liberation Sans" panose="020B0604020202020204" pitchFamily="34" charset="0"/>
              </a:rPr>
              <a:t>Relevance means that financial information matches what really happened; the </a:t>
            </a:r>
            <a:r>
              <a:rPr lang="en-US" sz="2000" dirty="0" smtClean="0">
                <a:latin typeface="Liberation Sans" panose="020B0604020202020204" pitchFamily="34" charset="0"/>
              </a:rPr>
              <a:t>information is </a:t>
            </a:r>
            <a:r>
              <a:rPr lang="en-US" sz="2000" dirty="0">
                <a:latin typeface="Liberation Sans" panose="020B0604020202020204" pitchFamily="34" charset="0"/>
              </a:rPr>
              <a:t>factual.</a:t>
            </a:r>
          </a:p>
          <a:p>
            <a:pPr marL="457200" indent="-457200" algn="l">
              <a:lnSpc>
                <a:spcPct val="125000"/>
              </a:lnSpc>
              <a:spcBef>
                <a:spcPct val="70000"/>
              </a:spcBef>
              <a:buFontTx/>
              <a:buAutoNum type="arabicPeriod" startAt="4"/>
              <a:tabLst>
                <a:tab pos="2057400" algn="l"/>
              </a:tabLst>
            </a:pPr>
            <a:r>
              <a:rPr lang="en-US" sz="2000" dirty="0" smtClean="0">
                <a:latin typeface="Liberation Sans" panose="020B0604020202020204" pitchFamily="34" charset="0"/>
              </a:rPr>
              <a:t>A </a:t>
            </a:r>
            <a:r>
              <a:rPr lang="en-US" sz="2000" dirty="0">
                <a:latin typeface="Liberation Sans" panose="020B0604020202020204" pitchFamily="34" charset="0"/>
              </a:rPr>
              <a:t>business owner’s personal expenses must be separated from expenses of the </a:t>
            </a:r>
            <a:r>
              <a:rPr lang="en-US" sz="2000" dirty="0" smtClean="0">
                <a:latin typeface="Liberation Sans" panose="020B0604020202020204" pitchFamily="34" charset="0"/>
              </a:rPr>
              <a:t>business to </a:t>
            </a:r>
            <a:r>
              <a:rPr lang="en-US" sz="2000" dirty="0">
                <a:latin typeface="Liberation Sans" panose="020B0604020202020204" pitchFamily="34" charset="0"/>
              </a:rPr>
              <a:t>comply with accounting’s economic entity assumption.</a:t>
            </a:r>
          </a:p>
        </p:txBody>
      </p:sp>
      <p:sp>
        <p:nvSpPr>
          <p:cNvPr id="278537" name="AutoShape 9"/>
          <p:cNvSpPr>
            <a:spLocks noChangeArrowheads="1"/>
          </p:cNvSpPr>
          <p:nvPr/>
        </p:nvSpPr>
        <p:spPr bwMode="auto">
          <a:xfrm>
            <a:off x="7391400" y="2438400"/>
            <a:ext cx="1143000" cy="533400"/>
          </a:xfrm>
          <a:prstGeom prst="bevel">
            <a:avLst>
              <a:gd name="adj" fmla="val 12500"/>
            </a:avLst>
          </a:prstGeom>
          <a:solidFill>
            <a:srgbClr val="80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7432"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400" dirty="0">
                <a:solidFill>
                  <a:schemeClr val="bg1"/>
                </a:solidFill>
                <a:latin typeface="Liberation Sans" panose="020B0604020202020204" pitchFamily="34" charset="0"/>
              </a:rPr>
              <a:t>False</a:t>
            </a:r>
          </a:p>
        </p:txBody>
      </p:sp>
      <p:sp>
        <p:nvSpPr>
          <p:cNvPr id="278538" name="AutoShape 10"/>
          <p:cNvSpPr>
            <a:spLocks noChangeArrowheads="1"/>
          </p:cNvSpPr>
          <p:nvPr/>
        </p:nvSpPr>
        <p:spPr bwMode="auto">
          <a:xfrm>
            <a:off x="7391400" y="3962400"/>
            <a:ext cx="1143000" cy="533400"/>
          </a:xfrm>
          <a:prstGeom prst="bevel">
            <a:avLst>
              <a:gd name="adj" fmla="val 12500"/>
            </a:avLst>
          </a:prstGeom>
          <a:solidFill>
            <a:srgbClr val="000066"/>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7432"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400" dirty="0">
                <a:solidFill>
                  <a:schemeClr val="bg1"/>
                </a:solidFill>
                <a:latin typeface="Liberation Sans" panose="020B0604020202020204" pitchFamily="34" charset="0"/>
              </a:rPr>
              <a:t>True</a:t>
            </a:r>
          </a:p>
        </p:txBody>
      </p:sp>
      <p:sp>
        <p:nvSpPr>
          <p:cNvPr id="20" name="TextBox 19"/>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21" name="TextBox 20"/>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9"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7446939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7"/>
                                        </p:tgtEl>
                                        <p:attrNameLst>
                                          <p:attrName>style.visibility</p:attrName>
                                        </p:attrNameLst>
                                      </p:cBhvr>
                                      <p:to>
                                        <p:strVal val="visible"/>
                                      </p:to>
                                    </p:set>
                                    <p:animEffect transition="in" filter="wipe(left)">
                                      <p:cBhvr>
                                        <p:cTn id="7" dur="500"/>
                                        <p:tgtEl>
                                          <p:spTgt spid="2785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8"/>
                                        </p:tgtEl>
                                        <p:attrNameLst>
                                          <p:attrName>style.visibility</p:attrName>
                                        </p:attrNameLst>
                                      </p:cBhvr>
                                      <p:to>
                                        <p:strVal val="visible"/>
                                      </p:to>
                                    </p:set>
                                    <p:animEffect transition="in" filter="wipe(left)">
                                      <p:cBhvr>
                                        <p:cTn id="12" dur="500"/>
                                        <p:tgtEl>
                                          <p:spTgt spid="278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7" grpId="0" animBg="1"/>
      <p:bldP spid="2785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bwMode="auto">
          <a:xfrm>
            <a:off x="7239000" y="976952"/>
            <a:ext cx="0" cy="189771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0727" name="Text Box 7"/>
          <p:cNvSpPr txBox="1">
            <a:spLocks noChangeArrowheads="1"/>
          </p:cNvSpPr>
          <p:nvPr/>
        </p:nvSpPr>
        <p:spPr bwMode="auto">
          <a:xfrm>
            <a:off x="12954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endParaRPr lang="en-US" altLang="en-US" sz="2400" b="0" dirty="0">
              <a:solidFill>
                <a:schemeClr val="tx1"/>
              </a:solidFill>
              <a:latin typeface="Liberation Sans" panose="020B0604020202020204" pitchFamily="34" charset="0"/>
            </a:endParaRPr>
          </a:p>
        </p:txBody>
      </p:sp>
      <p:sp>
        <p:nvSpPr>
          <p:cNvPr id="30730" name="Rectangle 8"/>
          <p:cNvSpPr>
            <a:spLocks noChangeArrowheads="1"/>
          </p:cNvSpPr>
          <p:nvPr/>
        </p:nvSpPr>
        <p:spPr bwMode="auto">
          <a:xfrm>
            <a:off x="609600" y="1331567"/>
            <a:ext cx="6400800" cy="3031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ct val="50000"/>
              </a:spcBef>
              <a:buClr>
                <a:srgbClr val="800000"/>
              </a:buClr>
              <a:buSzPct val="80000"/>
              <a:buFont typeface="Wingdings" pitchFamily="2" charset="2"/>
              <a:buNone/>
            </a:pPr>
            <a:r>
              <a:rPr lang="en-US" altLang="en-US" sz="2500" dirty="0" smtClean="0">
                <a:solidFill>
                  <a:schemeClr val="tx1"/>
                </a:solidFill>
                <a:latin typeface="Liberation Sans" panose="020B0604020202020204" pitchFamily="34" charset="0"/>
              </a:rPr>
              <a:t>Basic Accounting Equation</a:t>
            </a:r>
          </a:p>
          <a:p>
            <a:pPr marL="682625" indent="-450850">
              <a:lnSpc>
                <a:spcPct val="120000"/>
              </a:lnSpc>
              <a:spcBef>
                <a:spcPct val="50000"/>
              </a:spcBef>
              <a:buClr>
                <a:srgbClr val="CC0000"/>
              </a:buClr>
              <a:buSzPct val="80000"/>
              <a:buFont typeface="Wingdings" panose="05000000000000000000" pitchFamily="2" charset="2"/>
              <a:buChar char="u"/>
            </a:pPr>
            <a:r>
              <a:rPr lang="en-US" altLang="en-US" sz="2300" b="0" dirty="0" smtClean="0">
                <a:latin typeface="Liberation Sans" panose="020B0604020202020204" pitchFamily="34" charset="0"/>
              </a:rPr>
              <a:t>Provides </a:t>
            </a:r>
            <a:r>
              <a:rPr lang="en-US" altLang="en-US" sz="2300" b="0" dirty="0">
                <a:latin typeface="Liberation Sans" panose="020B0604020202020204" pitchFamily="34" charset="0"/>
              </a:rPr>
              <a:t>the </a:t>
            </a:r>
            <a:r>
              <a:rPr lang="en-US" altLang="en-US" sz="2300" dirty="0">
                <a:latin typeface="Liberation Sans" panose="020B0604020202020204" pitchFamily="34" charset="0"/>
              </a:rPr>
              <a:t>underlying framework</a:t>
            </a:r>
            <a:r>
              <a:rPr lang="en-US" altLang="en-US" sz="2300" b="0" dirty="0">
                <a:latin typeface="Liberation Sans" panose="020B0604020202020204" pitchFamily="34" charset="0"/>
              </a:rPr>
              <a:t> for recording and summarizing economic events.</a:t>
            </a:r>
          </a:p>
          <a:p>
            <a:pPr marL="682625" indent="-450850">
              <a:lnSpc>
                <a:spcPct val="120000"/>
              </a:lnSpc>
              <a:spcBef>
                <a:spcPct val="50000"/>
              </a:spcBef>
              <a:buClr>
                <a:srgbClr val="CC0000"/>
              </a:buClr>
              <a:buSzPct val="80000"/>
              <a:buFont typeface="Wingdings" panose="05000000000000000000" pitchFamily="2" charset="2"/>
              <a:buChar char="u"/>
            </a:pPr>
            <a:r>
              <a:rPr lang="en-US" altLang="en-US" sz="2300" b="0" dirty="0" smtClean="0">
                <a:latin typeface="Liberation Sans" panose="020B0604020202020204" pitchFamily="34" charset="0"/>
              </a:rPr>
              <a:t>Assets </a:t>
            </a:r>
            <a:r>
              <a:rPr lang="en-US" altLang="en-US" sz="2300" dirty="0">
                <a:latin typeface="Liberation Sans" panose="020B0604020202020204" pitchFamily="34" charset="0"/>
              </a:rPr>
              <a:t>must</a:t>
            </a:r>
            <a:r>
              <a:rPr lang="en-US" altLang="en-US" sz="2300" b="0" dirty="0">
                <a:latin typeface="Liberation Sans" panose="020B0604020202020204" pitchFamily="34" charset="0"/>
              </a:rPr>
              <a:t> equal the sum of liabilities and </a:t>
            </a:r>
            <a:r>
              <a:rPr lang="en-US" altLang="en-US" sz="2300" b="0" dirty="0" smtClean="0">
                <a:latin typeface="Liberation Sans" panose="020B0604020202020204" pitchFamily="34" charset="0"/>
              </a:rPr>
              <a:t>equity.</a:t>
            </a:r>
            <a:endParaRPr lang="en-US" altLang="en-US" sz="2300" b="0" dirty="0">
              <a:latin typeface="Liberation Sans" panose="020B0604020202020204" pitchFamily="34" charset="0"/>
            </a:endParaRPr>
          </a:p>
        </p:txBody>
      </p:sp>
      <p:sp>
        <p:nvSpPr>
          <p:cNvPr id="3073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
        <p:nvSpPr>
          <p:cNvPr id="15" name="TextBox 14"/>
          <p:cNvSpPr txBox="1"/>
          <p:nvPr/>
        </p:nvSpPr>
        <p:spPr>
          <a:xfrm>
            <a:off x="990600" y="397171"/>
            <a:ext cx="7864121"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dirty="0" smtClean="0">
                <a:solidFill>
                  <a:schemeClr val="accent3"/>
                </a:solidFill>
              </a:rPr>
              <a:t>The Basic Accounting Equation</a:t>
            </a:r>
            <a:endParaRPr lang="en-US" altLang="en-US" dirty="0">
              <a:solidFill>
                <a:schemeClr val="accent3"/>
              </a:solidFill>
            </a:endParaRPr>
          </a:p>
        </p:txBody>
      </p:sp>
      <p:sp>
        <p:nvSpPr>
          <p:cNvPr id="16" name="TextBox 15"/>
          <p:cNvSpPr txBox="1"/>
          <p:nvPr/>
        </p:nvSpPr>
        <p:spPr>
          <a:xfrm>
            <a:off x="277504" y="397171"/>
            <a:ext cx="72582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endParaRPr lang="en-US" sz="3100" dirty="0"/>
          </a:p>
        </p:txBody>
      </p:sp>
      <p:sp>
        <p:nvSpPr>
          <p:cNvPr id="17" name="Rectangle 16"/>
          <p:cNvSpPr/>
          <p:nvPr/>
        </p:nvSpPr>
        <p:spPr>
          <a:xfrm>
            <a:off x="7355554" y="1039504"/>
            <a:ext cx="1569098" cy="2000548"/>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6 </a:t>
            </a:r>
            <a:r>
              <a:rPr lang="en-US" sz="1600" i="1" dirty="0" smtClean="0">
                <a:latin typeface="Liberation Sans" panose="020B0604020202020204" pitchFamily="34" charset="0"/>
              </a:rPr>
              <a:t>State </a:t>
            </a:r>
            <a:r>
              <a:rPr lang="en-US" sz="1600" i="1" dirty="0">
                <a:latin typeface="Liberation Sans" panose="020B0604020202020204" pitchFamily="34" charset="0"/>
              </a:rPr>
              <a:t>the </a:t>
            </a:r>
            <a:r>
              <a:rPr lang="en-US" sz="1600" i="1" dirty="0" smtClean="0">
                <a:latin typeface="Liberation Sans" panose="020B0604020202020204" pitchFamily="34" charset="0"/>
              </a:rPr>
              <a:t>accounting equation</a:t>
            </a:r>
            <a:r>
              <a:rPr lang="en-US" sz="1600" i="1" dirty="0">
                <a:latin typeface="Liberation Sans" panose="020B0604020202020204" pitchFamily="34" charset="0"/>
              </a:rPr>
              <a:t>, and </a:t>
            </a:r>
            <a:r>
              <a:rPr lang="en-US" sz="1600" i="1" dirty="0" smtClean="0">
                <a:latin typeface="Liberation Sans" panose="020B0604020202020204" pitchFamily="34" charset="0"/>
              </a:rPr>
              <a:t>define its </a:t>
            </a:r>
            <a:r>
              <a:rPr lang="en-US" sz="1600" i="1" dirty="0">
                <a:latin typeface="Liberation Sans" panose="020B0604020202020204" pitchFamily="34" charset="0"/>
              </a:rPr>
              <a:t>components.</a:t>
            </a:r>
          </a:p>
        </p:txBody>
      </p:sp>
      <p:sp>
        <p:nvSpPr>
          <p:cNvPr id="19" name="Rectangle 2"/>
          <p:cNvSpPr>
            <a:spLocks noChangeArrowheads="1"/>
          </p:cNvSpPr>
          <p:nvPr/>
        </p:nvSpPr>
        <p:spPr bwMode="auto">
          <a:xfrm>
            <a:off x="762000" y="48006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p>
            <a:pPr>
              <a:spcBef>
                <a:spcPts val="0"/>
              </a:spcBef>
              <a:buClr>
                <a:schemeClr val="accent2"/>
              </a:buClr>
              <a:buSzPct val="75000"/>
              <a:buFont typeface="Wingdings" pitchFamily="2" charset="2"/>
              <a:buNone/>
            </a:pPr>
            <a:r>
              <a:rPr lang="en-US" b="1" dirty="0">
                <a:latin typeface="Liberation Sans" panose="020B0604020202020204" pitchFamily="34" charset="0"/>
              </a:rPr>
              <a:t>Assets</a:t>
            </a:r>
          </a:p>
        </p:txBody>
      </p:sp>
      <p:sp>
        <p:nvSpPr>
          <p:cNvPr id="20" name="Text Box 3"/>
          <p:cNvSpPr txBox="1">
            <a:spLocks noChangeArrowheads="1"/>
          </p:cNvSpPr>
          <p:nvPr/>
        </p:nvSpPr>
        <p:spPr bwMode="auto">
          <a:xfrm>
            <a:off x="3505200" y="48006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a:t>Liabilities</a:t>
            </a:r>
          </a:p>
        </p:txBody>
      </p:sp>
      <p:sp>
        <p:nvSpPr>
          <p:cNvPr id="21" name="Text Box 4"/>
          <p:cNvSpPr txBox="1">
            <a:spLocks noChangeArrowheads="1"/>
          </p:cNvSpPr>
          <p:nvPr/>
        </p:nvSpPr>
        <p:spPr bwMode="auto">
          <a:xfrm>
            <a:off x="6172200" y="48006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smtClean="0"/>
              <a:t>Equity</a:t>
            </a:r>
            <a:endParaRPr lang="en-US" dirty="0"/>
          </a:p>
        </p:txBody>
      </p:sp>
      <p:sp>
        <p:nvSpPr>
          <p:cNvPr id="22" name="Rectangle 5"/>
          <p:cNvSpPr>
            <a:spLocks noChangeArrowheads="1"/>
          </p:cNvSpPr>
          <p:nvPr/>
        </p:nvSpPr>
        <p:spPr bwMode="auto">
          <a:xfrm>
            <a:off x="2971800" y="5032375"/>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23" name="Rectangle 6"/>
          <p:cNvSpPr>
            <a:spLocks noChangeArrowheads="1"/>
          </p:cNvSpPr>
          <p:nvPr/>
        </p:nvSpPr>
        <p:spPr bwMode="auto">
          <a:xfrm>
            <a:off x="5638800" y="5018088"/>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400" dirty="0">
                <a:solidFill>
                  <a:schemeClr val="tx1"/>
                </a:solidFill>
                <a:latin typeface="Liberation Sans" panose="020B0604020202020204" pitchFamily="34" charset="0"/>
              </a:rPr>
              <a:t>+</a:t>
            </a:r>
          </a:p>
        </p:txBody>
      </p:sp>
    </p:spTree>
    <p:extLst>
      <p:ext uri="{BB962C8B-B14F-4D97-AF65-F5344CB8AC3E}">
        <p14:creationId xmlns:p14="http://schemas.microsoft.com/office/powerpoint/2010/main" val="2007692220"/>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7"/>
          <p:cNvSpPr txBox="1">
            <a:spLocks noChangeArrowheads="1"/>
          </p:cNvSpPr>
          <p:nvPr/>
        </p:nvSpPr>
        <p:spPr bwMode="auto">
          <a:xfrm>
            <a:off x="12954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endParaRPr lang="en-US" altLang="en-US" sz="2400" b="0" dirty="0">
              <a:solidFill>
                <a:schemeClr val="tx1"/>
              </a:solidFill>
              <a:latin typeface="Liberation Sans" panose="020B0604020202020204" pitchFamily="34" charset="0"/>
            </a:endParaRPr>
          </a:p>
        </p:txBody>
      </p:sp>
      <p:sp>
        <p:nvSpPr>
          <p:cNvPr id="31752" name="Line 13"/>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1754" name="Text Box 11"/>
          <p:cNvSpPr txBox="1">
            <a:spLocks noChangeArrowheads="1"/>
          </p:cNvSpPr>
          <p:nvPr/>
        </p:nvSpPr>
        <p:spPr bwMode="auto">
          <a:xfrm>
            <a:off x="533400" y="3478213"/>
            <a:ext cx="8229600" cy="1720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lvl="1">
              <a:lnSpc>
                <a:spcPct val="120000"/>
              </a:lnSpc>
              <a:spcBef>
                <a:spcPct val="50000"/>
              </a:spcBef>
              <a:buClr>
                <a:srgbClr val="CC0000"/>
              </a:buClr>
              <a:buSzPct val="80000"/>
              <a:buFont typeface="Wingdings" pitchFamily="2" charset="2"/>
              <a:buChar char="u"/>
            </a:pPr>
            <a:r>
              <a:rPr lang="en-US" altLang="en-US" sz="2300" b="0" dirty="0">
                <a:latin typeface="Liberation Sans" panose="020B0604020202020204" pitchFamily="34" charset="0"/>
              </a:rPr>
              <a:t>Resources a business owns.</a:t>
            </a:r>
          </a:p>
          <a:p>
            <a:pPr lvl="1">
              <a:lnSpc>
                <a:spcPct val="120000"/>
              </a:lnSpc>
              <a:spcBef>
                <a:spcPct val="50000"/>
              </a:spcBef>
              <a:buClr>
                <a:srgbClr val="CC0000"/>
              </a:buClr>
              <a:buSzPct val="80000"/>
              <a:buFont typeface="Wingdings" pitchFamily="2" charset="2"/>
              <a:buChar char="u"/>
            </a:pPr>
            <a:r>
              <a:rPr lang="en-US" altLang="en-US" sz="2300" b="0" dirty="0">
                <a:latin typeface="Liberation Sans" panose="020B0604020202020204" pitchFamily="34" charset="0"/>
              </a:rPr>
              <a:t>Provide future services or benefits.</a:t>
            </a:r>
          </a:p>
          <a:p>
            <a:pPr lvl="1">
              <a:lnSpc>
                <a:spcPct val="120000"/>
              </a:lnSpc>
              <a:spcBef>
                <a:spcPct val="50000"/>
              </a:spcBef>
              <a:buClr>
                <a:srgbClr val="CC0000"/>
              </a:buClr>
              <a:buSzPct val="80000"/>
              <a:buFont typeface="Wingdings" pitchFamily="2" charset="2"/>
              <a:buChar char="u"/>
            </a:pPr>
            <a:r>
              <a:rPr lang="en-US" altLang="en-US" sz="2300" b="0" dirty="0">
                <a:latin typeface="Liberation Sans" panose="020B0604020202020204" pitchFamily="34" charset="0"/>
              </a:rPr>
              <a:t>Cash, </a:t>
            </a:r>
            <a:r>
              <a:rPr lang="en-US" altLang="en-US" sz="2300" b="0" dirty="0" smtClean="0">
                <a:latin typeface="Liberation Sans" panose="020B0604020202020204" pitchFamily="34" charset="0"/>
              </a:rPr>
              <a:t>Inventory, </a:t>
            </a:r>
            <a:r>
              <a:rPr lang="en-US" altLang="en-US" sz="2300" b="0" dirty="0">
                <a:latin typeface="Liberation Sans" panose="020B0604020202020204" pitchFamily="34" charset="0"/>
              </a:rPr>
              <a:t>Equipment, etc.</a:t>
            </a:r>
          </a:p>
        </p:txBody>
      </p:sp>
      <p:sp>
        <p:nvSpPr>
          <p:cNvPr id="31755" name="Text Box 3"/>
          <p:cNvSpPr txBox="1">
            <a:spLocks noChangeArrowheads="1"/>
          </p:cNvSpPr>
          <p:nvPr/>
        </p:nvSpPr>
        <p:spPr bwMode="auto">
          <a:xfrm>
            <a:off x="533400" y="2895600"/>
            <a:ext cx="7772400" cy="506413"/>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dirty="0">
                <a:solidFill>
                  <a:srgbClr val="CC0000"/>
                </a:solidFill>
                <a:latin typeface="Liberation Sans" panose="020B0604020202020204" pitchFamily="34" charset="0"/>
              </a:rPr>
              <a:t>Assets</a:t>
            </a:r>
          </a:p>
        </p:txBody>
      </p:sp>
      <p:sp>
        <p:nvSpPr>
          <p:cNvPr id="13"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Basic </a:t>
            </a:r>
            <a:r>
              <a:rPr lang="en-US" altLang="en-US" sz="3200" b="1" dirty="0">
                <a:solidFill>
                  <a:schemeClr val="tx2">
                    <a:lumMod val="75000"/>
                  </a:schemeClr>
                </a:solidFill>
                <a:latin typeface="Liberation Sans" panose="020B0604020202020204" pitchFamily="34" charset="0"/>
              </a:rPr>
              <a:t>Accounting Equation</a:t>
            </a:r>
          </a:p>
        </p:txBody>
      </p:sp>
      <p:sp>
        <p:nvSpPr>
          <p:cNvPr id="14" name="Rectangle 2"/>
          <p:cNvSpPr>
            <a:spLocks noChangeArrowheads="1"/>
          </p:cNvSpPr>
          <p:nvPr/>
        </p:nvSpPr>
        <p:spPr bwMode="auto">
          <a:xfrm>
            <a:off x="762000" y="1600200"/>
            <a:ext cx="2057400" cy="914400"/>
          </a:xfrm>
          <a:prstGeom prst="rect">
            <a:avLst/>
          </a:prstGeom>
          <a:solidFill>
            <a:schemeClr val="accent3"/>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p>
            <a:pPr>
              <a:spcBef>
                <a:spcPts val="0"/>
              </a:spcBef>
              <a:buClr>
                <a:schemeClr val="accent2"/>
              </a:buClr>
              <a:buSzPct val="75000"/>
              <a:buFont typeface="Wingdings" pitchFamily="2" charset="2"/>
              <a:buNone/>
            </a:pPr>
            <a:r>
              <a:rPr lang="en-US" b="1" dirty="0">
                <a:latin typeface="Liberation Sans" panose="020B0604020202020204" pitchFamily="34" charset="0"/>
              </a:rPr>
              <a:t>Assets</a:t>
            </a:r>
          </a:p>
        </p:txBody>
      </p:sp>
      <p:sp>
        <p:nvSpPr>
          <p:cNvPr id="15" name="Text Box 3"/>
          <p:cNvSpPr txBox="1">
            <a:spLocks noChangeArrowheads="1"/>
          </p:cNvSpPr>
          <p:nvPr/>
        </p:nvSpPr>
        <p:spPr bwMode="auto">
          <a:xfrm>
            <a:off x="35052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a:t>Liabilities</a:t>
            </a:r>
          </a:p>
        </p:txBody>
      </p:sp>
      <p:sp>
        <p:nvSpPr>
          <p:cNvPr id="16" name="Text Box 4"/>
          <p:cNvSpPr txBox="1">
            <a:spLocks noChangeArrowheads="1"/>
          </p:cNvSpPr>
          <p:nvPr/>
        </p:nvSpPr>
        <p:spPr bwMode="auto">
          <a:xfrm>
            <a:off x="61722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smtClean="0"/>
              <a:t>Equity</a:t>
            </a:r>
            <a:endParaRPr lang="en-US" dirty="0"/>
          </a:p>
        </p:txBody>
      </p:sp>
      <p:sp>
        <p:nvSpPr>
          <p:cNvPr id="17" name="Rectangle 5"/>
          <p:cNvSpPr>
            <a:spLocks noChangeArrowheads="1"/>
          </p:cNvSpPr>
          <p:nvPr/>
        </p:nvSpPr>
        <p:spPr bwMode="auto">
          <a:xfrm>
            <a:off x="2971800" y="1831975"/>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18" name="Rectangle 6"/>
          <p:cNvSpPr>
            <a:spLocks noChangeArrowheads="1"/>
          </p:cNvSpPr>
          <p:nvPr/>
        </p:nvSpPr>
        <p:spPr bwMode="auto">
          <a:xfrm>
            <a:off x="5638800" y="1817688"/>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19"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28059802"/>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7"/>
          <p:cNvSpPr txBox="1">
            <a:spLocks noChangeArrowheads="1"/>
          </p:cNvSpPr>
          <p:nvPr/>
        </p:nvSpPr>
        <p:spPr bwMode="auto">
          <a:xfrm>
            <a:off x="12954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endParaRPr lang="en-US" altLang="en-US" sz="2400" b="0" dirty="0">
              <a:solidFill>
                <a:schemeClr val="tx1"/>
              </a:solidFill>
              <a:latin typeface="Liberation Sans" panose="020B0604020202020204" pitchFamily="34" charset="0"/>
            </a:endParaRPr>
          </a:p>
        </p:txBody>
      </p:sp>
      <p:sp>
        <p:nvSpPr>
          <p:cNvPr id="32776" name="Line 13"/>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2777"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Basic </a:t>
            </a:r>
            <a:r>
              <a:rPr lang="en-US" altLang="en-US" sz="3200" b="1" dirty="0">
                <a:solidFill>
                  <a:schemeClr val="tx2">
                    <a:lumMod val="75000"/>
                  </a:schemeClr>
                </a:solidFill>
                <a:latin typeface="Liberation Sans" panose="020B0604020202020204" pitchFamily="34" charset="0"/>
              </a:rPr>
              <a:t>Accounting Equation</a:t>
            </a:r>
          </a:p>
        </p:txBody>
      </p:sp>
      <p:sp>
        <p:nvSpPr>
          <p:cNvPr id="32778" name="Text Box 11"/>
          <p:cNvSpPr txBox="1">
            <a:spLocks noChangeArrowheads="1"/>
          </p:cNvSpPr>
          <p:nvPr/>
        </p:nvSpPr>
        <p:spPr bwMode="auto">
          <a:xfrm>
            <a:off x="533400" y="3478213"/>
            <a:ext cx="8229600" cy="2106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lvl="1">
              <a:lnSpc>
                <a:spcPct val="120000"/>
              </a:lnSpc>
              <a:spcBef>
                <a:spcPct val="50000"/>
              </a:spcBef>
              <a:buClr>
                <a:srgbClr val="CC0000"/>
              </a:buClr>
              <a:buSzPct val="80000"/>
              <a:buFont typeface="Wingdings" pitchFamily="2" charset="2"/>
              <a:buChar char="u"/>
            </a:pPr>
            <a:r>
              <a:rPr lang="en-US" altLang="en-US" sz="2300" b="0" dirty="0">
                <a:latin typeface="Liberation Sans" panose="020B0604020202020204" pitchFamily="34" charset="0"/>
              </a:rPr>
              <a:t>Claims against assets (debts and obligations).</a:t>
            </a:r>
          </a:p>
          <a:p>
            <a:pPr lvl="1">
              <a:lnSpc>
                <a:spcPct val="120000"/>
              </a:lnSpc>
              <a:spcBef>
                <a:spcPct val="50000"/>
              </a:spcBef>
              <a:buClr>
                <a:srgbClr val="CC0000"/>
              </a:buClr>
              <a:buSzPct val="80000"/>
              <a:buFont typeface="Wingdings" pitchFamily="2" charset="2"/>
              <a:buChar char="u"/>
            </a:pPr>
            <a:r>
              <a:rPr lang="en-US" altLang="en-US" sz="2300" b="0" dirty="0">
                <a:latin typeface="Liberation Sans" panose="020B0604020202020204" pitchFamily="34" charset="0"/>
              </a:rPr>
              <a:t>Creditors </a:t>
            </a:r>
            <a:r>
              <a:rPr lang="en-US" altLang="en-US" sz="2300" b="0" dirty="0" smtClean="0">
                <a:latin typeface="Liberation Sans" panose="020B0604020202020204" pitchFamily="34" charset="0"/>
              </a:rPr>
              <a:t>(party </a:t>
            </a:r>
            <a:r>
              <a:rPr lang="en-US" altLang="en-US" sz="2300" b="0" dirty="0">
                <a:latin typeface="Liberation Sans" panose="020B0604020202020204" pitchFamily="34" charset="0"/>
              </a:rPr>
              <a:t>to whom money is </a:t>
            </a:r>
            <a:r>
              <a:rPr lang="en-US" altLang="en-US" sz="2300" b="0" dirty="0" smtClean="0">
                <a:latin typeface="Liberation Sans" panose="020B0604020202020204" pitchFamily="34" charset="0"/>
              </a:rPr>
              <a:t>owed).</a:t>
            </a:r>
            <a:endParaRPr lang="en-US" altLang="en-US" sz="2300" b="0" dirty="0">
              <a:latin typeface="Liberation Sans" panose="020B0604020202020204" pitchFamily="34" charset="0"/>
            </a:endParaRPr>
          </a:p>
          <a:p>
            <a:pPr lvl="1">
              <a:lnSpc>
                <a:spcPct val="120000"/>
              </a:lnSpc>
              <a:spcBef>
                <a:spcPct val="50000"/>
              </a:spcBef>
              <a:buClr>
                <a:srgbClr val="CC0000"/>
              </a:buClr>
              <a:buSzPct val="80000"/>
              <a:buFont typeface="Wingdings" pitchFamily="2" charset="2"/>
              <a:buChar char="u"/>
            </a:pPr>
            <a:r>
              <a:rPr lang="en-US" altLang="en-US" sz="2300" b="0" dirty="0">
                <a:latin typeface="Liberation Sans" panose="020B0604020202020204" pitchFamily="34" charset="0"/>
              </a:rPr>
              <a:t>Accounts </a:t>
            </a:r>
            <a:r>
              <a:rPr lang="en-US" altLang="en-US" sz="2300" b="0" dirty="0" smtClean="0">
                <a:latin typeface="Liberation Sans" panose="020B0604020202020204" pitchFamily="34" charset="0"/>
              </a:rPr>
              <a:t>Payable</a:t>
            </a:r>
            <a:r>
              <a:rPr lang="en-US" altLang="en-US" sz="2300" b="0" dirty="0">
                <a:latin typeface="Liberation Sans" panose="020B0604020202020204" pitchFamily="34" charset="0"/>
              </a:rPr>
              <a:t>, Notes </a:t>
            </a:r>
            <a:r>
              <a:rPr lang="en-US" altLang="en-US" sz="2300" b="0" dirty="0" smtClean="0">
                <a:latin typeface="Liberation Sans" panose="020B0604020202020204" pitchFamily="34" charset="0"/>
              </a:rPr>
              <a:t>Payable</a:t>
            </a:r>
            <a:r>
              <a:rPr lang="en-US" altLang="en-US" sz="2300" b="0" dirty="0">
                <a:latin typeface="Liberation Sans" panose="020B0604020202020204" pitchFamily="34" charset="0"/>
              </a:rPr>
              <a:t>, </a:t>
            </a:r>
            <a:r>
              <a:rPr lang="en-US" altLang="en-US" sz="2300" b="0" dirty="0" smtClean="0">
                <a:latin typeface="Liberation Sans" panose="020B0604020202020204" pitchFamily="34" charset="0"/>
              </a:rPr>
              <a:t>Salaries and Wages Payable, etc</a:t>
            </a:r>
            <a:r>
              <a:rPr lang="en-US" altLang="en-US" sz="2300" b="0" dirty="0">
                <a:latin typeface="Liberation Sans" panose="020B0604020202020204" pitchFamily="34" charset="0"/>
              </a:rPr>
              <a:t>.</a:t>
            </a:r>
          </a:p>
        </p:txBody>
      </p:sp>
      <p:sp>
        <p:nvSpPr>
          <p:cNvPr id="32779" name="Text Box 3"/>
          <p:cNvSpPr txBox="1">
            <a:spLocks noChangeArrowheads="1"/>
          </p:cNvSpPr>
          <p:nvPr/>
        </p:nvSpPr>
        <p:spPr bwMode="auto">
          <a:xfrm>
            <a:off x="533400" y="2895600"/>
            <a:ext cx="7772400" cy="506413"/>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defPPr>
              <a:defRPr lang="en-US"/>
            </a:defPPr>
            <a:lvl1pPr algn="l">
              <a:buClrTx/>
              <a:buSzTx/>
              <a:buFontTx/>
              <a:buNone/>
              <a:defRPr sz="2800" b="1">
                <a:solidFill>
                  <a:srgbClr val="CC0000"/>
                </a:solidFill>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altLang="en-US" dirty="0"/>
              <a:t>Liabilities</a:t>
            </a:r>
          </a:p>
        </p:txBody>
      </p:sp>
      <p:sp>
        <p:nvSpPr>
          <p:cNvPr id="13" name="Rectangle 2"/>
          <p:cNvSpPr>
            <a:spLocks noChangeArrowheads="1"/>
          </p:cNvSpPr>
          <p:nvPr/>
        </p:nvSpPr>
        <p:spPr bwMode="auto">
          <a:xfrm>
            <a:off x="7620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p>
            <a:pPr>
              <a:spcBef>
                <a:spcPts val="0"/>
              </a:spcBef>
              <a:buClr>
                <a:schemeClr val="accent2"/>
              </a:buClr>
              <a:buSzPct val="75000"/>
              <a:buFont typeface="Wingdings" pitchFamily="2" charset="2"/>
              <a:buNone/>
            </a:pPr>
            <a:r>
              <a:rPr lang="en-US" b="1" dirty="0">
                <a:latin typeface="Liberation Sans" panose="020B0604020202020204" pitchFamily="34" charset="0"/>
              </a:rPr>
              <a:t>Assets</a:t>
            </a:r>
          </a:p>
        </p:txBody>
      </p:sp>
      <p:sp>
        <p:nvSpPr>
          <p:cNvPr id="14" name="Text Box 3"/>
          <p:cNvSpPr txBox="1">
            <a:spLocks noChangeArrowheads="1"/>
          </p:cNvSpPr>
          <p:nvPr/>
        </p:nvSpPr>
        <p:spPr bwMode="auto">
          <a:xfrm>
            <a:off x="3505200" y="1600200"/>
            <a:ext cx="2057400" cy="914400"/>
          </a:xfrm>
          <a:prstGeom prst="rect">
            <a:avLst/>
          </a:prstGeom>
          <a:solidFill>
            <a:schemeClr val="accent3"/>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a:t>Liabilities</a:t>
            </a:r>
          </a:p>
        </p:txBody>
      </p:sp>
      <p:sp>
        <p:nvSpPr>
          <p:cNvPr id="15" name="Text Box 4"/>
          <p:cNvSpPr txBox="1">
            <a:spLocks noChangeArrowheads="1"/>
          </p:cNvSpPr>
          <p:nvPr/>
        </p:nvSpPr>
        <p:spPr bwMode="auto">
          <a:xfrm>
            <a:off x="61722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smtClean="0"/>
              <a:t>Equity</a:t>
            </a:r>
            <a:endParaRPr lang="en-US" dirty="0"/>
          </a:p>
        </p:txBody>
      </p:sp>
      <p:sp>
        <p:nvSpPr>
          <p:cNvPr id="16" name="Rectangle 5"/>
          <p:cNvSpPr>
            <a:spLocks noChangeArrowheads="1"/>
          </p:cNvSpPr>
          <p:nvPr/>
        </p:nvSpPr>
        <p:spPr bwMode="auto">
          <a:xfrm>
            <a:off x="2971800" y="1831975"/>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17" name="Rectangle 6"/>
          <p:cNvSpPr>
            <a:spLocks noChangeArrowheads="1"/>
          </p:cNvSpPr>
          <p:nvPr/>
        </p:nvSpPr>
        <p:spPr bwMode="auto">
          <a:xfrm>
            <a:off x="5638800" y="1817688"/>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1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446867218"/>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7"/>
          <p:cNvSpPr txBox="1">
            <a:spLocks noChangeArrowheads="1"/>
          </p:cNvSpPr>
          <p:nvPr/>
        </p:nvSpPr>
        <p:spPr bwMode="auto">
          <a:xfrm>
            <a:off x="12954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endParaRPr lang="en-US" altLang="en-US" sz="2400" b="0" dirty="0">
              <a:solidFill>
                <a:schemeClr val="tx1"/>
              </a:solidFill>
              <a:latin typeface="Liberation Sans" panose="020B0604020202020204" pitchFamily="34" charset="0"/>
            </a:endParaRPr>
          </a:p>
        </p:txBody>
      </p:sp>
      <p:sp>
        <p:nvSpPr>
          <p:cNvPr id="33796" name="Rectangle 12"/>
          <p:cNvSpPr>
            <a:spLocks noChangeArrowheads="1"/>
          </p:cNvSpPr>
          <p:nvPr/>
        </p:nvSpPr>
        <p:spPr bwMode="auto">
          <a:xfrm>
            <a:off x="533400" y="2895600"/>
            <a:ext cx="4038600" cy="457200"/>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2800" b="1" dirty="0">
                <a:solidFill>
                  <a:srgbClr val="CC0000"/>
                </a:solidFill>
                <a:latin typeface="Liberation Sans" panose="020B0604020202020204" pitchFamily="34" charset="0"/>
              </a:rPr>
              <a:t>Equity</a:t>
            </a:r>
          </a:p>
        </p:txBody>
      </p:sp>
      <p:sp>
        <p:nvSpPr>
          <p:cNvPr id="33802" name="Line 13"/>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3803"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Basic </a:t>
            </a:r>
            <a:r>
              <a:rPr lang="en-US" altLang="en-US" sz="3200" b="1" dirty="0">
                <a:solidFill>
                  <a:schemeClr val="tx2">
                    <a:lumMod val="75000"/>
                  </a:schemeClr>
                </a:solidFill>
                <a:latin typeface="Liberation Sans" panose="020B0604020202020204" pitchFamily="34" charset="0"/>
              </a:rPr>
              <a:t>Accounting Equation</a:t>
            </a:r>
          </a:p>
        </p:txBody>
      </p:sp>
      <p:sp>
        <p:nvSpPr>
          <p:cNvPr id="13" name="Text Box 11"/>
          <p:cNvSpPr txBox="1">
            <a:spLocks noChangeArrowheads="1"/>
          </p:cNvSpPr>
          <p:nvPr/>
        </p:nvSpPr>
        <p:spPr bwMode="auto">
          <a:xfrm>
            <a:off x="533400" y="3478213"/>
            <a:ext cx="8229600" cy="1720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lvl="1">
              <a:lnSpc>
                <a:spcPct val="120000"/>
              </a:lnSpc>
              <a:spcBef>
                <a:spcPct val="50000"/>
              </a:spcBef>
              <a:buClr>
                <a:srgbClr val="CC0000"/>
              </a:buClr>
              <a:buSzPct val="80000"/>
              <a:buFont typeface="Wingdings" pitchFamily="2" charset="2"/>
              <a:buChar char="u"/>
            </a:pPr>
            <a:r>
              <a:rPr lang="en-US" altLang="en-US" sz="2300" b="0" dirty="0" smtClean="0">
                <a:latin typeface="Liberation Sans" panose="020B0604020202020204" pitchFamily="34" charset="0"/>
              </a:rPr>
              <a:t>Ownership claim on total assets.</a:t>
            </a:r>
          </a:p>
          <a:p>
            <a:pPr lvl="1">
              <a:lnSpc>
                <a:spcPct val="120000"/>
              </a:lnSpc>
              <a:spcBef>
                <a:spcPct val="50000"/>
              </a:spcBef>
              <a:buClr>
                <a:srgbClr val="CC0000"/>
              </a:buClr>
              <a:buSzPct val="80000"/>
              <a:buFont typeface="Wingdings" pitchFamily="2" charset="2"/>
              <a:buChar char="u"/>
            </a:pPr>
            <a:r>
              <a:rPr lang="en-US" altLang="en-US" sz="2300" b="0" dirty="0" smtClean="0">
                <a:latin typeface="Liberation Sans" panose="020B0604020202020204" pitchFamily="34" charset="0"/>
              </a:rPr>
              <a:t>Referred to as residual equity.</a:t>
            </a:r>
          </a:p>
          <a:p>
            <a:pPr lvl="1">
              <a:lnSpc>
                <a:spcPct val="120000"/>
              </a:lnSpc>
              <a:spcBef>
                <a:spcPct val="50000"/>
              </a:spcBef>
              <a:buClr>
                <a:srgbClr val="CC0000"/>
              </a:buClr>
              <a:buSzPct val="80000"/>
              <a:buFont typeface="Wingdings" pitchFamily="2" charset="2"/>
              <a:buChar char="u"/>
            </a:pPr>
            <a:r>
              <a:rPr lang="en-US" altLang="en-US" sz="2300" dirty="0" smtClean="0">
                <a:solidFill>
                  <a:srgbClr val="006600"/>
                </a:solidFill>
                <a:latin typeface="Liberation Sans" panose="020B0604020202020204" pitchFamily="34" charset="0"/>
              </a:rPr>
              <a:t>Share Capital</a:t>
            </a:r>
            <a:r>
              <a:rPr lang="en-US" sz="2000" dirty="0" smtClean="0">
                <a:solidFill>
                  <a:srgbClr val="006600"/>
                </a:solidFill>
              </a:rPr>
              <a:t>—</a:t>
            </a:r>
            <a:r>
              <a:rPr lang="en-US" altLang="en-US" sz="2300" dirty="0" smtClean="0">
                <a:solidFill>
                  <a:srgbClr val="006600"/>
                </a:solidFill>
                <a:latin typeface="Liberation Sans" panose="020B0604020202020204" pitchFamily="34" charset="0"/>
              </a:rPr>
              <a:t>Ordinary</a:t>
            </a:r>
            <a:r>
              <a:rPr lang="en-US" altLang="en-US" sz="2300" b="0" dirty="0" smtClean="0">
                <a:solidFill>
                  <a:srgbClr val="006600"/>
                </a:solidFill>
                <a:latin typeface="Liberation Sans" panose="020B0604020202020204" pitchFamily="34" charset="0"/>
              </a:rPr>
              <a:t> </a:t>
            </a:r>
            <a:r>
              <a:rPr lang="en-US" altLang="en-US" sz="2300" b="0" dirty="0" smtClean="0">
                <a:solidFill>
                  <a:schemeClr val="tx1"/>
                </a:solidFill>
                <a:latin typeface="Liberation Sans" panose="020B0604020202020204" pitchFamily="34" charset="0"/>
              </a:rPr>
              <a:t>and </a:t>
            </a:r>
            <a:r>
              <a:rPr lang="en-US" altLang="en-US" sz="2300" dirty="0" smtClean="0">
                <a:solidFill>
                  <a:srgbClr val="006600"/>
                </a:solidFill>
                <a:latin typeface="Liberation Sans" panose="020B0604020202020204" pitchFamily="34" charset="0"/>
              </a:rPr>
              <a:t>Retained Earnings</a:t>
            </a:r>
            <a:r>
              <a:rPr lang="en-US" altLang="en-US" sz="2300" b="0" dirty="0" smtClean="0">
                <a:solidFill>
                  <a:schemeClr val="tx1"/>
                </a:solidFill>
                <a:latin typeface="Liberation Sans" panose="020B0604020202020204" pitchFamily="34" charset="0"/>
              </a:rPr>
              <a:t>.</a:t>
            </a:r>
            <a:endParaRPr lang="en-US" altLang="en-US" sz="2300" b="0" dirty="0">
              <a:solidFill>
                <a:schemeClr val="tx1"/>
              </a:solidFill>
              <a:latin typeface="Liberation Sans" panose="020B0604020202020204" pitchFamily="34" charset="0"/>
            </a:endParaRPr>
          </a:p>
        </p:txBody>
      </p:sp>
      <p:sp>
        <p:nvSpPr>
          <p:cNvPr id="14" name="Rectangle 2"/>
          <p:cNvSpPr>
            <a:spLocks noChangeArrowheads="1"/>
          </p:cNvSpPr>
          <p:nvPr/>
        </p:nvSpPr>
        <p:spPr bwMode="auto">
          <a:xfrm>
            <a:off x="7620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p>
            <a:pPr>
              <a:spcBef>
                <a:spcPts val="0"/>
              </a:spcBef>
              <a:buClr>
                <a:schemeClr val="accent2"/>
              </a:buClr>
              <a:buSzPct val="75000"/>
              <a:buFont typeface="Wingdings" pitchFamily="2" charset="2"/>
              <a:buNone/>
            </a:pPr>
            <a:r>
              <a:rPr lang="en-US" b="1" dirty="0">
                <a:latin typeface="Liberation Sans" panose="020B0604020202020204" pitchFamily="34" charset="0"/>
              </a:rPr>
              <a:t>Assets</a:t>
            </a:r>
          </a:p>
        </p:txBody>
      </p:sp>
      <p:sp>
        <p:nvSpPr>
          <p:cNvPr id="15" name="Text Box 3"/>
          <p:cNvSpPr txBox="1">
            <a:spLocks noChangeArrowheads="1"/>
          </p:cNvSpPr>
          <p:nvPr/>
        </p:nvSpPr>
        <p:spPr bwMode="auto">
          <a:xfrm>
            <a:off x="35052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a:t>Liabilities</a:t>
            </a:r>
          </a:p>
        </p:txBody>
      </p:sp>
      <p:sp>
        <p:nvSpPr>
          <p:cNvPr id="16" name="Text Box 4"/>
          <p:cNvSpPr txBox="1">
            <a:spLocks noChangeArrowheads="1"/>
          </p:cNvSpPr>
          <p:nvPr/>
        </p:nvSpPr>
        <p:spPr bwMode="auto">
          <a:xfrm>
            <a:off x="6172200" y="1600200"/>
            <a:ext cx="2057400" cy="914400"/>
          </a:xfrm>
          <a:prstGeom prst="rect">
            <a:avLst/>
          </a:prstGeom>
          <a:solidFill>
            <a:schemeClr val="accent3"/>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smtClean="0"/>
              <a:t>Equity</a:t>
            </a:r>
            <a:endParaRPr lang="en-US" dirty="0"/>
          </a:p>
        </p:txBody>
      </p:sp>
      <p:sp>
        <p:nvSpPr>
          <p:cNvPr id="17" name="Rectangle 5"/>
          <p:cNvSpPr>
            <a:spLocks noChangeArrowheads="1"/>
          </p:cNvSpPr>
          <p:nvPr/>
        </p:nvSpPr>
        <p:spPr bwMode="auto">
          <a:xfrm>
            <a:off x="2971800" y="1831975"/>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18" name="Rectangle 6"/>
          <p:cNvSpPr>
            <a:spLocks noChangeArrowheads="1"/>
          </p:cNvSpPr>
          <p:nvPr/>
        </p:nvSpPr>
        <p:spPr bwMode="auto">
          <a:xfrm>
            <a:off x="5638800" y="1817688"/>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19"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225822434"/>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425178"/>
            <a:ext cx="8534400" cy="2591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818" name="Text Box 3"/>
          <p:cNvSpPr txBox="1">
            <a:spLocks noChangeArrowheads="1"/>
          </p:cNvSpPr>
          <p:nvPr/>
        </p:nvSpPr>
        <p:spPr bwMode="auto">
          <a:xfrm>
            <a:off x="457200" y="4193587"/>
            <a:ext cx="8610600" cy="906402"/>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45000"/>
              </a:spcBef>
              <a:buClrTx/>
              <a:buSzPct val="80000"/>
              <a:buFontTx/>
              <a:buNone/>
            </a:pPr>
            <a:r>
              <a:rPr lang="en-US" altLang="en-US" sz="2300" dirty="0">
                <a:solidFill>
                  <a:schemeClr val="tx1"/>
                </a:solidFill>
                <a:latin typeface="Liberation Sans" panose="020B0604020202020204" pitchFamily="34" charset="0"/>
              </a:rPr>
              <a:t>Investments by </a:t>
            </a:r>
            <a:r>
              <a:rPr lang="en-US" altLang="en-US" sz="2300" dirty="0" smtClean="0">
                <a:solidFill>
                  <a:schemeClr val="tx1"/>
                </a:solidFill>
                <a:latin typeface="Liberation Sans" panose="020B0604020202020204" pitchFamily="34" charset="0"/>
              </a:rPr>
              <a:t>shareholders </a:t>
            </a:r>
            <a:r>
              <a:rPr lang="en-US" altLang="en-US" sz="2300" b="0" dirty="0">
                <a:solidFill>
                  <a:schemeClr val="tx1"/>
                </a:solidFill>
                <a:latin typeface="Liberation Sans" panose="020B0604020202020204" pitchFamily="34" charset="0"/>
              </a:rPr>
              <a:t>represent the total amount paid in by </a:t>
            </a:r>
            <a:r>
              <a:rPr lang="en-US" altLang="en-US" sz="2300" b="0" dirty="0" smtClean="0">
                <a:solidFill>
                  <a:schemeClr val="tx1"/>
                </a:solidFill>
                <a:latin typeface="Liberation Sans" panose="020B0604020202020204" pitchFamily="34" charset="0"/>
              </a:rPr>
              <a:t>shareholders </a:t>
            </a:r>
            <a:r>
              <a:rPr lang="en-US" altLang="en-US" sz="2300" b="0" dirty="0">
                <a:solidFill>
                  <a:schemeClr val="tx1"/>
                </a:solidFill>
                <a:latin typeface="Liberation Sans" panose="020B0604020202020204" pitchFamily="34" charset="0"/>
              </a:rPr>
              <a:t>for the </a:t>
            </a:r>
            <a:r>
              <a:rPr lang="en-US" altLang="en-US" sz="2300" b="0" dirty="0" smtClean="0">
                <a:solidFill>
                  <a:schemeClr val="tx1"/>
                </a:solidFill>
                <a:latin typeface="Liberation Sans" panose="020B0604020202020204" pitchFamily="34" charset="0"/>
              </a:rPr>
              <a:t>ordinary shares </a:t>
            </a:r>
            <a:r>
              <a:rPr lang="en-US" altLang="en-US" sz="2300" b="0" dirty="0">
                <a:solidFill>
                  <a:schemeClr val="tx1"/>
                </a:solidFill>
                <a:latin typeface="Liberation Sans" panose="020B0604020202020204" pitchFamily="34" charset="0"/>
              </a:rPr>
              <a:t>they purchase.</a:t>
            </a:r>
          </a:p>
        </p:txBody>
      </p:sp>
      <p:sp>
        <p:nvSpPr>
          <p:cNvPr id="34819"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4820"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Equity</a:t>
            </a:r>
            <a:endParaRPr lang="en-US" altLang="en-US" sz="3200" b="1" dirty="0">
              <a:solidFill>
                <a:srgbClr val="CC0000"/>
              </a:solidFill>
              <a:latin typeface="Liberation Sans" panose="020B0604020202020204" pitchFamily="34" charset="0"/>
            </a:endParaRPr>
          </a:p>
        </p:txBody>
      </p:sp>
      <p:sp>
        <p:nvSpPr>
          <p:cNvPr id="2" name="Rectangle 1"/>
          <p:cNvSpPr/>
          <p:nvPr/>
        </p:nvSpPr>
        <p:spPr>
          <a:xfrm>
            <a:off x="7391400" y="734704"/>
            <a:ext cx="1524000" cy="646331"/>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1-7</a:t>
            </a:r>
          </a:p>
          <a:p>
            <a:pPr algn="l"/>
            <a:r>
              <a:rPr lang="en-US" sz="1200" dirty="0">
                <a:latin typeface="Liberation Sans" panose="020B0604020202020204" pitchFamily="34" charset="0"/>
              </a:rPr>
              <a:t>Increases and decreases </a:t>
            </a:r>
            <a:r>
              <a:rPr lang="en-US" sz="1200" dirty="0" smtClean="0">
                <a:latin typeface="Liberation Sans" panose="020B0604020202020204" pitchFamily="34" charset="0"/>
              </a:rPr>
              <a:t>in equity</a:t>
            </a:r>
            <a:endParaRPr lang="en-US" sz="1200" dirty="0">
              <a:latin typeface="Liberation Sans" panose="020B0604020202020204" pitchFamily="34" charset="0"/>
            </a:endParaRPr>
          </a:p>
        </p:txBody>
      </p:sp>
      <p:sp>
        <p:nvSpPr>
          <p:cNvPr id="1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
        <p:nvSpPr>
          <p:cNvPr id="3" name="Rectangle 2"/>
          <p:cNvSpPr/>
          <p:nvPr/>
        </p:nvSpPr>
        <p:spPr bwMode="auto">
          <a:xfrm>
            <a:off x="533400" y="2001186"/>
            <a:ext cx="2590800" cy="672675"/>
          </a:xfrm>
          <a:prstGeom prst="rect">
            <a:avLst/>
          </a:prstGeom>
          <a:noFill/>
          <a:ln w="38100" cap="sq"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039564224"/>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3"/>
          <p:cNvSpPr txBox="1">
            <a:spLocks noChangeArrowheads="1"/>
          </p:cNvSpPr>
          <p:nvPr/>
        </p:nvSpPr>
        <p:spPr bwMode="auto">
          <a:xfrm>
            <a:off x="457200" y="4191000"/>
            <a:ext cx="8610600" cy="1879745"/>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45000"/>
              </a:spcBef>
              <a:buClrTx/>
              <a:buSzPct val="80000"/>
              <a:buFontTx/>
              <a:buNone/>
            </a:pPr>
            <a:r>
              <a:rPr lang="en-US" altLang="en-US" sz="2300" dirty="0">
                <a:solidFill>
                  <a:schemeClr val="tx2">
                    <a:lumMod val="75000"/>
                  </a:schemeClr>
                </a:solidFill>
                <a:latin typeface="Liberation Sans" panose="020B0604020202020204" pitchFamily="34" charset="0"/>
              </a:rPr>
              <a:t>Revenues</a:t>
            </a:r>
            <a:r>
              <a:rPr lang="en-US" altLang="en-US" sz="2300" dirty="0">
                <a:solidFill>
                  <a:srgbClr val="00FFFF"/>
                </a:solidFill>
                <a:latin typeface="Liberation Sans" panose="020B0604020202020204" pitchFamily="34" charset="0"/>
              </a:rPr>
              <a:t> </a:t>
            </a:r>
            <a:r>
              <a:rPr lang="en-US" altLang="en-US" sz="2300" b="0" dirty="0">
                <a:solidFill>
                  <a:srgbClr val="000000"/>
                </a:solidFill>
                <a:latin typeface="Liberation Sans" panose="020B0604020202020204" pitchFamily="34" charset="0"/>
              </a:rPr>
              <a:t>result from business activities entered into for the purpose of earning income.</a:t>
            </a:r>
          </a:p>
          <a:p>
            <a:pPr>
              <a:lnSpc>
                <a:spcPct val="115000"/>
              </a:lnSpc>
              <a:spcBef>
                <a:spcPct val="45000"/>
              </a:spcBef>
              <a:buClrTx/>
              <a:buSzPct val="80000"/>
              <a:buFontTx/>
              <a:buNone/>
            </a:pPr>
            <a:r>
              <a:rPr lang="en-US" altLang="en-US" sz="2300" b="0" dirty="0">
                <a:solidFill>
                  <a:srgbClr val="000000"/>
                </a:solidFill>
                <a:latin typeface="Liberation Sans" panose="020B0604020202020204" pitchFamily="34" charset="0"/>
              </a:rPr>
              <a:t>Common sources of revenue are: sales, fees, services, commissions, interest, dividends, royalties, and rent.</a:t>
            </a:r>
          </a:p>
        </p:txBody>
      </p:sp>
      <p:sp>
        <p:nvSpPr>
          <p:cNvPr id="35843"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8"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Stockholders’ Equity</a:t>
            </a:r>
            <a:endParaRPr lang="en-US" altLang="en-US" sz="3200" b="1" dirty="0">
              <a:solidFill>
                <a:schemeClr val="tx2">
                  <a:lumMod val="75000"/>
                </a:schemeClr>
              </a:solidFill>
              <a:latin typeface="Liberation Sans" panose="020B0604020202020204" pitchFamily="34"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425178"/>
            <a:ext cx="8534400" cy="2591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7391400" y="734704"/>
            <a:ext cx="1524000" cy="646331"/>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1-7</a:t>
            </a:r>
          </a:p>
          <a:p>
            <a:pPr algn="l"/>
            <a:r>
              <a:rPr lang="en-US" sz="1200" dirty="0">
                <a:latin typeface="Liberation Sans" panose="020B0604020202020204" pitchFamily="34" charset="0"/>
              </a:rPr>
              <a:t>Increases and decreases </a:t>
            </a:r>
            <a:r>
              <a:rPr lang="en-US" sz="1200" dirty="0" smtClean="0">
                <a:latin typeface="Liberation Sans" panose="020B0604020202020204" pitchFamily="34" charset="0"/>
              </a:rPr>
              <a:t>in equity</a:t>
            </a:r>
            <a:endParaRPr lang="en-US" sz="1200" dirty="0">
              <a:latin typeface="Liberation Sans" panose="020B0604020202020204" pitchFamily="34" charset="0"/>
            </a:endParaRPr>
          </a:p>
        </p:txBody>
      </p:sp>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
        <p:nvSpPr>
          <p:cNvPr id="12" name="Rectangle 11"/>
          <p:cNvSpPr/>
          <p:nvPr/>
        </p:nvSpPr>
        <p:spPr bwMode="auto">
          <a:xfrm>
            <a:off x="533400" y="2984925"/>
            <a:ext cx="2590800" cy="672675"/>
          </a:xfrm>
          <a:prstGeom prst="rect">
            <a:avLst/>
          </a:prstGeom>
          <a:noFill/>
          <a:ln w="38100" cap="sq"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808563297"/>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051"/>
          <p:cNvSpPr txBox="1">
            <a:spLocks noChangeArrowheads="1"/>
          </p:cNvSpPr>
          <p:nvPr/>
        </p:nvSpPr>
        <p:spPr bwMode="auto">
          <a:xfrm>
            <a:off x="685800" y="539088"/>
            <a:ext cx="969818" cy="1219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lgn="ctr">
                <a:solidFill>
                  <a:srgbClr val="000000"/>
                </a:solidFill>
                <a:miter lim="800000"/>
                <a:headEnd/>
                <a:tailEnd/>
              </a14:hiddenLine>
            </a:ext>
          </a:extLst>
        </p:spPr>
        <p:txBody>
          <a:bodyPr lIns="182562" tIns="46038" rIns="182562" bIns="46038" anchor="ct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ts val="0"/>
              </a:spcBef>
              <a:buFont typeface="Wingdings" pitchFamily="2" charset="2"/>
              <a:buNone/>
            </a:pPr>
            <a:r>
              <a:rPr lang="en-US" altLang="en-US" sz="9600" dirty="0" smtClean="0">
                <a:solidFill>
                  <a:schemeClr val="tx2">
                    <a:lumMod val="75000"/>
                  </a:schemeClr>
                </a:solidFill>
                <a:latin typeface="Arial" panose="020B0604020202020204" pitchFamily="34" charset="0"/>
                <a:cs typeface="Arial" panose="020B0604020202020204" pitchFamily="34" charset="0"/>
              </a:rPr>
              <a:t>1</a:t>
            </a:r>
            <a:endParaRPr lang="en-US" altLang="en-US" sz="9600" dirty="0">
              <a:solidFill>
                <a:schemeClr val="tx2">
                  <a:lumMod val="75000"/>
                </a:schemeClr>
              </a:solidFill>
              <a:latin typeface="Arial" panose="020B0604020202020204" pitchFamily="34" charset="0"/>
              <a:cs typeface="Arial" panose="020B0604020202020204" pitchFamily="34" charset="0"/>
            </a:endParaRPr>
          </a:p>
        </p:txBody>
      </p:sp>
      <p:sp>
        <p:nvSpPr>
          <p:cNvPr id="274438" name="Rectangle 6"/>
          <p:cNvSpPr>
            <a:spLocks noChangeArrowheads="1"/>
          </p:cNvSpPr>
          <p:nvPr/>
        </p:nvSpPr>
        <p:spPr bwMode="auto">
          <a:xfrm>
            <a:off x="508000" y="1852281"/>
            <a:ext cx="8331200" cy="4636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93" tIns="43247" rIns="86493" bIns="43247">
            <a:spAutoFit/>
          </a:bodyPr>
          <a:lstStyle/>
          <a:p>
            <a:pPr marL="457200" indent="-457200" algn="l" defTabSz="865188" eaLnBrk="1" hangingPunct="1">
              <a:lnSpc>
                <a:spcPct val="114000"/>
              </a:lnSpc>
              <a:spcBef>
                <a:spcPts val="600"/>
              </a:spcBef>
              <a:defRPr/>
            </a:pPr>
            <a:r>
              <a:rPr lang="en-US" sz="2300" b="1" dirty="0" smtClean="0">
                <a:solidFill>
                  <a:schemeClr val="tx2">
                    <a:lumMod val="75000"/>
                  </a:schemeClr>
                </a:solidFill>
                <a:latin typeface="Liberation Sans" panose="020B0604020202020204" pitchFamily="34" charset="0"/>
              </a:rPr>
              <a:t>LEARNING OBJECTIVES</a:t>
            </a:r>
          </a:p>
          <a:p>
            <a:pPr marL="457200" indent="-457200" algn="l" defTabSz="865188" eaLnBrk="1" hangingPunct="1">
              <a:lnSpc>
                <a:spcPct val="114000"/>
              </a:lnSpc>
              <a:spcBef>
                <a:spcPts val="600"/>
              </a:spcBef>
              <a:spcAft>
                <a:spcPct val="35000"/>
              </a:spcAft>
              <a:defRPr/>
            </a:pPr>
            <a:r>
              <a:rPr lang="en-US" sz="1900" i="1" dirty="0" smtClean="0">
                <a:latin typeface="Liberation Sans" panose="020B0604020202020204" pitchFamily="34" charset="0"/>
              </a:rPr>
              <a:t>After </a:t>
            </a:r>
            <a:r>
              <a:rPr lang="en-US" sz="1900" i="1" dirty="0">
                <a:latin typeface="Liberation Sans" panose="020B0604020202020204" pitchFamily="34" charset="0"/>
              </a:rPr>
              <a:t>studying this chapter, you should be able to:</a:t>
            </a:r>
          </a:p>
          <a:p>
            <a:pPr marL="341313" indent="-341313" algn="l" defTabSz="865188" eaLnBrk="1" hangingPunct="1">
              <a:lnSpc>
                <a:spcPct val="114000"/>
              </a:lnSpc>
              <a:spcBef>
                <a:spcPts val="300"/>
              </a:spcBef>
              <a:buClr>
                <a:srgbClr val="EA8B00"/>
              </a:buClr>
              <a:defRPr/>
            </a:pPr>
            <a:r>
              <a:rPr lang="en-US" sz="1900" b="1" dirty="0" smtClean="0">
                <a:solidFill>
                  <a:srgbClr val="FF0000"/>
                </a:solidFill>
                <a:latin typeface="Arial" panose="020B0604020202020204" pitchFamily="34" charset="0"/>
                <a:cs typeface="Arial" panose="020B0604020202020204" pitchFamily="34" charset="0"/>
              </a:rPr>
              <a:t>1</a:t>
            </a:r>
            <a:r>
              <a:rPr lang="en-US" sz="1900" b="1" dirty="0">
                <a:solidFill>
                  <a:srgbClr val="004B70"/>
                </a:solidFill>
                <a:latin typeface="Liberation Sans" panose="020B0604020202020204" pitchFamily="34" charset="0"/>
              </a:rPr>
              <a:t>	</a:t>
            </a:r>
            <a:r>
              <a:rPr lang="en-US" sz="1900" dirty="0">
                <a:latin typeface="Liberation Sans" panose="020B0604020202020204" pitchFamily="34" charset="0"/>
              </a:rPr>
              <a:t>Explain what accounting is.</a:t>
            </a:r>
          </a:p>
          <a:p>
            <a:pPr marL="341313" indent="-341313" algn="l" defTabSz="865188" eaLnBrk="1" hangingPunct="1">
              <a:lnSpc>
                <a:spcPct val="114000"/>
              </a:lnSpc>
              <a:spcBef>
                <a:spcPts val="600"/>
              </a:spcBef>
              <a:buClr>
                <a:srgbClr val="EA8B00"/>
              </a:buClr>
              <a:defRPr/>
            </a:pPr>
            <a:r>
              <a:rPr lang="en-US" sz="1900" b="1" dirty="0" smtClean="0">
                <a:solidFill>
                  <a:srgbClr val="FF0000"/>
                </a:solidFill>
                <a:latin typeface="Arial" panose="020B0604020202020204" pitchFamily="34" charset="0"/>
                <a:cs typeface="Arial" panose="020B0604020202020204" pitchFamily="34" charset="0"/>
              </a:rPr>
              <a:t>2 </a:t>
            </a:r>
            <a:r>
              <a:rPr lang="en-US" sz="1900" dirty="0">
                <a:solidFill>
                  <a:srgbClr val="004B70"/>
                </a:solidFill>
                <a:latin typeface="Liberation Sans" panose="020B0604020202020204" pitchFamily="34" charset="0"/>
              </a:rPr>
              <a:t>	</a:t>
            </a:r>
            <a:r>
              <a:rPr lang="en-US" sz="1900" dirty="0">
                <a:latin typeface="Liberation Sans" panose="020B0604020202020204" pitchFamily="34" charset="0"/>
              </a:rPr>
              <a:t>Identify the users and uses of accounting.</a:t>
            </a:r>
          </a:p>
          <a:p>
            <a:pPr marL="341313" indent="-341313" algn="l" defTabSz="865188" eaLnBrk="1" hangingPunct="1">
              <a:lnSpc>
                <a:spcPct val="114000"/>
              </a:lnSpc>
              <a:spcBef>
                <a:spcPts val="600"/>
              </a:spcBef>
              <a:buClr>
                <a:srgbClr val="EA8B00"/>
              </a:buClr>
              <a:defRPr/>
            </a:pPr>
            <a:r>
              <a:rPr lang="en-US" sz="1900" b="1" dirty="0" smtClean="0">
                <a:solidFill>
                  <a:srgbClr val="FF0000"/>
                </a:solidFill>
                <a:latin typeface="Arial" panose="020B0604020202020204" pitchFamily="34" charset="0"/>
                <a:cs typeface="Arial" panose="020B0604020202020204" pitchFamily="34" charset="0"/>
              </a:rPr>
              <a:t>3 </a:t>
            </a:r>
            <a:r>
              <a:rPr lang="en-US" sz="1900" dirty="0">
                <a:solidFill>
                  <a:srgbClr val="004B70"/>
                </a:solidFill>
                <a:latin typeface="Liberation Sans" panose="020B0604020202020204" pitchFamily="34" charset="0"/>
              </a:rPr>
              <a:t>	</a:t>
            </a:r>
            <a:r>
              <a:rPr lang="en-US" sz="1900" dirty="0">
                <a:latin typeface="Liberation Sans" panose="020B0604020202020204" pitchFamily="34" charset="0"/>
              </a:rPr>
              <a:t>Understand why ethics is a fundamental business concept.</a:t>
            </a:r>
          </a:p>
          <a:p>
            <a:pPr marL="341313" indent="-341313" algn="l" defTabSz="865188" eaLnBrk="1" hangingPunct="1">
              <a:lnSpc>
                <a:spcPct val="114000"/>
              </a:lnSpc>
              <a:spcBef>
                <a:spcPts val="600"/>
              </a:spcBef>
              <a:buClr>
                <a:srgbClr val="EA8B00"/>
              </a:buClr>
              <a:defRPr/>
            </a:pPr>
            <a:r>
              <a:rPr lang="en-US" sz="1900" b="1" dirty="0" smtClean="0">
                <a:solidFill>
                  <a:srgbClr val="FF0000"/>
                </a:solidFill>
                <a:latin typeface="Arial" panose="020B0604020202020204" pitchFamily="34" charset="0"/>
                <a:cs typeface="Arial" panose="020B0604020202020204" pitchFamily="34" charset="0"/>
              </a:rPr>
              <a:t>4 </a:t>
            </a:r>
            <a:r>
              <a:rPr lang="en-US" sz="1900" dirty="0">
                <a:solidFill>
                  <a:srgbClr val="004B70"/>
                </a:solidFill>
                <a:latin typeface="Liberation Sans" panose="020B0604020202020204" pitchFamily="34" charset="0"/>
              </a:rPr>
              <a:t>	</a:t>
            </a:r>
            <a:r>
              <a:rPr lang="en-US" sz="1900" dirty="0">
                <a:latin typeface="Liberation Sans" panose="020B0604020202020204" pitchFamily="34" charset="0"/>
              </a:rPr>
              <a:t>Explain </a:t>
            </a:r>
            <a:r>
              <a:rPr lang="en-US" sz="1900" dirty="0" smtClean="0">
                <a:latin typeface="Liberation Sans" panose="020B0604020202020204" pitchFamily="34" charset="0"/>
              </a:rPr>
              <a:t>accounting standards and measurement </a:t>
            </a:r>
            <a:r>
              <a:rPr lang="en-US" sz="1900" dirty="0">
                <a:latin typeface="Liberation Sans" panose="020B0604020202020204" pitchFamily="34" charset="0"/>
              </a:rPr>
              <a:t>principles.</a:t>
            </a:r>
          </a:p>
          <a:p>
            <a:pPr marL="341313" indent="-341313" algn="l" defTabSz="865188" eaLnBrk="1" hangingPunct="1">
              <a:lnSpc>
                <a:spcPct val="114000"/>
              </a:lnSpc>
              <a:spcBef>
                <a:spcPts val="600"/>
              </a:spcBef>
              <a:buClr>
                <a:srgbClr val="EA8B00"/>
              </a:buClr>
              <a:defRPr/>
            </a:pPr>
            <a:r>
              <a:rPr lang="en-US" sz="1900" b="1" dirty="0" smtClean="0">
                <a:solidFill>
                  <a:srgbClr val="FF0000"/>
                </a:solidFill>
                <a:latin typeface="Arial" panose="020B0604020202020204" pitchFamily="34" charset="0"/>
                <a:cs typeface="Arial" panose="020B0604020202020204" pitchFamily="34" charset="0"/>
              </a:rPr>
              <a:t>5 </a:t>
            </a:r>
            <a:r>
              <a:rPr lang="en-US" sz="1900" dirty="0">
                <a:solidFill>
                  <a:srgbClr val="004B70"/>
                </a:solidFill>
                <a:latin typeface="Liberation Sans" panose="020B0604020202020204" pitchFamily="34" charset="0"/>
              </a:rPr>
              <a:t>	</a:t>
            </a:r>
            <a:r>
              <a:rPr lang="en-US" sz="1900" dirty="0">
                <a:latin typeface="Liberation Sans" panose="020B0604020202020204" pitchFamily="34" charset="0"/>
              </a:rPr>
              <a:t>Explain the monetary unit assumption and the economic entity assumption.</a:t>
            </a:r>
          </a:p>
          <a:p>
            <a:pPr marL="341313" indent="-341313" algn="l" defTabSz="865188" eaLnBrk="1" hangingPunct="1">
              <a:lnSpc>
                <a:spcPct val="114000"/>
              </a:lnSpc>
              <a:spcBef>
                <a:spcPts val="600"/>
              </a:spcBef>
              <a:buClr>
                <a:srgbClr val="EA8B00"/>
              </a:buClr>
              <a:defRPr/>
            </a:pPr>
            <a:r>
              <a:rPr lang="en-US" sz="1900" b="1" dirty="0" smtClean="0">
                <a:solidFill>
                  <a:srgbClr val="FF0000"/>
                </a:solidFill>
                <a:latin typeface="Arial" panose="020B0604020202020204" pitchFamily="34" charset="0"/>
                <a:cs typeface="Arial" panose="020B0604020202020204" pitchFamily="34" charset="0"/>
              </a:rPr>
              <a:t>6 </a:t>
            </a:r>
            <a:r>
              <a:rPr lang="en-US" sz="1900" dirty="0">
                <a:solidFill>
                  <a:srgbClr val="004B70"/>
                </a:solidFill>
                <a:latin typeface="Liberation Sans" panose="020B0604020202020204" pitchFamily="34" charset="0"/>
              </a:rPr>
              <a:t>	</a:t>
            </a:r>
            <a:r>
              <a:rPr lang="en-US" sz="1900" dirty="0">
                <a:latin typeface="Liberation Sans" panose="020B0604020202020204" pitchFamily="34" charset="0"/>
              </a:rPr>
              <a:t>State the accounting equation, and define its components.</a:t>
            </a:r>
          </a:p>
          <a:p>
            <a:pPr marL="341313" indent="-341313" algn="l" defTabSz="865188" eaLnBrk="1" hangingPunct="1">
              <a:lnSpc>
                <a:spcPct val="114000"/>
              </a:lnSpc>
              <a:spcBef>
                <a:spcPts val="600"/>
              </a:spcBef>
              <a:buClr>
                <a:srgbClr val="EA8B00"/>
              </a:buClr>
              <a:defRPr/>
            </a:pPr>
            <a:r>
              <a:rPr lang="en-US" sz="1900" b="1" dirty="0" smtClean="0">
                <a:solidFill>
                  <a:srgbClr val="FF0000"/>
                </a:solidFill>
                <a:latin typeface="Arial" panose="020B0604020202020204" pitchFamily="34" charset="0"/>
                <a:cs typeface="Arial" panose="020B0604020202020204" pitchFamily="34" charset="0"/>
              </a:rPr>
              <a:t>7 </a:t>
            </a:r>
            <a:r>
              <a:rPr lang="en-US" sz="1900" dirty="0">
                <a:solidFill>
                  <a:srgbClr val="004B70"/>
                </a:solidFill>
                <a:latin typeface="Liberation Sans" panose="020B0604020202020204" pitchFamily="34" charset="0"/>
              </a:rPr>
              <a:t>	</a:t>
            </a:r>
            <a:r>
              <a:rPr lang="en-US" sz="1900" dirty="0">
                <a:latin typeface="Liberation Sans" panose="020B0604020202020204" pitchFamily="34" charset="0"/>
              </a:rPr>
              <a:t>Analyze the effects of business transactions on the accounting equation.</a:t>
            </a:r>
          </a:p>
          <a:p>
            <a:pPr marL="341313" indent="-341313" algn="l" defTabSz="865188" eaLnBrk="1" hangingPunct="1">
              <a:lnSpc>
                <a:spcPct val="114000"/>
              </a:lnSpc>
              <a:spcBef>
                <a:spcPts val="600"/>
              </a:spcBef>
              <a:buClr>
                <a:srgbClr val="EA8B00"/>
              </a:buClr>
              <a:defRPr/>
            </a:pPr>
            <a:r>
              <a:rPr lang="en-US" sz="1900" b="1" dirty="0" smtClean="0">
                <a:solidFill>
                  <a:srgbClr val="FF0000"/>
                </a:solidFill>
                <a:latin typeface="Arial" panose="020B0604020202020204" pitchFamily="34" charset="0"/>
                <a:cs typeface="Arial" panose="020B0604020202020204" pitchFamily="34" charset="0"/>
              </a:rPr>
              <a:t>8 </a:t>
            </a:r>
            <a:r>
              <a:rPr lang="en-US" sz="1900" dirty="0">
                <a:solidFill>
                  <a:srgbClr val="004B70"/>
                </a:solidFill>
                <a:latin typeface="Liberation Sans" panose="020B0604020202020204" pitchFamily="34" charset="0"/>
              </a:rPr>
              <a:t>	</a:t>
            </a:r>
            <a:r>
              <a:rPr lang="en-US" sz="1900" dirty="0">
                <a:latin typeface="Liberation Sans" panose="020B0604020202020204" pitchFamily="34" charset="0"/>
              </a:rPr>
              <a:t>Understand the </a:t>
            </a:r>
            <a:r>
              <a:rPr lang="en-US" sz="1900" dirty="0" smtClean="0">
                <a:latin typeface="Liberation Sans" panose="020B0604020202020204" pitchFamily="34" charset="0"/>
              </a:rPr>
              <a:t>five </a:t>
            </a:r>
            <a:r>
              <a:rPr lang="en-US" sz="1900" dirty="0">
                <a:latin typeface="Liberation Sans" panose="020B0604020202020204" pitchFamily="34" charset="0"/>
              </a:rPr>
              <a:t>financial statements and how they are prepared.</a:t>
            </a:r>
          </a:p>
        </p:txBody>
      </p:sp>
      <p:sp>
        <p:nvSpPr>
          <p:cNvPr id="9" name="Rectangle 2051"/>
          <p:cNvSpPr txBox="1">
            <a:spLocks noChangeArrowheads="1"/>
          </p:cNvSpPr>
          <p:nvPr/>
        </p:nvSpPr>
        <p:spPr bwMode="auto">
          <a:xfrm>
            <a:off x="329603" y="193234"/>
            <a:ext cx="1718092" cy="568766"/>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lgn="ctr">
                <a:solidFill>
                  <a:srgbClr val="000000"/>
                </a:solidFill>
                <a:miter lim="800000"/>
                <a:headEnd/>
                <a:tailEnd/>
              </a14:hiddenLine>
            </a:ext>
          </a:extLst>
        </p:spPr>
        <p:txBody>
          <a:bodyPr lIns="182562" tIns="46038" rIns="182562" bIns="46038" anchor="ct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ts val="0"/>
              </a:spcBef>
              <a:buFont typeface="Wingdings" pitchFamily="2" charset="2"/>
              <a:buNone/>
            </a:pPr>
            <a:r>
              <a:rPr lang="en-US" altLang="en-US" sz="2000" dirty="0" smtClean="0">
                <a:solidFill>
                  <a:srgbClr val="5F5F5F"/>
                </a:solidFill>
                <a:latin typeface="Liberation Sans" panose="020B0604020202020204" pitchFamily="34" charset="0"/>
                <a:cs typeface="Arial" panose="020B0604020202020204" pitchFamily="34" charset="0"/>
              </a:rPr>
              <a:t>CHAPTER</a:t>
            </a:r>
            <a:endParaRPr lang="en-US" altLang="en-US" sz="8800" dirty="0">
              <a:solidFill>
                <a:srgbClr val="5F5F5F"/>
              </a:solidFill>
              <a:latin typeface="Liberation Sans" panose="020B0604020202020204" pitchFamily="34" charset="0"/>
              <a:cs typeface="Arial" panose="020B0604020202020204" pitchFamily="34" charset="0"/>
            </a:endParaRPr>
          </a:p>
        </p:txBody>
      </p:sp>
      <p:sp>
        <p:nvSpPr>
          <p:cNvPr id="10" name="Rectangle 2051"/>
          <p:cNvSpPr>
            <a:spLocks noChangeArrowheads="1"/>
          </p:cNvSpPr>
          <p:nvPr/>
        </p:nvSpPr>
        <p:spPr bwMode="auto">
          <a:xfrm>
            <a:off x="2057400" y="754040"/>
            <a:ext cx="6248400" cy="77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tIns="46038" bIns="46038">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accent2"/>
              </a:buClr>
              <a:buSzPct val="75000"/>
              <a:buFont typeface="Wingdings" pitchFamily="2" charset="2"/>
              <a:buNone/>
            </a:pPr>
            <a:r>
              <a:rPr lang="en-US" altLang="en-US" sz="4400" b="1" dirty="0">
                <a:solidFill>
                  <a:srgbClr val="5F5F5F"/>
                </a:solidFill>
                <a:latin typeface="Liberation Sans" panose="020B0604020202020204" pitchFamily="34" charset="0"/>
              </a:rPr>
              <a:t>Accounting in Action</a:t>
            </a:r>
          </a:p>
        </p:txBody>
      </p:sp>
      <p:sp>
        <p:nvSpPr>
          <p:cNvPr id="4103" name="Line 15"/>
          <p:cNvSpPr>
            <a:spLocks noChangeShapeType="1"/>
          </p:cNvSpPr>
          <p:nvPr/>
        </p:nvSpPr>
        <p:spPr bwMode="auto">
          <a:xfrm>
            <a:off x="1981200" y="743764"/>
            <a:ext cx="0" cy="858753"/>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457200" y="4191000"/>
            <a:ext cx="8610600" cy="1879745"/>
          </a:xfrm>
          <a:prstGeom prst="rect">
            <a:avLst/>
          </a:prstGeom>
          <a:solidFill>
            <a:schemeClr val="bg1"/>
          </a:solidFill>
          <a:ln>
            <a:noFill/>
          </a:ln>
          <a:effectLst/>
          <a:extLs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45000"/>
              </a:spcBef>
              <a:buClrTx/>
              <a:buSzPct val="80000"/>
              <a:buFontTx/>
              <a:buNone/>
            </a:pPr>
            <a:r>
              <a:rPr lang="en-US" altLang="en-US" sz="2300" dirty="0">
                <a:solidFill>
                  <a:schemeClr val="tx2">
                    <a:lumMod val="75000"/>
                  </a:schemeClr>
                </a:solidFill>
                <a:latin typeface="Liberation Sans" panose="020B0604020202020204" pitchFamily="34" charset="0"/>
              </a:rPr>
              <a:t>Expenses</a:t>
            </a:r>
            <a:r>
              <a:rPr lang="en-US" altLang="en-US" sz="2300" b="0" dirty="0">
                <a:solidFill>
                  <a:srgbClr val="000000"/>
                </a:solidFill>
                <a:latin typeface="Liberation Sans" panose="020B0604020202020204" pitchFamily="34" charset="0"/>
              </a:rPr>
              <a:t> are the cost of assets consumed or services used in the process of earning revenue.</a:t>
            </a:r>
          </a:p>
          <a:p>
            <a:pPr>
              <a:lnSpc>
                <a:spcPct val="115000"/>
              </a:lnSpc>
              <a:spcBef>
                <a:spcPct val="45000"/>
              </a:spcBef>
              <a:buClrTx/>
              <a:buSzPct val="80000"/>
              <a:buFontTx/>
              <a:buNone/>
            </a:pPr>
            <a:r>
              <a:rPr lang="en-US" altLang="en-US" sz="2300" b="0" dirty="0">
                <a:solidFill>
                  <a:srgbClr val="000000"/>
                </a:solidFill>
                <a:latin typeface="Liberation Sans" panose="020B0604020202020204" pitchFamily="34" charset="0"/>
              </a:rPr>
              <a:t>Common expenses are: salaries expense, rent expense, utilities expense, </a:t>
            </a:r>
            <a:r>
              <a:rPr lang="en-US" altLang="en-US" sz="2300" b="0" dirty="0" smtClean="0">
                <a:solidFill>
                  <a:srgbClr val="000000"/>
                </a:solidFill>
                <a:latin typeface="Liberation Sans" panose="020B0604020202020204" pitchFamily="34" charset="0"/>
              </a:rPr>
              <a:t>property tax </a:t>
            </a:r>
            <a:r>
              <a:rPr lang="en-US" altLang="en-US" sz="2300" b="0" dirty="0">
                <a:solidFill>
                  <a:srgbClr val="000000"/>
                </a:solidFill>
                <a:latin typeface="Liberation Sans" panose="020B0604020202020204" pitchFamily="34" charset="0"/>
              </a:rPr>
              <a:t>expense, etc.</a:t>
            </a:r>
          </a:p>
        </p:txBody>
      </p:sp>
      <p:sp>
        <p:nvSpPr>
          <p:cNvPr id="37891"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8"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Stockholders’ Equity</a:t>
            </a:r>
            <a:endParaRPr lang="en-US" altLang="en-US" sz="3200" b="1" dirty="0">
              <a:solidFill>
                <a:schemeClr val="tx2">
                  <a:lumMod val="75000"/>
                </a:schemeClr>
              </a:solidFill>
              <a:latin typeface="Liberation Sans" panose="020B0604020202020204" pitchFamily="34"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425178"/>
            <a:ext cx="8534400" cy="2591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7391400" y="734704"/>
            <a:ext cx="1524000" cy="646331"/>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1-7</a:t>
            </a:r>
          </a:p>
          <a:p>
            <a:pPr algn="l"/>
            <a:r>
              <a:rPr lang="en-US" sz="1200" dirty="0">
                <a:latin typeface="Liberation Sans" panose="020B0604020202020204" pitchFamily="34" charset="0"/>
              </a:rPr>
              <a:t>Increases and decreases </a:t>
            </a:r>
            <a:r>
              <a:rPr lang="en-US" sz="1200" dirty="0" smtClean="0">
                <a:latin typeface="Liberation Sans" panose="020B0604020202020204" pitchFamily="34" charset="0"/>
              </a:rPr>
              <a:t>in equity</a:t>
            </a:r>
            <a:endParaRPr lang="en-US" sz="1200" dirty="0">
              <a:latin typeface="Liberation Sans" panose="020B0604020202020204" pitchFamily="34" charset="0"/>
            </a:endParaRPr>
          </a:p>
        </p:txBody>
      </p:sp>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
        <p:nvSpPr>
          <p:cNvPr id="12" name="Rectangle 11"/>
          <p:cNvSpPr/>
          <p:nvPr/>
        </p:nvSpPr>
        <p:spPr bwMode="auto">
          <a:xfrm>
            <a:off x="6006152" y="2998573"/>
            <a:ext cx="2590800" cy="672675"/>
          </a:xfrm>
          <a:prstGeom prst="rect">
            <a:avLst/>
          </a:prstGeom>
          <a:noFill/>
          <a:ln w="38100" cap="sq"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026766040"/>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8"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Stockholders’ Equity</a:t>
            </a:r>
            <a:endParaRPr lang="en-US" altLang="en-US" sz="3200" b="1" dirty="0">
              <a:solidFill>
                <a:schemeClr val="tx2">
                  <a:lumMod val="75000"/>
                </a:schemeClr>
              </a:solidFill>
              <a:latin typeface="Liberation Sans" panose="020B0604020202020204" pitchFamily="34" charset="0"/>
            </a:endParaRPr>
          </a:p>
        </p:txBody>
      </p:sp>
      <p:sp>
        <p:nvSpPr>
          <p:cNvPr id="9" name="Text Box 3"/>
          <p:cNvSpPr txBox="1">
            <a:spLocks noChangeArrowheads="1"/>
          </p:cNvSpPr>
          <p:nvPr/>
        </p:nvSpPr>
        <p:spPr bwMode="auto">
          <a:xfrm>
            <a:off x="457200" y="4191000"/>
            <a:ext cx="8610600" cy="1879745"/>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45000"/>
              </a:spcBef>
              <a:buClrTx/>
              <a:buSzPct val="80000"/>
              <a:buFontTx/>
              <a:buNone/>
            </a:pPr>
            <a:r>
              <a:rPr lang="en-US" altLang="en-US" sz="2300" dirty="0">
                <a:solidFill>
                  <a:schemeClr val="tx2">
                    <a:lumMod val="75000"/>
                  </a:schemeClr>
                </a:solidFill>
                <a:latin typeface="Liberation Sans" panose="020B0604020202020204" pitchFamily="34" charset="0"/>
              </a:rPr>
              <a:t>Dividends</a:t>
            </a:r>
            <a:r>
              <a:rPr lang="en-US" altLang="en-US" sz="2300" b="0" dirty="0" smtClean="0">
                <a:solidFill>
                  <a:srgbClr val="000000"/>
                </a:solidFill>
                <a:latin typeface="Liberation Sans" panose="020B0604020202020204" pitchFamily="34" charset="0"/>
              </a:rPr>
              <a:t> </a:t>
            </a:r>
            <a:r>
              <a:rPr lang="en-US" altLang="en-US" sz="2300" b="0" dirty="0">
                <a:solidFill>
                  <a:srgbClr val="000000"/>
                </a:solidFill>
                <a:latin typeface="Liberation Sans" panose="020B0604020202020204" pitchFamily="34" charset="0"/>
              </a:rPr>
              <a:t>are the distribution of cash or other assets to </a:t>
            </a:r>
            <a:r>
              <a:rPr lang="en-US" altLang="en-US" sz="2300" b="0" dirty="0" smtClean="0">
                <a:solidFill>
                  <a:srgbClr val="000000"/>
                </a:solidFill>
                <a:latin typeface="Liberation Sans" panose="020B0604020202020204" pitchFamily="34" charset="0"/>
              </a:rPr>
              <a:t>shareholders.</a:t>
            </a:r>
          </a:p>
          <a:p>
            <a:pPr>
              <a:lnSpc>
                <a:spcPct val="115000"/>
              </a:lnSpc>
              <a:spcBef>
                <a:spcPct val="45000"/>
              </a:spcBef>
              <a:buClrTx/>
              <a:buSzPct val="80000"/>
              <a:buFontTx/>
              <a:buNone/>
            </a:pPr>
            <a:r>
              <a:rPr lang="en-US" altLang="en-US" sz="2300" b="0" dirty="0" smtClean="0">
                <a:solidFill>
                  <a:srgbClr val="000000"/>
                </a:solidFill>
                <a:latin typeface="Liberation Sans" panose="020B0604020202020204" pitchFamily="34" charset="0"/>
              </a:rPr>
              <a:t>Dividends </a:t>
            </a:r>
            <a:r>
              <a:rPr lang="en-US" altLang="en-US" sz="2300" b="0" dirty="0">
                <a:solidFill>
                  <a:srgbClr val="000000"/>
                </a:solidFill>
                <a:latin typeface="Liberation Sans" panose="020B0604020202020204" pitchFamily="34" charset="0"/>
              </a:rPr>
              <a:t>reduce retained earnings. However, dividends are </a:t>
            </a:r>
            <a:r>
              <a:rPr lang="en-US" altLang="en-US" sz="2300" dirty="0">
                <a:solidFill>
                  <a:srgbClr val="000000"/>
                </a:solidFill>
                <a:latin typeface="Liberation Sans" panose="020B0604020202020204" pitchFamily="34" charset="0"/>
              </a:rPr>
              <a:t>not </a:t>
            </a:r>
            <a:r>
              <a:rPr lang="en-US" altLang="en-US" sz="2300" dirty="0" smtClean="0">
                <a:solidFill>
                  <a:srgbClr val="000000"/>
                </a:solidFill>
                <a:latin typeface="Liberation Sans" panose="020B0604020202020204" pitchFamily="34" charset="0"/>
              </a:rPr>
              <a:t>expenses</a:t>
            </a:r>
            <a:r>
              <a:rPr lang="en-US" altLang="en-US" sz="2300" b="0" dirty="0" smtClean="0">
                <a:solidFill>
                  <a:srgbClr val="000000"/>
                </a:solidFill>
                <a:latin typeface="Liberation Sans" panose="020B0604020202020204" pitchFamily="34" charset="0"/>
              </a:rPr>
              <a:t>.</a:t>
            </a:r>
            <a:endParaRPr lang="en-US" altLang="en-US" sz="2300" b="0" dirty="0">
              <a:solidFill>
                <a:srgbClr val="000000"/>
              </a:solidFill>
              <a:latin typeface="Liberation Sans" panose="020B0604020202020204" pitchFamily="34"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425178"/>
            <a:ext cx="8534400" cy="2591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7391400" y="734704"/>
            <a:ext cx="1524000" cy="646331"/>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1-7</a:t>
            </a:r>
          </a:p>
          <a:p>
            <a:pPr algn="l"/>
            <a:r>
              <a:rPr lang="en-US" sz="1200" dirty="0">
                <a:latin typeface="Liberation Sans" panose="020B0604020202020204" pitchFamily="34" charset="0"/>
              </a:rPr>
              <a:t>Increases and decreases </a:t>
            </a:r>
            <a:r>
              <a:rPr lang="en-US" sz="1200" dirty="0" smtClean="0">
                <a:latin typeface="Liberation Sans" panose="020B0604020202020204" pitchFamily="34" charset="0"/>
              </a:rPr>
              <a:t>in equity</a:t>
            </a:r>
            <a:endParaRPr lang="en-US" sz="1200" dirty="0">
              <a:latin typeface="Liberation Sans" panose="020B0604020202020204" pitchFamily="34" charset="0"/>
            </a:endParaRPr>
          </a:p>
        </p:txBody>
      </p:sp>
      <p:sp>
        <p:nvSpPr>
          <p:cNvPr id="1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
        <p:nvSpPr>
          <p:cNvPr id="13" name="Rectangle 12"/>
          <p:cNvSpPr/>
          <p:nvPr/>
        </p:nvSpPr>
        <p:spPr bwMode="auto">
          <a:xfrm>
            <a:off x="6006152" y="2008496"/>
            <a:ext cx="2590800" cy="672675"/>
          </a:xfrm>
          <a:prstGeom prst="rect">
            <a:avLst/>
          </a:prstGeom>
          <a:noFill/>
          <a:ln w="38100" cap="sq"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704490258"/>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9"/>
          <p:cNvSpPr txBox="1">
            <a:spLocks noChangeArrowheads="1"/>
          </p:cNvSpPr>
          <p:nvPr/>
        </p:nvSpPr>
        <p:spPr bwMode="auto">
          <a:xfrm>
            <a:off x="4267200" y="5438775"/>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Expense</a:t>
            </a:r>
          </a:p>
        </p:txBody>
      </p:sp>
      <p:sp>
        <p:nvSpPr>
          <p:cNvPr id="38915" name="Text Box 20"/>
          <p:cNvSpPr txBox="1">
            <a:spLocks noChangeArrowheads="1"/>
          </p:cNvSpPr>
          <p:nvPr/>
        </p:nvSpPr>
        <p:spPr bwMode="auto">
          <a:xfrm>
            <a:off x="6553200" y="5438775"/>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Decrease</a:t>
            </a:r>
          </a:p>
        </p:txBody>
      </p:sp>
      <p:sp>
        <p:nvSpPr>
          <p:cNvPr id="299035" name="Rectangle 27"/>
          <p:cNvSpPr>
            <a:spLocks noChangeArrowheads="1"/>
          </p:cNvSpPr>
          <p:nvPr/>
        </p:nvSpPr>
        <p:spPr bwMode="auto">
          <a:xfrm>
            <a:off x="4267200" y="54927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99036" name="Rectangle 28"/>
          <p:cNvSpPr>
            <a:spLocks noChangeArrowheads="1"/>
          </p:cNvSpPr>
          <p:nvPr/>
        </p:nvSpPr>
        <p:spPr bwMode="auto">
          <a:xfrm>
            <a:off x="6553200" y="54927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38918" name="Text Box 2"/>
          <p:cNvSpPr txBox="1">
            <a:spLocks noChangeArrowheads="1"/>
          </p:cNvSpPr>
          <p:nvPr/>
        </p:nvSpPr>
        <p:spPr bwMode="auto">
          <a:xfrm>
            <a:off x="4114800" y="2855913"/>
            <a:ext cx="22098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200" b="0" dirty="0">
                <a:solidFill>
                  <a:schemeClr val="tx1"/>
                </a:solidFill>
                <a:latin typeface="Liberation Sans" panose="020B0604020202020204" pitchFamily="34" charset="0"/>
              </a:rPr>
              <a:t>Classification</a:t>
            </a:r>
          </a:p>
        </p:txBody>
      </p:sp>
      <p:sp>
        <p:nvSpPr>
          <p:cNvPr id="38919" name="Rectangle 3"/>
          <p:cNvSpPr>
            <a:spLocks noChangeArrowheads="1"/>
          </p:cNvSpPr>
          <p:nvPr/>
        </p:nvSpPr>
        <p:spPr bwMode="auto">
          <a:xfrm>
            <a:off x="609600" y="1323975"/>
            <a:ext cx="7924800" cy="1349375"/>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Classify the following items as issuance of stock, dividends, revenues, or expenses. Then indicate whether each item increases or decreases stockholders’ equity.</a:t>
            </a:r>
          </a:p>
        </p:txBody>
      </p:sp>
      <p:sp>
        <p:nvSpPr>
          <p:cNvPr id="38920" name="Rectangle 6"/>
          <p:cNvSpPr>
            <a:spLocks noChangeArrowheads="1"/>
          </p:cNvSpPr>
          <p:nvPr/>
        </p:nvSpPr>
        <p:spPr bwMode="auto">
          <a:xfrm>
            <a:off x="609600" y="3371850"/>
            <a:ext cx="3276600" cy="2800350"/>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nSpc>
                <a:spcPct val="130000"/>
              </a:lnSpc>
              <a:spcBef>
                <a:spcPct val="50000"/>
              </a:spcBef>
              <a:buClrTx/>
              <a:buSzTx/>
              <a:buFontTx/>
              <a:buAutoNum type="arabicPeriod"/>
            </a:pPr>
            <a:r>
              <a:rPr lang="en-US" altLang="en-US" sz="2200" b="0" dirty="0">
                <a:solidFill>
                  <a:schemeClr val="tx1"/>
                </a:solidFill>
                <a:latin typeface="Liberation Sans" panose="020B0604020202020204" pitchFamily="34" charset="0"/>
              </a:rPr>
              <a:t>Rent Expense</a:t>
            </a:r>
          </a:p>
          <a:p>
            <a:pPr>
              <a:lnSpc>
                <a:spcPct val="130000"/>
              </a:lnSpc>
              <a:spcBef>
                <a:spcPct val="50000"/>
              </a:spcBef>
              <a:buClrTx/>
              <a:buSzTx/>
              <a:buFontTx/>
              <a:buAutoNum type="arabicPeriod"/>
            </a:pPr>
            <a:r>
              <a:rPr lang="en-US" altLang="en-US" sz="2200" b="0" dirty="0">
                <a:solidFill>
                  <a:schemeClr val="tx1"/>
                </a:solidFill>
                <a:latin typeface="Liberation Sans" panose="020B0604020202020204" pitchFamily="34" charset="0"/>
              </a:rPr>
              <a:t>Service Revenue</a:t>
            </a:r>
          </a:p>
          <a:p>
            <a:pPr>
              <a:lnSpc>
                <a:spcPct val="130000"/>
              </a:lnSpc>
              <a:spcBef>
                <a:spcPct val="50000"/>
              </a:spcBef>
              <a:buClrTx/>
              <a:buSzTx/>
              <a:buFontTx/>
              <a:buAutoNum type="arabicPeriod"/>
            </a:pPr>
            <a:r>
              <a:rPr lang="en-US" altLang="en-US" sz="2200" b="0" dirty="0">
                <a:solidFill>
                  <a:schemeClr val="tx1"/>
                </a:solidFill>
                <a:latin typeface="Liberation Sans" panose="020B0604020202020204" pitchFamily="34" charset="0"/>
              </a:rPr>
              <a:t>Dividends</a:t>
            </a:r>
          </a:p>
          <a:p>
            <a:pPr>
              <a:lnSpc>
                <a:spcPct val="130000"/>
              </a:lnSpc>
              <a:spcBef>
                <a:spcPct val="50000"/>
              </a:spcBef>
              <a:buClrTx/>
              <a:buSzTx/>
              <a:buFontTx/>
              <a:buAutoNum type="arabicPeriod"/>
            </a:pPr>
            <a:r>
              <a:rPr lang="en-US" altLang="en-US" sz="2200" b="0" dirty="0">
                <a:solidFill>
                  <a:schemeClr val="tx1"/>
                </a:solidFill>
                <a:latin typeface="Liberation Sans" panose="020B0604020202020204" pitchFamily="34" charset="0"/>
              </a:rPr>
              <a:t>Salaries and Wages </a:t>
            </a:r>
            <a:r>
              <a:rPr lang="en-US" altLang="en-US" sz="2200" b="0" dirty="0" smtClean="0">
                <a:solidFill>
                  <a:schemeClr val="tx1"/>
                </a:solidFill>
                <a:latin typeface="Liberation Sans" panose="020B0604020202020204" pitchFamily="34" charset="0"/>
              </a:rPr>
              <a:t>Expense</a:t>
            </a:r>
            <a:endParaRPr lang="en-US" altLang="en-US" sz="2200" b="0" dirty="0">
              <a:solidFill>
                <a:schemeClr val="tx1"/>
              </a:solidFill>
              <a:latin typeface="Liberation Sans" panose="020B0604020202020204" pitchFamily="34" charset="0"/>
            </a:endParaRPr>
          </a:p>
        </p:txBody>
      </p:sp>
      <p:sp>
        <p:nvSpPr>
          <p:cNvPr id="38921" name="Line 10"/>
          <p:cNvSpPr>
            <a:spLocks noChangeShapeType="1"/>
          </p:cNvSpPr>
          <p:nvPr/>
        </p:nvSpPr>
        <p:spPr bwMode="auto">
          <a:xfrm>
            <a:off x="4267200" y="3282950"/>
            <a:ext cx="19050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8922" name="Text Box 11"/>
          <p:cNvSpPr txBox="1">
            <a:spLocks noChangeArrowheads="1"/>
          </p:cNvSpPr>
          <p:nvPr/>
        </p:nvSpPr>
        <p:spPr bwMode="auto">
          <a:xfrm>
            <a:off x="6400800" y="2855913"/>
            <a:ext cx="22098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200" b="0" dirty="0">
                <a:solidFill>
                  <a:schemeClr val="tx1"/>
                </a:solidFill>
                <a:latin typeface="Liberation Sans" panose="020B0604020202020204" pitchFamily="34" charset="0"/>
              </a:rPr>
              <a:t>Effect on Equity</a:t>
            </a:r>
          </a:p>
        </p:txBody>
      </p:sp>
      <p:sp>
        <p:nvSpPr>
          <p:cNvPr id="38923" name="Text Box 13"/>
          <p:cNvSpPr txBox="1">
            <a:spLocks noChangeArrowheads="1"/>
          </p:cNvSpPr>
          <p:nvPr/>
        </p:nvSpPr>
        <p:spPr bwMode="auto">
          <a:xfrm>
            <a:off x="4267200" y="3359150"/>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Expense</a:t>
            </a:r>
          </a:p>
        </p:txBody>
      </p:sp>
      <p:sp>
        <p:nvSpPr>
          <p:cNvPr id="38924" name="Text Box 14"/>
          <p:cNvSpPr txBox="1">
            <a:spLocks noChangeArrowheads="1"/>
          </p:cNvSpPr>
          <p:nvPr/>
        </p:nvSpPr>
        <p:spPr bwMode="auto">
          <a:xfrm>
            <a:off x="6553200" y="3359150"/>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Decrease</a:t>
            </a:r>
          </a:p>
        </p:txBody>
      </p:sp>
      <p:sp>
        <p:nvSpPr>
          <p:cNvPr id="38925" name="Text Box 15"/>
          <p:cNvSpPr txBox="1">
            <a:spLocks noChangeArrowheads="1"/>
          </p:cNvSpPr>
          <p:nvPr/>
        </p:nvSpPr>
        <p:spPr bwMode="auto">
          <a:xfrm>
            <a:off x="4267200" y="3968750"/>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Revenue</a:t>
            </a:r>
          </a:p>
        </p:txBody>
      </p:sp>
      <p:sp>
        <p:nvSpPr>
          <p:cNvPr id="38926" name="Text Box 16"/>
          <p:cNvSpPr txBox="1">
            <a:spLocks noChangeArrowheads="1"/>
          </p:cNvSpPr>
          <p:nvPr/>
        </p:nvSpPr>
        <p:spPr bwMode="auto">
          <a:xfrm>
            <a:off x="6553200" y="3968750"/>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Increase</a:t>
            </a:r>
          </a:p>
        </p:txBody>
      </p:sp>
      <p:sp>
        <p:nvSpPr>
          <p:cNvPr id="38927" name="Text Box 17"/>
          <p:cNvSpPr txBox="1">
            <a:spLocks noChangeArrowheads="1"/>
          </p:cNvSpPr>
          <p:nvPr/>
        </p:nvSpPr>
        <p:spPr bwMode="auto">
          <a:xfrm>
            <a:off x="4267200" y="4578350"/>
            <a:ext cx="1828800" cy="473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smtClean="0">
                <a:solidFill>
                  <a:schemeClr val="tx1"/>
                </a:solidFill>
                <a:latin typeface="Liberation Sans" panose="020B0604020202020204" pitchFamily="34" charset="0"/>
              </a:rPr>
              <a:t>Dividends</a:t>
            </a:r>
            <a:endParaRPr lang="en-US" altLang="en-US" sz="2200" b="0" dirty="0">
              <a:solidFill>
                <a:schemeClr val="tx1"/>
              </a:solidFill>
              <a:latin typeface="Liberation Sans" panose="020B0604020202020204" pitchFamily="34" charset="0"/>
            </a:endParaRPr>
          </a:p>
        </p:txBody>
      </p:sp>
      <p:sp>
        <p:nvSpPr>
          <p:cNvPr id="38928" name="Text Box 18"/>
          <p:cNvSpPr txBox="1">
            <a:spLocks noChangeArrowheads="1"/>
          </p:cNvSpPr>
          <p:nvPr/>
        </p:nvSpPr>
        <p:spPr bwMode="auto">
          <a:xfrm>
            <a:off x="6553200" y="4600575"/>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Decrease</a:t>
            </a:r>
          </a:p>
        </p:txBody>
      </p:sp>
      <p:sp>
        <p:nvSpPr>
          <p:cNvPr id="299029" name="Rectangle 21"/>
          <p:cNvSpPr>
            <a:spLocks noChangeArrowheads="1"/>
          </p:cNvSpPr>
          <p:nvPr/>
        </p:nvSpPr>
        <p:spPr bwMode="auto">
          <a:xfrm>
            <a:off x="4267200" y="34353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99030" name="Rectangle 22"/>
          <p:cNvSpPr>
            <a:spLocks noChangeArrowheads="1"/>
          </p:cNvSpPr>
          <p:nvPr/>
        </p:nvSpPr>
        <p:spPr bwMode="auto">
          <a:xfrm>
            <a:off x="6553200" y="34353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99031" name="Rectangle 23"/>
          <p:cNvSpPr>
            <a:spLocks noChangeArrowheads="1"/>
          </p:cNvSpPr>
          <p:nvPr/>
        </p:nvSpPr>
        <p:spPr bwMode="auto">
          <a:xfrm>
            <a:off x="4267200" y="40449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99032" name="Rectangle 24"/>
          <p:cNvSpPr>
            <a:spLocks noChangeArrowheads="1"/>
          </p:cNvSpPr>
          <p:nvPr/>
        </p:nvSpPr>
        <p:spPr bwMode="auto">
          <a:xfrm>
            <a:off x="6553200" y="40449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99034" name="Rectangle 26"/>
          <p:cNvSpPr>
            <a:spLocks noChangeArrowheads="1"/>
          </p:cNvSpPr>
          <p:nvPr/>
        </p:nvSpPr>
        <p:spPr bwMode="auto">
          <a:xfrm>
            <a:off x="6553200" y="46545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38935" name="Line 32"/>
          <p:cNvSpPr>
            <a:spLocks noChangeShapeType="1"/>
          </p:cNvSpPr>
          <p:nvPr/>
        </p:nvSpPr>
        <p:spPr bwMode="auto">
          <a:xfrm>
            <a:off x="6553200" y="3282950"/>
            <a:ext cx="19050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99033" name="Rectangle 25"/>
          <p:cNvSpPr>
            <a:spLocks noChangeArrowheads="1"/>
          </p:cNvSpPr>
          <p:nvPr/>
        </p:nvSpPr>
        <p:spPr bwMode="auto">
          <a:xfrm>
            <a:off x="4267200" y="46545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34" name="TextBox 33"/>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35" name="TextBox 34"/>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36"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5264750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500"/>
                                        <p:tgtEl>
                                          <p:spTgt spid="299029"/>
                                        </p:tgtEl>
                                      </p:cBhvr>
                                    </p:animEffect>
                                    <p:set>
                                      <p:cBhvr>
                                        <p:cTn id="7" dur="1" fill="hold">
                                          <p:stCondLst>
                                            <p:cond delay="499"/>
                                          </p:stCondLst>
                                        </p:cTn>
                                        <p:tgtEl>
                                          <p:spTgt spid="299029"/>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8" fill="hold" grpId="0" nodeType="clickEffect">
                                  <p:stCondLst>
                                    <p:cond delay="0"/>
                                  </p:stCondLst>
                                  <p:childTnLst>
                                    <p:animEffect transition="out" filter="wipe(left)">
                                      <p:cBhvr>
                                        <p:cTn id="11" dur="500"/>
                                        <p:tgtEl>
                                          <p:spTgt spid="299030"/>
                                        </p:tgtEl>
                                      </p:cBhvr>
                                    </p:animEffect>
                                    <p:set>
                                      <p:cBhvr>
                                        <p:cTn id="12" dur="1" fill="hold">
                                          <p:stCondLst>
                                            <p:cond delay="499"/>
                                          </p:stCondLst>
                                        </p:cTn>
                                        <p:tgtEl>
                                          <p:spTgt spid="29903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8" fill="hold" grpId="0" nodeType="clickEffect">
                                  <p:stCondLst>
                                    <p:cond delay="0"/>
                                  </p:stCondLst>
                                  <p:childTnLst>
                                    <p:animEffect transition="out" filter="wipe(left)">
                                      <p:cBhvr>
                                        <p:cTn id="16" dur="500"/>
                                        <p:tgtEl>
                                          <p:spTgt spid="299031"/>
                                        </p:tgtEl>
                                      </p:cBhvr>
                                    </p:animEffect>
                                    <p:set>
                                      <p:cBhvr>
                                        <p:cTn id="17" dur="1" fill="hold">
                                          <p:stCondLst>
                                            <p:cond delay="499"/>
                                          </p:stCondLst>
                                        </p:cTn>
                                        <p:tgtEl>
                                          <p:spTgt spid="299031"/>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8" fill="hold" grpId="0" nodeType="clickEffect">
                                  <p:stCondLst>
                                    <p:cond delay="0"/>
                                  </p:stCondLst>
                                  <p:childTnLst>
                                    <p:animEffect transition="out" filter="wipe(left)">
                                      <p:cBhvr>
                                        <p:cTn id="21" dur="500"/>
                                        <p:tgtEl>
                                          <p:spTgt spid="299032"/>
                                        </p:tgtEl>
                                      </p:cBhvr>
                                    </p:animEffect>
                                    <p:set>
                                      <p:cBhvr>
                                        <p:cTn id="22" dur="1" fill="hold">
                                          <p:stCondLst>
                                            <p:cond delay="499"/>
                                          </p:stCondLst>
                                        </p:cTn>
                                        <p:tgtEl>
                                          <p:spTgt spid="299032"/>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xit" presetSubtype="8" fill="hold" grpId="0" nodeType="clickEffect">
                                  <p:stCondLst>
                                    <p:cond delay="0"/>
                                  </p:stCondLst>
                                  <p:childTnLst>
                                    <p:animEffect transition="out" filter="wipe(left)">
                                      <p:cBhvr>
                                        <p:cTn id="26" dur="500"/>
                                        <p:tgtEl>
                                          <p:spTgt spid="299033"/>
                                        </p:tgtEl>
                                      </p:cBhvr>
                                    </p:animEffect>
                                    <p:set>
                                      <p:cBhvr>
                                        <p:cTn id="27" dur="1" fill="hold">
                                          <p:stCondLst>
                                            <p:cond delay="499"/>
                                          </p:stCondLst>
                                        </p:cTn>
                                        <p:tgtEl>
                                          <p:spTgt spid="29903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8" fill="hold" grpId="0" nodeType="clickEffect">
                                  <p:stCondLst>
                                    <p:cond delay="0"/>
                                  </p:stCondLst>
                                  <p:childTnLst>
                                    <p:animEffect transition="out" filter="wipe(left)">
                                      <p:cBhvr>
                                        <p:cTn id="31" dur="500"/>
                                        <p:tgtEl>
                                          <p:spTgt spid="299034"/>
                                        </p:tgtEl>
                                      </p:cBhvr>
                                    </p:animEffect>
                                    <p:set>
                                      <p:cBhvr>
                                        <p:cTn id="32" dur="1" fill="hold">
                                          <p:stCondLst>
                                            <p:cond delay="499"/>
                                          </p:stCondLst>
                                        </p:cTn>
                                        <p:tgtEl>
                                          <p:spTgt spid="29903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xit" presetSubtype="8" fill="hold" grpId="0" nodeType="clickEffect">
                                  <p:stCondLst>
                                    <p:cond delay="0"/>
                                  </p:stCondLst>
                                  <p:childTnLst>
                                    <p:animEffect transition="out" filter="wipe(left)">
                                      <p:cBhvr>
                                        <p:cTn id="36" dur="500"/>
                                        <p:tgtEl>
                                          <p:spTgt spid="299035"/>
                                        </p:tgtEl>
                                      </p:cBhvr>
                                    </p:animEffect>
                                    <p:set>
                                      <p:cBhvr>
                                        <p:cTn id="37" dur="1" fill="hold">
                                          <p:stCondLst>
                                            <p:cond delay="499"/>
                                          </p:stCondLst>
                                        </p:cTn>
                                        <p:tgtEl>
                                          <p:spTgt spid="299035"/>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xit" presetSubtype="8" fill="hold" grpId="0" nodeType="clickEffect">
                                  <p:stCondLst>
                                    <p:cond delay="0"/>
                                  </p:stCondLst>
                                  <p:childTnLst>
                                    <p:animEffect transition="out" filter="wipe(left)">
                                      <p:cBhvr>
                                        <p:cTn id="41" dur="500"/>
                                        <p:tgtEl>
                                          <p:spTgt spid="299036"/>
                                        </p:tgtEl>
                                      </p:cBhvr>
                                    </p:animEffect>
                                    <p:set>
                                      <p:cBhvr>
                                        <p:cTn id="42" dur="1" fill="hold">
                                          <p:stCondLst>
                                            <p:cond delay="499"/>
                                          </p:stCondLst>
                                        </p:cTn>
                                        <p:tgtEl>
                                          <p:spTgt spid="2990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35" grpId="0" animBg="1"/>
      <p:bldP spid="299036" grpId="0" animBg="1"/>
      <p:bldP spid="299029" grpId="0" animBg="1"/>
      <p:bldP spid="299030" grpId="0" animBg="1"/>
      <p:bldP spid="299031" grpId="0" animBg="1"/>
      <p:bldP spid="299032" grpId="0" animBg="1"/>
      <p:bldP spid="299034" grpId="0" animBg="1"/>
      <p:bldP spid="2990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bwMode="auto">
          <a:xfrm>
            <a:off x="7239000" y="963304"/>
            <a:ext cx="0" cy="2160896"/>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40962" name="Text Box 3"/>
          <p:cNvSpPr txBox="1">
            <a:spLocks noChangeArrowheads="1"/>
          </p:cNvSpPr>
          <p:nvPr/>
        </p:nvSpPr>
        <p:spPr bwMode="auto">
          <a:xfrm>
            <a:off x="533400" y="1336344"/>
            <a:ext cx="8001000" cy="3243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ts val="1200"/>
              </a:spcBef>
              <a:buClr>
                <a:srgbClr val="800000"/>
              </a:buClr>
              <a:buSzPct val="80000"/>
              <a:buFont typeface="Wingdings" pitchFamily="2" charset="2"/>
              <a:buNone/>
            </a:pPr>
            <a:r>
              <a:rPr lang="en-US" altLang="en-US" sz="2300" dirty="0">
                <a:solidFill>
                  <a:schemeClr val="tx2">
                    <a:lumMod val="75000"/>
                  </a:schemeClr>
                </a:solidFill>
                <a:latin typeface="Liberation Sans" panose="020B0604020202020204" pitchFamily="34" charset="0"/>
              </a:rPr>
              <a:t>Transactions</a:t>
            </a:r>
            <a:r>
              <a:rPr lang="en-US" altLang="en-US" sz="2300" b="0" dirty="0">
                <a:latin typeface="Liberation Sans" panose="020B0604020202020204" pitchFamily="34" charset="0"/>
              </a:rPr>
              <a:t> are a business’s economic </a:t>
            </a:r>
            <a:endParaRPr lang="en-US" altLang="en-US" sz="2300" b="0" dirty="0" smtClean="0">
              <a:latin typeface="Liberation Sans" panose="020B0604020202020204" pitchFamily="34" charset="0"/>
            </a:endParaRPr>
          </a:p>
          <a:p>
            <a:pPr>
              <a:lnSpc>
                <a:spcPct val="125000"/>
              </a:lnSpc>
              <a:spcBef>
                <a:spcPts val="0"/>
              </a:spcBef>
              <a:buClr>
                <a:srgbClr val="800000"/>
              </a:buClr>
              <a:buSzPct val="80000"/>
              <a:buFont typeface="Wingdings" pitchFamily="2" charset="2"/>
              <a:buNone/>
            </a:pPr>
            <a:r>
              <a:rPr lang="en-US" altLang="en-US" sz="2300" b="0" dirty="0" smtClean="0">
                <a:latin typeface="Liberation Sans" panose="020B0604020202020204" pitchFamily="34" charset="0"/>
              </a:rPr>
              <a:t>events </a:t>
            </a:r>
            <a:r>
              <a:rPr lang="en-US" altLang="en-US" sz="2300" b="0" dirty="0">
                <a:latin typeface="Liberation Sans" panose="020B0604020202020204" pitchFamily="34" charset="0"/>
              </a:rPr>
              <a:t>recorded by accountants.</a:t>
            </a:r>
          </a:p>
          <a:p>
            <a:pPr lvl="1">
              <a:lnSpc>
                <a:spcPct val="125000"/>
              </a:lnSpc>
              <a:spcBef>
                <a:spcPts val="1200"/>
              </a:spcBef>
              <a:buClr>
                <a:srgbClr val="CC0000"/>
              </a:buClr>
              <a:buSzPct val="80000"/>
              <a:buFont typeface="Wingdings" pitchFamily="2" charset="2"/>
              <a:buChar char="u"/>
            </a:pPr>
            <a:r>
              <a:rPr lang="en-US" altLang="en-US" sz="2200" b="0" dirty="0">
                <a:latin typeface="Liberation Sans" panose="020B0604020202020204" pitchFamily="34" charset="0"/>
              </a:rPr>
              <a:t>May be </a:t>
            </a:r>
            <a:r>
              <a:rPr lang="en-US" altLang="en-US" sz="2200" dirty="0">
                <a:latin typeface="Liberation Sans" panose="020B0604020202020204" pitchFamily="34" charset="0"/>
              </a:rPr>
              <a:t>external</a:t>
            </a:r>
            <a:r>
              <a:rPr lang="en-US" altLang="en-US" sz="2200" b="0" dirty="0">
                <a:latin typeface="Liberation Sans" panose="020B0604020202020204" pitchFamily="34" charset="0"/>
              </a:rPr>
              <a:t> or </a:t>
            </a:r>
            <a:r>
              <a:rPr lang="en-US" altLang="en-US" sz="2200" dirty="0">
                <a:latin typeface="Liberation Sans" panose="020B0604020202020204" pitchFamily="34" charset="0"/>
              </a:rPr>
              <a:t>internal</a:t>
            </a:r>
            <a:r>
              <a:rPr lang="en-US" altLang="en-US" sz="2200" b="0" dirty="0">
                <a:latin typeface="Liberation Sans" panose="020B0604020202020204" pitchFamily="34" charset="0"/>
              </a:rPr>
              <a:t>.</a:t>
            </a:r>
          </a:p>
          <a:p>
            <a:pPr lvl="1">
              <a:lnSpc>
                <a:spcPct val="125000"/>
              </a:lnSpc>
              <a:spcBef>
                <a:spcPts val="1200"/>
              </a:spcBef>
              <a:buClr>
                <a:srgbClr val="CC0000"/>
              </a:buClr>
              <a:buSzPct val="80000"/>
              <a:buFont typeface="Wingdings" pitchFamily="2" charset="2"/>
              <a:buChar char="u"/>
            </a:pPr>
            <a:r>
              <a:rPr lang="en-US" altLang="en-US" sz="2200" b="0" dirty="0">
                <a:latin typeface="Liberation Sans" panose="020B0604020202020204" pitchFamily="34" charset="0"/>
              </a:rPr>
              <a:t>Not all activities represent transactions.</a:t>
            </a:r>
          </a:p>
          <a:p>
            <a:pPr lvl="1">
              <a:lnSpc>
                <a:spcPct val="125000"/>
              </a:lnSpc>
              <a:spcBef>
                <a:spcPts val="1200"/>
              </a:spcBef>
              <a:buClr>
                <a:srgbClr val="CC0000"/>
              </a:buClr>
              <a:buSzPct val="80000"/>
              <a:buFont typeface="Wingdings" pitchFamily="2" charset="2"/>
              <a:buChar char="u"/>
            </a:pPr>
            <a:r>
              <a:rPr lang="en-US" altLang="en-US" sz="2200" b="0" dirty="0">
                <a:latin typeface="Liberation Sans" panose="020B0604020202020204" pitchFamily="34" charset="0"/>
              </a:rPr>
              <a:t>Each transaction has a dual effect on the accounting equation.</a:t>
            </a:r>
          </a:p>
        </p:txBody>
      </p:sp>
      <p:sp>
        <p:nvSpPr>
          <p:cNvPr id="4096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
        <p:nvSpPr>
          <p:cNvPr id="9" name="TextBox 8"/>
          <p:cNvSpPr txBox="1"/>
          <p:nvPr/>
        </p:nvSpPr>
        <p:spPr>
          <a:xfrm>
            <a:off x="990600" y="397171"/>
            <a:ext cx="7864121"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dirty="0" smtClean="0">
                <a:solidFill>
                  <a:schemeClr val="accent3"/>
                </a:solidFill>
              </a:rPr>
              <a:t>The Basic Accounting Equation</a:t>
            </a:r>
            <a:endParaRPr lang="en-US" altLang="en-US" dirty="0">
              <a:solidFill>
                <a:schemeClr val="accent3"/>
              </a:solidFill>
            </a:endParaRPr>
          </a:p>
        </p:txBody>
      </p:sp>
      <p:sp>
        <p:nvSpPr>
          <p:cNvPr id="10" name="TextBox 9"/>
          <p:cNvSpPr txBox="1"/>
          <p:nvPr/>
        </p:nvSpPr>
        <p:spPr>
          <a:xfrm>
            <a:off x="277504" y="397171"/>
            <a:ext cx="72582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endParaRPr lang="en-US" sz="3100" dirty="0"/>
          </a:p>
        </p:txBody>
      </p:sp>
      <p:sp>
        <p:nvSpPr>
          <p:cNvPr id="11" name="Rectangle 10"/>
          <p:cNvSpPr/>
          <p:nvPr/>
        </p:nvSpPr>
        <p:spPr>
          <a:xfrm>
            <a:off x="7314610" y="1039504"/>
            <a:ext cx="1569098" cy="2185214"/>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7 </a:t>
            </a:r>
            <a:r>
              <a:rPr lang="en-US" sz="1600" b="1" i="1" dirty="0" smtClean="0">
                <a:solidFill>
                  <a:srgbClr val="FF9900"/>
                </a:solidFill>
                <a:latin typeface="Liberation Sans" panose="020B0604020202020204" pitchFamily="34" charset="0"/>
              </a:rPr>
              <a:t> </a:t>
            </a:r>
            <a:r>
              <a:rPr lang="en-US" sz="1600" i="1" dirty="0" smtClean="0">
                <a:latin typeface="Liberation Sans" panose="020B0604020202020204" pitchFamily="34" charset="0"/>
              </a:rPr>
              <a:t>Analyze </a:t>
            </a:r>
            <a:r>
              <a:rPr lang="en-US" sz="1600" i="1" dirty="0">
                <a:latin typeface="Liberation Sans" panose="020B0604020202020204" pitchFamily="34" charset="0"/>
              </a:rPr>
              <a:t>the effects </a:t>
            </a:r>
            <a:r>
              <a:rPr lang="en-US" sz="1600" i="1" dirty="0" smtClean="0">
                <a:latin typeface="Liberation Sans" panose="020B0604020202020204" pitchFamily="34" charset="0"/>
              </a:rPr>
              <a:t>of business transactions on </a:t>
            </a:r>
            <a:r>
              <a:rPr lang="en-US" sz="1600" i="1" dirty="0">
                <a:latin typeface="Liberation Sans" panose="020B0604020202020204" pitchFamily="34" charset="0"/>
              </a:rPr>
              <a:t>the </a:t>
            </a:r>
            <a:r>
              <a:rPr lang="en-US" sz="1600" i="1" dirty="0" smtClean="0">
                <a:latin typeface="Liberation Sans" panose="020B0604020202020204" pitchFamily="34" charset="0"/>
              </a:rPr>
              <a:t>accounting equation</a:t>
            </a:r>
            <a:r>
              <a:rPr lang="en-US" sz="1600" i="1" dirty="0">
                <a:latin typeface="Liberation Sans" panose="020B0604020202020204" pitchFamily="34" charset="0"/>
              </a:rPr>
              <a:t>.</a:t>
            </a:r>
          </a:p>
        </p:txBody>
      </p:sp>
    </p:spTree>
    <p:extLst>
      <p:ext uri="{BB962C8B-B14F-4D97-AF65-F5344CB8AC3E}">
        <p14:creationId xmlns:p14="http://schemas.microsoft.com/office/powerpoint/2010/main" val="3902319486"/>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33400" y="1295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200" dirty="0">
                <a:solidFill>
                  <a:schemeClr val="tx1"/>
                </a:solidFill>
                <a:latin typeface="Liberation Sans" panose="020B0604020202020204" pitchFamily="34" charset="0"/>
              </a:rPr>
              <a:t>Illustration: </a:t>
            </a:r>
            <a:r>
              <a:rPr lang="en-US" altLang="en-US" sz="2200" b="0" dirty="0" smtClean="0">
                <a:solidFill>
                  <a:schemeClr val="tx1"/>
                </a:solidFill>
                <a:latin typeface="Liberation Sans" panose="020B0604020202020204" pitchFamily="34" charset="0"/>
              </a:rPr>
              <a:t>Are </a:t>
            </a:r>
            <a:r>
              <a:rPr lang="en-US" altLang="en-US" sz="2200" b="0" dirty="0">
                <a:solidFill>
                  <a:schemeClr val="tx1"/>
                </a:solidFill>
                <a:latin typeface="Liberation Sans" panose="020B0604020202020204" pitchFamily="34" charset="0"/>
              </a:rPr>
              <a:t>the following events recorded in the accounting records?</a:t>
            </a:r>
          </a:p>
        </p:txBody>
      </p:sp>
      <p:sp>
        <p:nvSpPr>
          <p:cNvPr id="41987" name="Text Box 3"/>
          <p:cNvSpPr txBox="1">
            <a:spLocks noChangeArrowheads="1"/>
          </p:cNvSpPr>
          <p:nvPr/>
        </p:nvSpPr>
        <p:spPr bwMode="auto">
          <a:xfrm>
            <a:off x="533400" y="2311400"/>
            <a:ext cx="1143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200" dirty="0">
                <a:solidFill>
                  <a:schemeClr val="tx1"/>
                </a:solidFill>
                <a:latin typeface="Liberation Sans" panose="020B0604020202020204" pitchFamily="34" charset="0"/>
                <a:cs typeface="Arial" charset="0"/>
              </a:rPr>
              <a:t>Event</a:t>
            </a:r>
          </a:p>
        </p:txBody>
      </p:sp>
      <p:sp>
        <p:nvSpPr>
          <p:cNvPr id="41988" name="Text Box 4"/>
          <p:cNvSpPr txBox="1">
            <a:spLocks noChangeArrowheads="1"/>
          </p:cNvSpPr>
          <p:nvPr/>
        </p:nvSpPr>
        <p:spPr bwMode="auto">
          <a:xfrm>
            <a:off x="2514600" y="2143125"/>
            <a:ext cx="18288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100" b="0" dirty="0">
                <a:solidFill>
                  <a:schemeClr val="tx1"/>
                </a:solidFill>
                <a:latin typeface="Liberation Sans" panose="020B0604020202020204" pitchFamily="34" charset="0"/>
                <a:cs typeface="Arial" charset="0"/>
              </a:rPr>
              <a:t>Purchase </a:t>
            </a:r>
            <a:r>
              <a:rPr lang="en-US" altLang="en-US" sz="2100" b="0" dirty="0" smtClean="0">
                <a:solidFill>
                  <a:schemeClr val="tx1"/>
                </a:solidFill>
                <a:latin typeface="Liberation Sans" panose="020B0604020202020204" pitchFamily="34" charset="0"/>
                <a:cs typeface="Arial" charset="0"/>
              </a:rPr>
              <a:t>computer</a:t>
            </a:r>
            <a:endParaRPr lang="en-US" altLang="en-US" sz="2100" b="0" dirty="0">
              <a:solidFill>
                <a:schemeClr val="tx1"/>
              </a:solidFill>
              <a:latin typeface="Liberation Sans" panose="020B0604020202020204" pitchFamily="34" charset="0"/>
              <a:cs typeface="Arial" charset="0"/>
            </a:endParaRPr>
          </a:p>
        </p:txBody>
      </p:sp>
      <p:sp>
        <p:nvSpPr>
          <p:cNvPr id="41989" name="Text Box 5"/>
          <p:cNvSpPr txBox="1">
            <a:spLocks noChangeArrowheads="1"/>
          </p:cNvSpPr>
          <p:nvPr/>
        </p:nvSpPr>
        <p:spPr bwMode="auto">
          <a:xfrm>
            <a:off x="533400" y="3606800"/>
            <a:ext cx="1524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200" dirty="0">
                <a:solidFill>
                  <a:schemeClr val="tx1"/>
                </a:solidFill>
                <a:latin typeface="Liberation Sans" panose="020B0604020202020204" pitchFamily="34" charset="0"/>
                <a:cs typeface="Arial" charset="0"/>
              </a:rPr>
              <a:t>Criterion</a:t>
            </a:r>
          </a:p>
        </p:txBody>
      </p:sp>
      <p:sp>
        <p:nvSpPr>
          <p:cNvPr id="41990" name="Text Box 6"/>
          <p:cNvSpPr txBox="1">
            <a:spLocks noChangeArrowheads="1"/>
          </p:cNvSpPr>
          <p:nvPr/>
        </p:nvSpPr>
        <p:spPr bwMode="auto">
          <a:xfrm>
            <a:off x="2438400" y="3530600"/>
            <a:ext cx="6324600" cy="762000"/>
          </a:xfrm>
          <a:prstGeom prst="rect">
            <a:avLst/>
          </a:prstGeom>
          <a:solidFill>
            <a:srgbClr val="E1E1FF"/>
          </a:solidFill>
          <a:ln w="28575">
            <a:solidFill>
              <a:schemeClr val="tx1"/>
            </a:solidFill>
            <a:miter lim="800000"/>
            <a:headEnd/>
            <a:tailEnd/>
          </a:ln>
        </p:spPr>
        <p:txBody>
          <a:bodyPr anchor="ctr" anchorCtr="0">
            <a:no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100" b="0" dirty="0">
                <a:solidFill>
                  <a:schemeClr val="tx1"/>
                </a:solidFill>
                <a:latin typeface="Liberation Sans" panose="020B0604020202020204" pitchFamily="34" charset="0"/>
                <a:cs typeface="Arial" charset="0"/>
              </a:rPr>
              <a:t>Is the financial position (assets, liabilities, or stockholder’s equity) of the company changed?</a:t>
            </a:r>
          </a:p>
        </p:txBody>
      </p:sp>
      <p:sp>
        <p:nvSpPr>
          <p:cNvPr id="41991" name="Line 9"/>
          <p:cNvSpPr>
            <a:spLocks noChangeShapeType="1"/>
          </p:cNvSpPr>
          <p:nvPr/>
        </p:nvSpPr>
        <p:spPr bwMode="auto">
          <a:xfrm flipV="1">
            <a:off x="3429000" y="3225800"/>
            <a:ext cx="0" cy="304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41992" name="Text Box 10"/>
          <p:cNvSpPr txBox="1">
            <a:spLocks noChangeArrowheads="1"/>
          </p:cNvSpPr>
          <p:nvPr/>
        </p:nvSpPr>
        <p:spPr bwMode="auto">
          <a:xfrm>
            <a:off x="4419600" y="1981200"/>
            <a:ext cx="23622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100" b="0" dirty="0">
                <a:solidFill>
                  <a:schemeClr val="tx1"/>
                </a:solidFill>
                <a:latin typeface="Liberation Sans" panose="020B0604020202020204" pitchFamily="34" charset="0"/>
                <a:cs typeface="Arial" charset="0"/>
              </a:rPr>
              <a:t>Discuss product design with potential </a:t>
            </a:r>
            <a:r>
              <a:rPr lang="en-US" altLang="en-US" sz="2100" b="0" dirty="0" smtClean="0">
                <a:solidFill>
                  <a:schemeClr val="tx1"/>
                </a:solidFill>
                <a:latin typeface="Liberation Sans" panose="020B0604020202020204" pitchFamily="34" charset="0"/>
                <a:cs typeface="Arial" charset="0"/>
              </a:rPr>
              <a:t>customer</a:t>
            </a:r>
            <a:endParaRPr lang="en-US" altLang="en-US" sz="2100" b="0" dirty="0">
              <a:solidFill>
                <a:schemeClr val="tx1"/>
              </a:solidFill>
              <a:latin typeface="Liberation Sans" panose="020B0604020202020204" pitchFamily="34" charset="0"/>
              <a:cs typeface="Arial" charset="0"/>
            </a:endParaRPr>
          </a:p>
        </p:txBody>
      </p:sp>
      <p:sp>
        <p:nvSpPr>
          <p:cNvPr id="41993" name="Text Box 12"/>
          <p:cNvSpPr txBox="1">
            <a:spLocks noChangeArrowheads="1"/>
          </p:cNvSpPr>
          <p:nvPr/>
        </p:nvSpPr>
        <p:spPr bwMode="auto">
          <a:xfrm>
            <a:off x="6629400" y="2311400"/>
            <a:ext cx="20574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100" b="0" dirty="0">
                <a:solidFill>
                  <a:schemeClr val="tx1"/>
                </a:solidFill>
                <a:latin typeface="Liberation Sans" panose="020B0604020202020204" pitchFamily="34" charset="0"/>
                <a:cs typeface="Arial" charset="0"/>
              </a:rPr>
              <a:t>Pay </a:t>
            </a:r>
            <a:r>
              <a:rPr lang="en-US" altLang="en-US" sz="2100" b="0" dirty="0" smtClean="0">
                <a:solidFill>
                  <a:schemeClr val="tx1"/>
                </a:solidFill>
                <a:latin typeface="Liberation Sans" panose="020B0604020202020204" pitchFamily="34" charset="0"/>
                <a:cs typeface="Arial" charset="0"/>
              </a:rPr>
              <a:t>rent</a:t>
            </a:r>
            <a:endParaRPr lang="en-US" altLang="en-US" sz="2100" b="0" dirty="0">
              <a:solidFill>
                <a:schemeClr val="tx1"/>
              </a:solidFill>
              <a:latin typeface="Liberation Sans" panose="020B0604020202020204" pitchFamily="34" charset="0"/>
              <a:cs typeface="Arial" charset="0"/>
            </a:endParaRPr>
          </a:p>
        </p:txBody>
      </p:sp>
      <p:sp>
        <p:nvSpPr>
          <p:cNvPr id="41994" name="Line 13"/>
          <p:cNvSpPr>
            <a:spLocks noChangeShapeType="1"/>
          </p:cNvSpPr>
          <p:nvPr/>
        </p:nvSpPr>
        <p:spPr bwMode="auto">
          <a:xfrm flipV="1">
            <a:off x="7696200" y="3225800"/>
            <a:ext cx="0" cy="304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41995" name="Text Box 16"/>
          <p:cNvSpPr txBox="1">
            <a:spLocks noChangeArrowheads="1"/>
          </p:cNvSpPr>
          <p:nvPr/>
        </p:nvSpPr>
        <p:spPr bwMode="auto">
          <a:xfrm>
            <a:off x="533400" y="4818063"/>
            <a:ext cx="2133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ts val="0"/>
              </a:spcBef>
              <a:buClrTx/>
              <a:buSzTx/>
              <a:buFontTx/>
              <a:buNone/>
            </a:pPr>
            <a:r>
              <a:rPr lang="en-US" altLang="en-US" sz="2200" dirty="0">
                <a:solidFill>
                  <a:schemeClr val="tx1"/>
                </a:solidFill>
                <a:latin typeface="Liberation Sans" panose="020B0604020202020204" pitchFamily="34" charset="0"/>
                <a:cs typeface="Arial" charset="0"/>
              </a:rPr>
              <a:t>Record/  </a:t>
            </a:r>
            <a:endParaRPr lang="en-US" altLang="en-US" sz="2200" dirty="0" smtClean="0">
              <a:solidFill>
                <a:schemeClr val="tx1"/>
              </a:solidFill>
              <a:latin typeface="Liberation Sans" panose="020B0604020202020204" pitchFamily="34" charset="0"/>
              <a:cs typeface="Arial" charset="0"/>
            </a:endParaRPr>
          </a:p>
          <a:p>
            <a:pPr>
              <a:spcBef>
                <a:spcPts val="0"/>
              </a:spcBef>
              <a:buClrTx/>
              <a:buSzTx/>
              <a:buFontTx/>
              <a:buNone/>
            </a:pPr>
            <a:r>
              <a:rPr lang="en-US" altLang="en-US" sz="2200" dirty="0" smtClean="0">
                <a:solidFill>
                  <a:schemeClr val="tx1"/>
                </a:solidFill>
                <a:latin typeface="Liberation Sans" panose="020B0604020202020204" pitchFamily="34" charset="0"/>
                <a:cs typeface="Arial" charset="0"/>
              </a:rPr>
              <a:t>Don’t </a:t>
            </a:r>
            <a:r>
              <a:rPr lang="en-US" altLang="en-US" sz="2200" dirty="0">
                <a:solidFill>
                  <a:schemeClr val="tx1"/>
                </a:solidFill>
                <a:latin typeface="Liberation Sans" panose="020B0604020202020204" pitchFamily="34" charset="0"/>
                <a:cs typeface="Arial" charset="0"/>
              </a:rPr>
              <a:t>Record</a:t>
            </a:r>
          </a:p>
        </p:txBody>
      </p:sp>
      <p:sp>
        <p:nvSpPr>
          <p:cNvPr id="41996" name="Freeform 18"/>
          <p:cNvSpPr>
            <a:spLocks/>
          </p:cNvSpPr>
          <p:nvPr/>
        </p:nvSpPr>
        <p:spPr bwMode="auto">
          <a:xfrm>
            <a:off x="3429000" y="4292600"/>
            <a:ext cx="3175" cy="339725"/>
          </a:xfrm>
          <a:custGeom>
            <a:avLst/>
            <a:gdLst>
              <a:gd name="T0" fmla="*/ 2147483647 w 2"/>
              <a:gd name="T1" fmla="*/ 0 h 214"/>
              <a:gd name="T2" fmla="*/ 0 w 2"/>
              <a:gd name="T3" fmla="*/ 2147483647 h 214"/>
              <a:gd name="T4" fmla="*/ 0 60000 65536"/>
              <a:gd name="T5" fmla="*/ 0 60000 65536"/>
              <a:gd name="T6" fmla="*/ 0 w 2"/>
              <a:gd name="T7" fmla="*/ 0 h 214"/>
              <a:gd name="T8" fmla="*/ 2 w 2"/>
              <a:gd name="T9" fmla="*/ 214 h 214"/>
            </a:gdLst>
            <a:ahLst/>
            <a:cxnLst>
              <a:cxn ang="T4">
                <a:pos x="T0" y="T1"/>
              </a:cxn>
              <a:cxn ang="T5">
                <a:pos x="T2" y="T3"/>
              </a:cxn>
            </a:cxnLst>
            <a:rect l="T6" t="T7" r="T8" b="T9"/>
            <a:pathLst>
              <a:path w="2" h="214">
                <a:moveTo>
                  <a:pt x="2" y="0"/>
                </a:moveTo>
                <a:lnTo>
                  <a:pt x="0" y="214"/>
                </a:lnTo>
              </a:path>
            </a:pathLst>
          </a:custGeom>
          <a:noFill/>
          <a:ln w="28575" cap="sq">
            <a:solidFill>
              <a:schemeClr val="tx1"/>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latin typeface="Liberation Sans" panose="020B0604020202020204" pitchFamily="34" charset="0"/>
            </a:endParaRPr>
          </a:p>
        </p:txBody>
      </p:sp>
      <p:sp>
        <p:nvSpPr>
          <p:cNvPr id="41997" name="Freeform 19"/>
          <p:cNvSpPr>
            <a:spLocks/>
          </p:cNvSpPr>
          <p:nvPr/>
        </p:nvSpPr>
        <p:spPr bwMode="auto">
          <a:xfrm>
            <a:off x="5559425" y="4292600"/>
            <a:ext cx="3175" cy="339725"/>
          </a:xfrm>
          <a:custGeom>
            <a:avLst/>
            <a:gdLst>
              <a:gd name="T0" fmla="*/ 2147483647 w 2"/>
              <a:gd name="T1" fmla="*/ 0 h 214"/>
              <a:gd name="T2" fmla="*/ 0 w 2"/>
              <a:gd name="T3" fmla="*/ 2147483647 h 214"/>
              <a:gd name="T4" fmla="*/ 0 60000 65536"/>
              <a:gd name="T5" fmla="*/ 0 60000 65536"/>
              <a:gd name="T6" fmla="*/ 0 w 2"/>
              <a:gd name="T7" fmla="*/ 0 h 214"/>
              <a:gd name="T8" fmla="*/ 2 w 2"/>
              <a:gd name="T9" fmla="*/ 214 h 214"/>
            </a:gdLst>
            <a:ahLst/>
            <a:cxnLst>
              <a:cxn ang="T4">
                <a:pos x="T0" y="T1"/>
              </a:cxn>
              <a:cxn ang="T5">
                <a:pos x="T2" y="T3"/>
              </a:cxn>
            </a:cxnLst>
            <a:rect l="T6" t="T7" r="T8" b="T9"/>
            <a:pathLst>
              <a:path w="2" h="214">
                <a:moveTo>
                  <a:pt x="2" y="0"/>
                </a:moveTo>
                <a:lnTo>
                  <a:pt x="0" y="214"/>
                </a:lnTo>
              </a:path>
            </a:pathLst>
          </a:custGeom>
          <a:noFill/>
          <a:ln w="28575" cap="sq">
            <a:solidFill>
              <a:schemeClr val="tx1"/>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latin typeface="Liberation Sans" panose="020B0604020202020204" pitchFamily="34" charset="0"/>
            </a:endParaRPr>
          </a:p>
        </p:txBody>
      </p:sp>
      <p:sp>
        <p:nvSpPr>
          <p:cNvPr id="41998" name="Freeform 20"/>
          <p:cNvSpPr>
            <a:spLocks/>
          </p:cNvSpPr>
          <p:nvPr/>
        </p:nvSpPr>
        <p:spPr bwMode="auto">
          <a:xfrm>
            <a:off x="7696200" y="4292600"/>
            <a:ext cx="4763" cy="334963"/>
          </a:xfrm>
          <a:custGeom>
            <a:avLst/>
            <a:gdLst>
              <a:gd name="T0" fmla="*/ 0 w 3"/>
              <a:gd name="T1" fmla="*/ 0 h 211"/>
              <a:gd name="T2" fmla="*/ 2147483647 w 3"/>
              <a:gd name="T3" fmla="*/ 2147483647 h 211"/>
              <a:gd name="T4" fmla="*/ 0 60000 65536"/>
              <a:gd name="T5" fmla="*/ 0 60000 65536"/>
              <a:gd name="T6" fmla="*/ 0 w 3"/>
              <a:gd name="T7" fmla="*/ 0 h 211"/>
              <a:gd name="T8" fmla="*/ 3 w 3"/>
              <a:gd name="T9" fmla="*/ 211 h 211"/>
            </a:gdLst>
            <a:ahLst/>
            <a:cxnLst>
              <a:cxn ang="T4">
                <a:pos x="T0" y="T1"/>
              </a:cxn>
              <a:cxn ang="T5">
                <a:pos x="T2" y="T3"/>
              </a:cxn>
            </a:cxnLst>
            <a:rect l="T6" t="T7" r="T8" b="T9"/>
            <a:pathLst>
              <a:path w="3" h="211">
                <a:moveTo>
                  <a:pt x="0" y="0"/>
                </a:moveTo>
                <a:lnTo>
                  <a:pt x="3" y="211"/>
                </a:lnTo>
              </a:path>
            </a:pathLst>
          </a:custGeom>
          <a:noFill/>
          <a:ln w="28575" cap="sq">
            <a:solidFill>
              <a:schemeClr val="tx1"/>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latin typeface="Liberation Sans" panose="020B0604020202020204" pitchFamily="34" charset="0"/>
            </a:endParaRPr>
          </a:p>
        </p:txBody>
      </p:sp>
      <p:sp>
        <p:nvSpPr>
          <p:cNvPr id="41999" name="Line 2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42000"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Transaction Analysis</a:t>
            </a:r>
            <a:endParaRPr lang="en-US" altLang="en-US" sz="3200" b="1" dirty="0">
              <a:solidFill>
                <a:srgbClr val="CC0000"/>
              </a:solidFill>
              <a:latin typeface="Liberation Sans" panose="020B0604020202020204" pitchFamily="34" charset="0"/>
            </a:endParaRPr>
          </a:p>
        </p:txBody>
      </p:sp>
      <p:sp>
        <p:nvSpPr>
          <p:cNvPr id="42001" name="Line 9"/>
          <p:cNvSpPr>
            <a:spLocks noChangeShapeType="1"/>
          </p:cNvSpPr>
          <p:nvPr/>
        </p:nvSpPr>
        <p:spPr bwMode="auto">
          <a:xfrm flipV="1">
            <a:off x="5562600" y="3225800"/>
            <a:ext cx="0" cy="304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pic>
        <p:nvPicPr>
          <p:cNvPr id="22"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745038"/>
            <a:ext cx="9525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4737100"/>
            <a:ext cx="7556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350" y="4749800"/>
            <a:ext cx="7556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00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
        <p:nvSpPr>
          <p:cNvPr id="2" name="Rectangle 1"/>
          <p:cNvSpPr/>
          <p:nvPr/>
        </p:nvSpPr>
        <p:spPr>
          <a:xfrm>
            <a:off x="762000" y="5791200"/>
            <a:ext cx="1905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1-8</a:t>
            </a:r>
          </a:p>
          <a:p>
            <a:pPr algn="l"/>
            <a:r>
              <a:rPr lang="en-US" sz="1200" dirty="0" smtClean="0">
                <a:latin typeface="Liberation Sans" panose="020B0604020202020204" pitchFamily="34" charset="0"/>
              </a:rPr>
              <a:t>Transaction-identification process</a:t>
            </a:r>
            <a:endParaRPr lang="en-US" sz="1200" dirty="0">
              <a:latin typeface="Liberation Sans" panose="020B0604020202020204" pitchFamily="34" charset="0"/>
            </a:endParaRPr>
          </a:p>
        </p:txBody>
      </p:sp>
    </p:spTree>
    <p:extLst>
      <p:ext uri="{BB962C8B-B14F-4D97-AF65-F5344CB8AC3E}">
        <p14:creationId xmlns:p14="http://schemas.microsoft.com/office/powerpoint/2010/main" val="19632788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up)">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51230"/>
            <a:ext cx="8534400" cy="3196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011" name="Line 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43013" name="Rectangle 8"/>
          <p:cNvSpPr>
            <a:spLocks noChangeArrowheads="1"/>
          </p:cNvSpPr>
          <p:nvPr/>
        </p:nvSpPr>
        <p:spPr bwMode="auto">
          <a:xfrm>
            <a:off x="6934200" y="1600200"/>
            <a:ext cx="1676400" cy="6858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43014" name="Rectangle 9"/>
          <p:cNvSpPr>
            <a:spLocks noChangeArrowheads="1"/>
          </p:cNvSpPr>
          <p:nvPr/>
        </p:nvSpPr>
        <p:spPr bwMode="auto">
          <a:xfrm>
            <a:off x="255896" y="4697104"/>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chemeClr val="tx1"/>
                </a:solidFill>
                <a:latin typeface="Liberation Sans" panose="020B0604020202020204" pitchFamily="34" charset="0"/>
              </a:rPr>
              <a:t>Illustration </a:t>
            </a:r>
            <a:r>
              <a:rPr lang="en-US" altLang="en-US" sz="1200" dirty="0" smtClean="0">
                <a:solidFill>
                  <a:schemeClr val="tx1"/>
                </a:solidFill>
                <a:latin typeface="Liberation Sans" panose="020B0604020202020204" pitchFamily="34" charset="0"/>
              </a:rPr>
              <a:t>1-9</a:t>
            </a:r>
            <a:endParaRPr lang="en-US" altLang="en-US" sz="1200" dirty="0">
              <a:solidFill>
                <a:schemeClr val="tx1"/>
              </a:solidFill>
              <a:latin typeface="Liberation Sans" panose="020B0604020202020204" pitchFamily="34" charset="0"/>
            </a:endParaRPr>
          </a:p>
          <a:p>
            <a:pPr>
              <a:spcBef>
                <a:spcPct val="0"/>
              </a:spcBef>
              <a:buClrTx/>
              <a:buSzTx/>
              <a:buFontTx/>
              <a:buNone/>
            </a:pPr>
            <a:r>
              <a:rPr lang="en-US" altLang="en-US" sz="1200" b="0" dirty="0">
                <a:solidFill>
                  <a:schemeClr val="tx1"/>
                </a:solidFill>
                <a:latin typeface="Liberation Sans" panose="020B0604020202020204" pitchFamily="34" charset="0"/>
              </a:rPr>
              <a:t>Expanded accounting equation</a:t>
            </a:r>
          </a:p>
        </p:txBody>
      </p:sp>
      <p:sp>
        <p:nvSpPr>
          <p:cNvPr id="8"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Transaction Analysis</a:t>
            </a:r>
          </a:p>
        </p:txBody>
      </p:sp>
      <p:sp>
        <p:nvSpPr>
          <p:cNvPr id="1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483690355"/>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Line 4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44037"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Transaction Analysis</a:t>
            </a:r>
          </a:p>
        </p:txBody>
      </p:sp>
      <p:sp>
        <p:nvSpPr>
          <p:cNvPr id="44051" name="Text Box 2"/>
          <p:cNvSpPr txBox="1">
            <a:spLocks noChangeArrowheads="1"/>
          </p:cNvSpPr>
          <p:nvPr/>
        </p:nvSpPr>
        <p:spPr bwMode="auto">
          <a:xfrm>
            <a:off x="533400" y="1143000"/>
            <a:ext cx="8229600" cy="2475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50000"/>
              </a:spcBef>
              <a:buClrTx/>
              <a:buSzTx/>
              <a:buFontTx/>
              <a:buNone/>
            </a:pPr>
            <a:r>
              <a:rPr lang="en-US" altLang="en-US" sz="1900" dirty="0" smtClean="0">
                <a:solidFill>
                  <a:schemeClr val="tx1"/>
                </a:solidFill>
                <a:latin typeface="Liberation Sans" panose="020B0604020202020204" pitchFamily="34" charset="0"/>
              </a:rPr>
              <a:t>TRANSACTION 1. INVESTMENT BY STOCKHOLDERS</a:t>
            </a:r>
            <a:r>
              <a:rPr lang="en-US" altLang="en-US" sz="1900" b="0" dirty="0" smtClean="0">
                <a:solidFill>
                  <a:schemeClr val="tx1"/>
                </a:solidFill>
                <a:latin typeface="Liberation Sans" panose="020B0604020202020204" pitchFamily="34" charset="0"/>
              </a:rPr>
              <a:t>  </a:t>
            </a:r>
            <a:r>
              <a:rPr lang="en-US" sz="1900" b="0" dirty="0" smtClean="0">
                <a:solidFill>
                  <a:schemeClr val="tx1"/>
                </a:solidFill>
                <a:latin typeface="Liberation Sans" panose="020B0604020202020204" pitchFamily="34" charset="0"/>
              </a:rPr>
              <a:t>Ray </a:t>
            </a:r>
            <a:r>
              <a:rPr lang="en-US" sz="1900" b="0" dirty="0">
                <a:solidFill>
                  <a:schemeClr val="tx1"/>
                </a:solidFill>
                <a:latin typeface="Liberation Sans" panose="020B0604020202020204" pitchFamily="34" charset="0"/>
              </a:rPr>
              <a:t>and Barbara Neal </a:t>
            </a:r>
            <a:r>
              <a:rPr lang="en-US" sz="1900" b="0" dirty="0" smtClean="0">
                <a:solidFill>
                  <a:schemeClr val="tx1"/>
                </a:solidFill>
                <a:latin typeface="Liberation Sans" panose="020B0604020202020204" pitchFamily="34" charset="0"/>
              </a:rPr>
              <a:t>decide to </a:t>
            </a:r>
            <a:r>
              <a:rPr lang="en-US" sz="1900" b="0" dirty="0">
                <a:solidFill>
                  <a:schemeClr val="tx1"/>
                </a:solidFill>
                <a:latin typeface="Liberation Sans" panose="020B0604020202020204" pitchFamily="34" charset="0"/>
              </a:rPr>
              <a:t>start a smartphone app development company that they incorporate as </a:t>
            </a:r>
            <a:r>
              <a:rPr lang="en-US" sz="1900" b="0" dirty="0" smtClean="0">
                <a:solidFill>
                  <a:schemeClr val="tx1"/>
                </a:solidFill>
                <a:latin typeface="Liberation Sans" panose="020B0604020202020204" pitchFamily="34" charset="0"/>
              </a:rPr>
              <a:t>Softbyte SA. </a:t>
            </a:r>
            <a:r>
              <a:rPr lang="en-US" sz="1900" b="0" dirty="0">
                <a:solidFill>
                  <a:schemeClr val="tx1"/>
                </a:solidFill>
                <a:latin typeface="Liberation Sans" panose="020B0604020202020204" pitchFamily="34" charset="0"/>
              </a:rPr>
              <a:t>On September 1, 2017, they invest </a:t>
            </a:r>
            <a:r>
              <a:rPr lang="en-US" sz="1900" dirty="0" smtClean="0">
                <a:solidFill>
                  <a:schemeClr val="tx1"/>
                </a:solidFill>
                <a:latin typeface="Liberation Sans" panose="020B0604020202020204" pitchFamily="34" charset="0"/>
              </a:rPr>
              <a:t>€15,000 </a:t>
            </a:r>
            <a:r>
              <a:rPr lang="en-US" sz="1900" dirty="0">
                <a:solidFill>
                  <a:schemeClr val="tx1"/>
                </a:solidFill>
                <a:latin typeface="Liberation Sans" panose="020B0604020202020204" pitchFamily="34" charset="0"/>
              </a:rPr>
              <a:t>cash </a:t>
            </a:r>
            <a:r>
              <a:rPr lang="en-US" sz="1900" b="0" dirty="0">
                <a:solidFill>
                  <a:schemeClr val="tx1"/>
                </a:solidFill>
                <a:latin typeface="Liberation Sans" panose="020B0604020202020204" pitchFamily="34" charset="0"/>
              </a:rPr>
              <a:t>in the business </a:t>
            </a:r>
            <a:r>
              <a:rPr lang="en-US" sz="1900" b="0" dirty="0" smtClean="0">
                <a:solidFill>
                  <a:schemeClr val="tx1"/>
                </a:solidFill>
                <a:latin typeface="Liberation Sans" panose="020B0604020202020204" pitchFamily="34" charset="0"/>
              </a:rPr>
              <a:t>in exchange </a:t>
            </a:r>
            <a:r>
              <a:rPr lang="en-US" sz="1900" b="0" dirty="0">
                <a:solidFill>
                  <a:schemeClr val="tx1"/>
                </a:solidFill>
                <a:latin typeface="Liberation Sans" panose="020B0604020202020204" pitchFamily="34" charset="0"/>
              </a:rPr>
              <a:t>for </a:t>
            </a:r>
            <a:r>
              <a:rPr lang="en-US" sz="1900" dirty="0" smtClean="0">
                <a:solidFill>
                  <a:schemeClr val="tx1"/>
                </a:solidFill>
                <a:latin typeface="Liberation Sans" panose="020B0604020202020204" pitchFamily="34" charset="0"/>
              </a:rPr>
              <a:t>€15,000 </a:t>
            </a:r>
            <a:r>
              <a:rPr lang="en-US" sz="1900" dirty="0">
                <a:solidFill>
                  <a:schemeClr val="tx1"/>
                </a:solidFill>
                <a:latin typeface="Liberation Sans" panose="020B0604020202020204" pitchFamily="34" charset="0"/>
              </a:rPr>
              <a:t>of </a:t>
            </a:r>
            <a:r>
              <a:rPr lang="en-US" sz="1900" dirty="0" smtClean="0">
                <a:solidFill>
                  <a:schemeClr val="tx1"/>
                </a:solidFill>
                <a:latin typeface="Liberation Sans" panose="020B0604020202020204" pitchFamily="34" charset="0"/>
              </a:rPr>
              <a:t>ordinary shares</a:t>
            </a:r>
            <a:r>
              <a:rPr lang="en-US" sz="1900" b="0" dirty="0" smtClean="0">
                <a:solidFill>
                  <a:schemeClr val="tx1"/>
                </a:solidFill>
                <a:latin typeface="Liberation Sans" panose="020B0604020202020204" pitchFamily="34" charset="0"/>
              </a:rPr>
              <a:t>. </a:t>
            </a:r>
            <a:r>
              <a:rPr lang="en-US" sz="1900" b="0" dirty="0">
                <a:solidFill>
                  <a:schemeClr val="tx1"/>
                </a:solidFill>
                <a:latin typeface="Liberation Sans" panose="020B0604020202020204" pitchFamily="34" charset="0"/>
              </a:rPr>
              <a:t>The </a:t>
            </a:r>
            <a:r>
              <a:rPr lang="en-US" sz="1900" b="0" dirty="0" smtClean="0">
                <a:solidFill>
                  <a:schemeClr val="tx1"/>
                </a:solidFill>
                <a:latin typeface="Liberation Sans" panose="020B0604020202020204" pitchFamily="34" charset="0"/>
              </a:rPr>
              <a:t>ordinary shares indicates </a:t>
            </a:r>
            <a:r>
              <a:rPr lang="en-US" sz="1900" b="0" dirty="0">
                <a:solidFill>
                  <a:schemeClr val="tx1"/>
                </a:solidFill>
                <a:latin typeface="Liberation Sans" panose="020B0604020202020204" pitchFamily="34" charset="0"/>
              </a:rPr>
              <a:t>the </a:t>
            </a:r>
            <a:r>
              <a:rPr lang="en-US" sz="1900" b="0" dirty="0" smtClean="0">
                <a:solidFill>
                  <a:schemeClr val="tx1"/>
                </a:solidFill>
                <a:latin typeface="Liberation Sans" panose="020B0604020202020204" pitchFamily="34" charset="0"/>
              </a:rPr>
              <a:t>ownership interest </a:t>
            </a:r>
            <a:r>
              <a:rPr lang="en-US" sz="1900" b="0" dirty="0">
                <a:solidFill>
                  <a:schemeClr val="tx1"/>
                </a:solidFill>
                <a:latin typeface="Liberation Sans" panose="020B0604020202020204" pitchFamily="34" charset="0"/>
              </a:rPr>
              <a:t>that the Neals have in Softbyte </a:t>
            </a:r>
            <a:r>
              <a:rPr lang="en-US" sz="1900" b="0" dirty="0" smtClean="0">
                <a:solidFill>
                  <a:schemeClr val="tx1"/>
                </a:solidFill>
                <a:latin typeface="Liberation Sans" panose="020B0604020202020204" pitchFamily="34" charset="0"/>
              </a:rPr>
              <a:t>SA. </a:t>
            </a:r>
            <a:r>
              <a:rPr lang="en-US" sz="1900" b="0" dirty="0">
                <a:solidFill>
                  <a:schemeClr val="tx1"/>
                </a:solidFill>
                <a:latin typeface="Liberation Sans" panose="020B0604020202020204" pitchFamily="34" charset="0"/>
              </a:rPr>
              <a:t>This transaction results in </a:t>
            </a:r>
            <a:r>
              <a:rPr lang="en-US" sz="1900" b="0" dirty="0" smtClean="0">
                <a:solidFill>
                  <a:schemeClr val="tx1"/>
                </a:solidFill>
                <a:latin typeface="Liberation Sans" panose="020B0604020202020204" pitchFamily="34" charset="0"/>
              </a:rPr>
              <a:t>an equal </a:t>
            </a:r>
            <a:r>
              <a:rPr lang="en-US" sz="1900" b="0" dirty="0">
                <a:solidFill>
                  <a:schemeClr val="tx1"/>
                </a:solidFill>
                <a:latin typeface="Liberation Sans" panose="020B0604020202020204" pitchFamily="34" charset="0"/>
              </a:rPr>
              <a:t>increase in both assets and </a:t>
            </a:r>
            <a:r>
              <a:rPr lang="en-US" sz="1900" b="0" dirty="0" smtClean="0">
                <a:solidFill>
                  <a:schemeClr val="tx1"/>
                </a:solidFill>
                <a:latin typeface="Liberation Sans" panose="020B0604020202020204" pitchFamily="34" charset="0"/>
              </a:rPr>
              <a:t>equity</a:t>
            </a:r>
            <a:r>
              <a:rPr lang="en-US" sz="1900" b="0" dirty="0">
                <a:solidFill>
                  <a:schemeClr val="tx1"/>
                </a:solidFill>
                <a:latin typeface="Liberation Sans" panose="020B0604020202020204" pitchFamily="34" charset="0"/>
              </a:rPr>
              <a:t>.</a:t>
            </a:r>
            <a:r>
              <a:rPr lang="en-US" altLang="en-US" sz="1900" b="0" dirty="0">
                <a:solidFill>
                  <a:schemeClr val="tx1"/>
                </a:solidFill>
                <a:latin typeface="Liberation Sans" panose="020B0604020202020204" pitchFamily="34" charset="0"/>
              </a:rPr>
              <a:t> </a:t>
            </a:r>
          </a:p>
        </p:txBody>
      </p:sp>
      <p:sp>
        <p:nvSpPr>
          <p:cNvPr id="6" name="TextBox 5"/>
          <p:cNvSpPr txBox="1"/>
          <p:nvPr/>
        </p:nvSpPr>
        <p:spPr>
          <a:xfrm>
            <a:off x="228600" y="40386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7" name="TextBox 6"/>
          <p:cNvSpPr txBox="1"/>
          <p:nvPr/>
        </p:nvSpPr>
        <p:spPr>
          <a:xfrm>
            <a:off x="914400" y="40386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8" name="TextBox 7"/>
          <p:cNvSpPr txBox="1"/>
          <p:nvPr/>
        </p:nvSpPr>
        <p:spPr>
          <a:xfrm>
            <a:off x="1752600" y="40386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9" name="TextBox 8"/>
          <p:cNvSpPr txBox="1"/>
          <p:nvPr/>
        </p:nvSpPr>
        <p:spPr>
          <a:xfrm>
            <a:off x="2857500" y="40386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10" name="TextBox 9"/>
          <p:cNvSpPr txBox="1"/>
          <p:nvPr/>
        </p:nvSpPr>
        <p:spPr>
          <a:xfrm>
            <a:off x="3657600" y="40386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11" name="TextBox 10"/>
          <p:cNvSpPr txBox="1"/>
          <p:nvPr/>
        </p:nvSpPr>
        <p:spPr>
          <a:xfrm>
            <a:off x="4648200" y="40386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12" name="TextBox 11"/>
          <p:cNvSpPr txBox="1"/>
          <p:nvPr/>
        </p:nvSpPr>
        <p:spPr>
          <a:xfrm>
            <a:off x="5638800" y="40386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13" name="TextBox 12"/>
          <p:cNvSpPr txBox="1"/>
          <p:nvPr/>
        </p:nvSpPr>
        <p:spPr>
          <a:xfrm>
            <a:off x="6553200" y="40386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sp>
        <p:nvSpPr>
          <p:cNvPr id="14" name="Text Box 10"/>
          <p:cNvSpPr txBox="1">
            <a:spLocks noChangeArrowheads="1"/>
          </p:cNvSpPr>
          <p:nvPr/>
        </p:nvSpPr>
        <p:spPr bwMode="auto">
          <a:xfrm>
            <a:off x="381000" y="4572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5949950"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cxnSp>
        <p:nvCxnSpPr>
          <p:cNvPr id="15" name="Straight Connector 14"/>
          <p:cNvCxnSpPr/>
          <p:nvPr/>
        </p:nvCxnSpPr>
        <p:spPr bwMode="auto">
          <a:xfrm>
            <a:off x="978408" y="4572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6" name="Rectangle 15"/>
          <p:cNvSpPr/>
          <p:nvPr/>
        </p:nvSpPr>
        <p:spPr bwMode="auto">
          <a:xfrm>
            <a:off x="16764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7" name="Rectangle 16"/>
          <p:cNvSpPr/>
          <p:nvPr/>
        </p:nvSpPr>
        <p:spPr bwMode="auto">
          <a:xfrm>
            <a:off x="27432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8" name="Rectangle 17"/>
          <p:cNvSpPr/>
          <p:nvPr/>
        </p:nvSpPr>
        <p:spPr bwMode="auto">
          <a:xfrm>
            <a:off x="35814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 name="Rectangle 18"/>
          <p:cNvSpPr/>
          <p:nvPr/>
        </p:nvSpPr>
        <p:spPr bwMode="auto">
          <a:xfrm>
            <a:off x="46482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20" name="Rectangle 19"/>
          <p:cNvSpPr/>
          <p:nvPr/>
        </p:nvSpPr>
        <p:spPr bwMode="auto">
          <a:xfrm>
            <a:off x="56388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21" name="Rectangle 20"/>
          <p:cNvSpPr/>
          <p:nvPr/>
        </p:nvSpPr>
        <p:spPr bwMode="auto">
          <a:xfrm>
            <a:off x="65532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22" name="Rectangle 21"/>
          <p:cNvSpPr/>
          <p:nvPr/>
        </p:nvSpPr>
        <p:spPr bwMode="auto">
          <a:xfrm>
            <a:off x="73152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23" name="Rectangle 22"/>
          <p:cNvSpPr/>
          <p:nvPr/>
        </p:nvSpPr>
        <p:spPr bwMode="auto">
          <a:xfrm>
            <a:off x="80772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24" name="TextBox 23"/>
          <p:cNvSpPr txBox="1"/>
          <p:nvPr/>
        </p:nvSpPr>
        <p:spPr>
          <a:xfrm>
            <a:off x="914399" y="37338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25" name="Straight Connector 24"/>
          <p:cNvCxnSpPr/>
          <p:nvPr/>
        </p:nvCxnSpPr>
        <p:spPr bwMode="auto">
          <a:xfrm>
            <a:off x="990600" y="4038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26" name="TextBox 25"/>
          <p:cNvSpPr txBox="1"/>
          <p:nvPr/>
        </p:nvSpPr>
        <p:spPr>
          <a:xfrm>
            <a:off x="5562600" y="40386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27" name="TextBox 26"/>
          <p:cNvSpPr txBox="1"/>
          <p:nvPr/>
        </p:nvSpPr>
        <p:spPr>
          <a:xfrm>
            <a:off x="6553200" y="40386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28" name="TextBox 27"/>
          <p:cNvSpPr txBox="1"/>
          <p:nvPr/>
        </p:nvSpPr>
        <p:spPr>
          <a:xfrm>
            <a:off x="3581400" y="40386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29" name="TextBox 28"/>
          <p:cNvSpPr txBox="1"/>
          <p:nvPr/>
        </p:nvSpPr>
        <p:spPr>
          <a:xfrm>
            <a:off x="2667000" y="40386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30" name="TextBox 29"/>
          <p:cNvSpPr txBox="1"/>
          <p:nvPr/>
        </p:nvSpPr>
        <p:spPr>
          <a:xfrm>
            <a:off x="1600200" y="40386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31" name="TextBox 30"/>
          <p:cNvSpPr txBox="1"/>
          <p:nvPr/>
        </p:nvSpPr>
        <p:spPr>
          <a:xfrm>
            <a:off x="4572000" y="40386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cxnSp>
        <p:nvCxnSpPr>
          <p:cNvPr id="32" name="Straight Connector 31"/>
          <p:cNvCxnSpPr/>
          <p:nvPr/>
        </p:nvCxnSpPr>
        <p:spPr bwMode="auto">
          <a:xfrm>
            <a:off x="990600" y="4876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33" name="Rectangle 84"/>
          <p:cNvSpPr>
            <a:spLocks noChangeArrowheads="1"/>
          </p:cNvSpPr>
          <p:nvPr/>
        </p:nvSpPr>
        <p:spPr bwMode="auto">
          <a:xfrm>
            <a:off x="7391400" y="3382962"/>
            <a:ext cx="152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a:solidFill>
                  <a:schemeClr val="tx1"/>
                </a:solidFill>
                <a:latin typeface="Liberation Sans" panose="020B0604020202020204" pitchFamily="34" charset="0"/>
              </a:rPr>
              <a:t>Illustration </a:t>
            </a:r>
            <a:r>
              <a:rPr lang="en-US" altLang="en-US" sz="1200" dirty="0" smtClean="0">
                <a:solidFill>
                  <a:schemeClr val="tx1"/>
                </a:solidFill>
                <a:latin typeface="Liberation Sans" panose="020B0604020202020204" pitchFamily="34" charset="0"/>
              </a:rPr>
              <a:t>1-10</a:t>
            </a:r>
            <a:endParaRPr lang="en-US" altLang="en-US" sz="1200" b="0" dirty="0">
              <a:solidFill>
                <a:schemeClr val="tx1"/>
              </a:solidFill>
              <a:latin typeface="Liberation Sans" panose="020B0604020202020204" pitchFamily="34" charset="0"/>
            </a:endParaRPr>
          </a:p>
        </p:txBody>
      </p:sp>
      <p:sp>
        <p:nvSpPr>
          <p:cNvPr id="34"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184132250"/>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102" name="Text Box 10"/>
          <p:cNvSpPr txBox="1">
            <a:spLocks noChangeArrowheads="1"/>
          </p:cNvSpPr>
          <p:nvPr/>
        </p:nvSpPr>
        <p:spPr bwMode="auto">
          <a:xfrm>
            <a:off x="381000" y="36576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endParaRPr lang="en-US" altLang="en-US" sz="1400" b="1" dirty="0">
              <a:latin typeface="Liberation Sans" panose="020B0604020202020204" pitchFamily="34" charset="0"/>
            </a:endParaRPr>
          </a:p>
        </p:txBody>
      </p:sp>
      <p:sp>
        <p:nvSpPr>
          <p:cNvPr id="113"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endParaRPr lang="en-US" altLang="en-US" sz="1400" b="1" dirty="0">
              <a:latin typeface="Liberation Sans" panose="020B0604020202020204" pitchFamily="34" charset="0"/>
            </a:endParaRPr>
          </a:p>
        </p:txBody>
      </p:sp>
      <p:sp>
        <p:nvSpPr>
          <p:cNvPr id="124"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-900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1" name="TextBox 30"/>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sp>
        <p:nvSpPr>
          <p:cNvPr id="125"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83" name="Text Box 2"/>
          <p:cNvSpPr txBox="1">
            <a:spLocks noChangeArrowheads="1"/>
          </p:cNvSpPr>
          <p:nvPr/>
        </p:nvSpPr>
        <p:spPr bwMode="auto">
          <a:xfrm>
            <a:off x="533400" y="381000"/>
            <a:ext cx="8229600" cy="76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2. PURCHASE OF EQUIPMENT FOR CASH </a:t>
            </a:r>
            <a:r>
              <a:rPr lang="en-US" dirty="0" smtClean="0"/>
              <a:t> </a:t>
            </a:r>
            <a:r>
              <a:rPr lang="en-US" b="0" dirty="0" smtClean="0"/>
              <a:t>Softbyte SA purchases computer </a:t>
            </a:r>
            <a:r>
              <a:rPr lang="en-US" b="0" dirty="0"/>
              <a:t>equipment for </a:t>
            </a:r>
            <a:r>
              <a:rPr lang="en-US" dirty="0" smtClean="0"/>
              <a:t>€7,000 </a:t>
            </a:r>
            <a:r>
              <a:rPr lang="en-US" dirty="0"/>
              <a:t>cash</a:t>
            </a:r>
            <a:r>
              <a:rPr lang="en-US" b="0" dirty="0"/>
              <a:t>.</a:t>
            </a:r>
            <a:endParaRPr lang="en-US" altLang="en-US" b="0" dirty="0"/>
          </a:p>
        </p:txBody>
      </p:sp>
      <p:sp>
        <p:nvSpPr>
          <p:cNvPr id="2" name="Rectangle 1"/>
          <p:cNvSpPr/>
          <p:nvPr/>
        </p:nvSpPr>
        <p:spPr bwMode="auto">
          <a:xfrm>
            <a:off x="381000" y="3087553"/>
            <a:ext cx="8610600" cy="3008447"/>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6" name="Rectangle 84"/>
          <p:cNvSpPr>
            <a:spLocks noChangeArrowheads="1"/>
          </p:cNvSpPr>
          <p:nvPr/>
        </p:nvSpPr>
        <p:spPr bwMode="auto">
          <a:xfrm>
            <a:off x="7239000" y="1219200"/>
            <a:ext cx="1676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a:solidFill>
                  <a:schemeClr val="tx1"/>
                </a:solidFill>
                <a:latin typeface="Liberation Sans" panose="020B0604020202020204" pitchFamily="34" charset="0"/>
              </a:rPr>
              <a:t>Illustration </a:t>
            </a:r>
            <a:r>
              <a:rPr lang="en-US" altLang="en-US" sz="1200" dirty="0" smtClean="0">
                <a:solidFill>
                  <a:schemeClr val="tx1"/>
                </a:solidFill>
                <a:latin typeface="Liberation Sans" panose="020B0604020202020204" pitchFamily="34" charset="0"/>
              </a:rPr>
              <a:t>1-10</a:t>
            </a:r>
            <a:endParaRPr lang="en-US" altLang="en-US" sz="1200" b="0" dirty="0">
              <a:solidFill>
                <a:schemeClr val="tx1"/>
              </a:solidFill>
              <a:latin typeface="Liberation Sans" panose="020B0604020202020204" pitchFamily="34" charset="0"/>
            </a:endParaRPr>
          </a:p>
        </p:txBody>
      </p:sp>
      <p:sp>
        <p:nvSpPr>
          <p:cNvPr id="8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8945844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wipe(left)">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102" name="Text Box 10"/>
          <p:cNvSpPr txBox="1">
            <a:spLocks noChangeArrowheads="1"/>
          </p:cNvSpPr>
          <p:nvPr/>
        </p:nvSpPr>
        <p:spPr bwMode="auto">
          <a:xfrm>
            <a:off x="381000" y="36576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endParaRPr lang="en-US" altLang="en-US" sz="1400" b="1" dirty="0">
              <a:latin typeface="Liberation Sans" panose="020B0604020202020204" pitchFamily="34" charset="0"/>
            </a:endParaRPr>
          </a:p>
        </p:txBody>
      </p:sp>
      <p:sp>
        <p:nvSpPr>
          <p:cNvPr id="113"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endParaRPr lang="en-US" altLang="en-US" sz="1400" b="1" dirty="0">
              <a:latin typeface="Liberation Sans" panose="020B0604020202020204" pitchFamily="34" charset="0"/>
            </a:endParaRPr>
          </a:p>
        </p:txBody>
      </p:sp>
      <p:sp>
        <p:nvSpPr>
          <p:cNvPr id="124"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-900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sp>
        <p:nvSpPr>
          <p:cNvPr id="125"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3431977"/>
            <a:ext cx="8610600" cy="2740223"/>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6" name="Text Box 2"/>
          <p:cNvSpPr txBox="1">
            <a:spLocks noChangeArrowheads="1"/>
          </p:cNvSpPr>
          <p:nvPr/>
        </p:nvSpPr>
        <p:spPr bwMode="auto">
          <a:xfrm>
            <a:off x="533400" y="381000"/>
            <a:ext cx="82296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3. PURCHASE OF SUPPLIES ON CREDIT </a:t>
            </a:r>
            <a:r>
              <a:rPr lang="en-US" dirty="0" smtClean="0"/>
              <a:t> </a:t>
            </a:r>
            <a:r>
              <a:rPr lang="en-US" b="0" dirty="0" smtClean="0"/>
              <a:t>Softbyte SA </a:t>
            </a:r>
            <a:r>
              <a:rPr lang="en-US" dirty="0"/>
              <a:t>purchases</a:t>
            </a:r>
            <a:r>
              <a:rPr lang="en-US" b="0" dirty="0"/>
              <a:t> </a:t>
            </a:r>
            <a:r>
              <a:rPr lang="en-US" dirty="0"/>
              <a:t>for</a:t>
            </a:r>
            <a:r>
              <a:rPr lang="en-US" b="0" dirty="0" smtClean="0"/>
              <a:t> </a:t>
            </a:r>
            <a:r>
              <a:rPr lang="en-US" dirty="0" smtClean="0"/>
              <a:t>€1,600 </a:t>
            </a:r>
            <a:r>
              <a:rPr lang="en-US" b="0" dirty="0" smtClean="0"/>
              <a:t>headsets </a:t>
            </a:r>
            <a:r>
              <a:rPr lang="en-US" b="0" dirty="0"/>
              <a:t>and other </a:t>
            </a:r>
            <a:r>
              <a:rPr lang="en-US" b="0" dirty="0" smtClean="0"/>
              <a:t>accessories expected to </a:t>
            </a:r>
            <a:r>
              <a:rPr lang="en-US" b="0" dirty="0"/>
              <a:t>last several months. </a:t>
            </a:r>
            <a:r>
              <a:rPr lang="en-US" b="0" dirty="0" smtClean="0"/>
              <a:t>The supplier allows </a:t>
            </a:r>
            <a:r>
              <a:rPr lang="en-US" b="0" dirty="0"/>
              <a:t>Softbyte to pay this </a:t>
            </a:r>
            <a:r>
              <a:rPr lang="en-US" b="0" dirty="0" smtClean="0"/>
              <a:t>bill in </a:t>
            </a:r>
            <a:r>
              <a:rPr lang="en-US" b="0" dirty="0"/>
              <a:t>October.</a:t>
            </a:r>
            <a:endParaRPr lang="en-US" altLang="en-US" b="0" dirty="0"/>
          </a:p>
        </p:txBody>
      </p:sp>
      <p:sp>
        <p:nvSpPr>
          <p:cNvPr id="88" name="Rectangle 84"/>
          <p:cNvSpPr>
            <a:spLocks noChangeArrowheads="1"/>
          </p:cNvSpPr>
          <p:nvPr/>
        </p:nvSpPr>
        <p:spPr bwMode="auto">
          <a:xfrm>
            <a:off x="304800" y="1554162"/>
            <a:ext cx="152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
        <p:nvSpPr>
          <p:cNvPr id="89" name="TextBox 88"/>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9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01819535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102" name="Text Box 10"/>
          <p:cNvSpPr txBox="1">
            <a:spLocks noChangeArrowheads="1"/>
          </p:cNvSpPr>
          <p:nvPr/>
        </p:nvSpPr>
        <p:spPr bwMode="auto">
          <a:xfrm>
            <a:off x="381000" y="36576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endParaRPr lang="en-US" altLang="en-US" sz="1400" b="1" dirty="0">
              <a:latin typeface="Liberation Sans" panose="020B0604020202020204" pitchFamily="34" charset="0"/>
            </a:endParaRPr>
          </a:p>
        </p:txBody>
      </p:sp>
      <p:sp>
        <p:nvSpPr>
          <p:cNvPr id="124"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-900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sp>
        <p:nvSpPr>
          <p:cNvPr id="125"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3733800"/>
            <a:ext cx="8610600" cy="2360712"/>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7" name="Text Box 2"/>
          <p:cNvSpPr txBox="1">
            <a:spLocks noChangeArrowheads="1"/>
          </p:cNvSpPr>
          <p:nvPr/>
        </p:nvSpPr>
        <p:spPr bwMode="auto">
          <a:xfrm>
            <a:off x="533400" y="381000"/>
            <a:ext cx="82296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4. SERVICES PERFORMED FOR CASH </a:t>
            </a:r>
            <a:r>
              <a:rPr lang="en-US" dirty="0" smtClean="0"/>
              <a:t> </a:t>
            </a:r>
            <a:r>
              <a:rPr lang="en-US" b="0" dirty="0" smtClean="0"/>
              <a:t>Softbyte SA </a:t>
            </a:r>
            <a:r>
              <a:rPr lang="en-US" b="0" dirty="0"/>
              <a:t>receives </a:t>
            </a:r>
            <a:r>
              <a:rPr lang="en-US" dirty="0" smtClean="0"/>
              <a:t>€1,200</a:t>
            </a:r>
            <a:r>
              <a:rPr lang="en-US" b="0" dirty="0" smtClean="0"/>
              <a:t> </a:t>
            </a:r>
            <a:r>
              <a:rPr lang="en-US" dirty="0"/>
              <a:t>cash</a:t>
            </a:r>
            <a:r>
              <a:rPr lang="en-US" b="0" dirty="0" smtClean="0"/>
              <a:t> </a:t>
            </a:r>
            <a:r>
              <a:rPr lang="en-US" b="0" dirty="0"/>
              <a:t>from customers for app development services it has performed.</a:t>
            </a:r>
            <a:endParaRPr lang="en-US" altLang="en-US" b="0" dirty="0"/>
          </a:p>
        </p:txBody>
      </p:sp>
      <p:sp>
        <p:nvSpPr>
          <p:cNvPr id="88" name="Rectangle 84"/>
          <p:cNvSpPr>
            <a:spLocks noChangeArrowheads="1"/>
          </p:cNvSpPr>
          <p:nvPr/>
        </p:nvSpPr>
        <p:spPr bwMode="auto">
          <a:xfrm>
            <a:off x="7467600" y="1219200"/>
            <a:ext cx="1447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
        <p:nvSpPr>
          <p:cNvPr id="89"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90" name="TextBox 89"/>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9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18497064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left)">
                                      <p:cBhvr>
                                        <p:cTn id="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990600" y="397171"/>
            <a:ext cx="7864121"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dirty="0">
                <a:solidFill>
                  <a:schemeClr val="accent3"/>
                </a:solidFill>
              </a:rPr>
              <a:t>What is Accounting?</a:t>
            </a:r>
          </a:p>
        </p:txBody>
      </p:sp>
      <p:sp>
        <p:nvSpPr>
          <p:cNvPr id="5122" name="Rectangle 6"/>
          <p:cNvSpPr>
            <a:spLocks noChangeArrowheads="1"/>
          </p:cNvSpPr>
          <p:nvPr/>
        </p:nvSpPr>
        <p:spPr bwMode="auto">
          <a:xfrm>
            <a:off x="533400" y="1335087"/>
            <a:ext cx="8153400" cy="300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ct val="70000"/>
              </a:spcBef>
              <a:buClrTx/>
              <a:buSzPct val="95000"/>
              <a:buFontTx/>
              <a:buNone/>
            </a:pPr>
            <a:r>
              <a:rPr lang="en-US" altLang="en-US" sz="2400" dirty="0">
                <a:solidFill>
                  <a:schemeClr val="tx2">
                    <a:lumMod val="75000"/>
                  </a:schemeClr>
                </a:solidFill>
                <a:latin typeface="Liberation Sans" panose="020B0604020202020204" pitchFamily="34" charset="0"/>
              </a:rPr>
              <a:t>Accounting</a:t>
            </a:r>
            <a:r>
              <a:rPr lang="en-US" altLang="en-US" sz="2300" dirty="0">
                <a:solidFill>
                  <a:schemeClr val="hlink"/>
                </a:solidFill>
                <a:latin typeface="Liberation Sans" panose="020B0604020202020204" pitchFamily="34" charset="0"/>
              </a:rPr>
              <a:t> </a:t>
            </a:r>
            <a:r>
              <a:rPr lang="en-US" altLang="en-US" sz="2300" b="0" dirty="0">
                <a:solidFill>
                  <a:schemeClr val="tx1"/>
                </a:solidFill>
                <a:latin typeface="Liberation Sans" panose="020B0604020202020204" pitchFamily="34" charset="0"/>
              </a:rPr>
              <a:t>consists of three basic </a:t>
            </a:r>
            <a:endParaRPr lang="en-US" altLang="en-US" sz="2300" b="0" dirty="0" smtClean="0">
              <a:solidFill>
                <a:schemeClr val="tx1"/>
              </a:solidFill>
              <a:latin typeface="Liberation Sans" panose="020B0604020202020204" pitchFamily="34" charset="0"/>
            </a:endParaRPr>
          </a:p>
          <a:p>
            <a:pPr>
              <a:lnSpc>
                <a:spcPct val="120000"/>
              </a:lnSpc>
              <a:spcBef>
                <a:spcPts val="0"/>
              </a:spcBef>
              <a:buClrTx/>
              <a:buSzPct val="95000"/>
              <a:buFontTx/>
              <a:buNone/>
            </a:pPr>
            <a:r>
              <a:rPr lang="en-US" altLang="en-US" sz="2300" b="0" dirty="0" smtClean="0">
                <a:solidFill>
                  <a:schemeClr val="tx1"/>
                </a:solidFill>
                <a:latin typeface="Liberation Sans" panose="020B0604020202020204" pitchFamily="34" charset="0"/>
              </a:rPr>
              <a:t>activities—it</a:t>
            </a:r>
            <a:endParaRPr lang="en-US" altLang="en-US" sz="2300" b="0" dirty="0">
              <a:solidFill>
                <a:schemeClr val="tx1"/>
              </a:solidFill>
              <a:latin typeface="Liberation Sans" panose="020B0604020202020204" pitchFamily="34" charset="0"/>
            </a:endParaRPr>
          </a:p>
          <a:p>
            <a:pPr lvl="1">
              <a:lnSpc>
                <a:spcPct val="120000"/>
              </a:lnSpc>
              <a:spcBef>
                <a:spcPct val="70000"/>
              </a:spcBef>
              <a:buClr>
                <a:srgbClr val="CC0000"/>
              </a:buClr>
              <a:buSzPct val="80000"/>
              <a:buFont typeface="Wingdings" pitchFamily="2" charset="2"/>
              <a:buChar char="u"/>
            </a:pPr>
            <a:r>
              <a:rPr lang="en-US" altLang="en-US" sz="2200" dirty="0">
                <a:solidFill>
                  <a:schemeClr val="tx1"/>
                </a:solidFill>
                <a:latin typeface="Liberation Sans" panose="020B0604020202020204" pitchFamily="34" charset="0"/>
              </a:rPr>
              <a:t>identifies</a:t>
            </a:r>
            <a:r>
              <a:rPr lang="en-US" altLang="en-US" sz="2200" b="0" dirty="0">
                <a:solidFill>
                  <a:schemeClr val="tx1"/>
                </a:solidFill>
                <a:latin typeface="Liberation Sans" panose="020B0604020202020204" pitchFamily="34" charset="0"/>
              </a:rPr>
              <a:t>, </a:t>
            </a:r>
          </a:p>
          <a:p>
            <a:pPr lvl="1">
              <a:lnSpc>
                <a:spcPct val="120000"/>
              </a:lnSpc>
              <a:spcBef>
                <a:spcPct val="70000"/>
              </a:spcBef>
              <a:buClr>
                <a:srgbClr val="CC0000"/>
              </a:buClr>
              <a:buSzPct val="80000"/>
              <a:buFont typeface="Wingdings" pitchFamily="2" charset="2"/>
              <a:buChar char="u"/>
            </a:pPr>
            <a:r>
              <a:rPr lang="en-US" altLang="en-US" sz="2200" dirty="0">
                <a:solidFill>
                  <a:schemeClr val="tx1"/>
                </a:solidFill>
                <a:latin typeface="Liberation Sans" panose="020B0604020202020204" pitchFamily="34" charset="0"/>
              </a:rPr>
              <a:t>records</a:t>
            </a:r>
            <a:r>
              <a:rPr lang="en-US" altLang="en-US" sz="2200" b="0" dirty="0">
                <a:solidFill>
                  <a:schemeClr val="tx1"/>
                </a:solidFill>
                <a:latin typeface="Liberation Sans" panose="020B0604020202020204" pitchFamily="34" charset="0"/>
              </a:rPr>
              <a:t>, and </a:t>
            </a:r>
          </a:p>
          <a:p>
            <a:pPr lvl="1">
              <a:lnSpc>
                <a:spcPct val="120000"/>
              </a:lnSpc>
              <a:spcBef>
                <a:spcPct val="70000"/>
              </a:spcBef>
              <a:buClr>
                <a:srgbClr val="CC0000"/>
              </a:buClr>
              <a:buSzPct val="80000"/>
              <a:buFont typeface="Wingdings" pitchFamily="2" charset="2"/>
              <a:buChar char="u"/>
            </a:pPr>
            <a:r>
              <a:rPr lang="en-US" altLang="en-US" sz="2200" dirty="0">
                <a:solidFill>
                  <a:schemeClr val="tx1"/>
                </a:solidFill>
                <a:latin typeface="Liberation Sans" panose="020B0604020202020204" pitchFamily="34" charset="0"/>
              </a:rPr>
              <a:t>communicates</a:t>
            </a:r>
            <a:r>
              <a:rPr lang="en-US" altLang="en-US" sz="2200" b="0" dirty="0">
                <a:solidFill>
                  <a:schemeClr val="tx1"/>
                </a:solidFill>
                <a:latin typeface="Liberation Sans" panose="020B0604020202020204" pitchFamily="34" charset="0"/>
              </a:rPr>
              <a:t> </a:t>
            </a:r>
          </a:p>
          <a:p>
            <a:pPr lvl="1">
              <a:lnSpc>
                <a:spcPct val="120000"/>
              </a:lnSpc>
              <a:spcBef>
                <a:spcPct val="70000"/>
              </a:spcBef>
              <a:buClr>
                <a:srgbClr val="800000"/>
              </a:buClr>
              <a:buSzPct val="80000"/>
              <a:buFont typeface="Wingdings" pitchFamily="2" charset="2"/>
              <a:buNone/>
            </a:pPr>
            <a:r>
              <a:rPr lang="en-US" altLang="en-US" sz="2200" b="0" dirty="0">
                <a:solidFill>
                  <a:schemeClr val="tx1"/>
                </a:solidFill>
                <a:latin typeface="Liberation Sans" panose="020B0604020202020204" pitchFamily="34" charset="0"/>
              </a:rPr>
              <a:t>the economic events of an organization to interested users.	</a:t>
            </a:r>
          </a:p>
        </p:txBody>
      </p:sp>
      <p:sp>
        <p:nvSpPr>
          <p:cNvPr id="14" name="TextBox 13"/>
          <p:cNvSpPr txBox="1"/>
          <p:nvPr/>
        </p:nvSpPr>
        <p:spPr>
          <a:xfrm>
            <a:off x="277504" y="397171"/>
            <a:ext cx="72582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endParaRPr lang="en-US" sz="3100" dirty="0"/>
          </a:p>
        </p:txBody>
      </p:sp>
      <p:sp>
        <p:nvSpPr>
          <p:cNvPr id="16" name="Rectangle 15"/>
          <p:cNvSpPr/>
          <p:nvPr/>
        </p:nvSpPr>
        <p:spPr>
          <a:xfrm>
            <a:off x="7215823" y="1039504"/>
            <a:ext cx="1699577" cy="1200329"/>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1 </a:t>
            </a:r>
            <a:r>
              <a:rPr lang="en-US" sz="1600" b="1" i="1" dirty="0" smtClean="0">
                <a:solidFill>
                  <a:srgbClr val="FF9900"/>
                </a:solidFill>
                <a:latin typeface="Liberation Sans" panose="020B0604020202020204" pitchFamily="34" charset="0"/>
              </a:rPr>
              <a:t> </a:t>
            </a:r>
            <a:r>
              <a:rPr lang="en-US" sz="1600" i="1" dirty="0" smtClean="0">
                <a:latin typeface="Liberation Sans" panose="020B0604020202020204" pitchFamily="34" charset="0"/>
              </a:rPr>
              <a:t>Explain what accounting </a:t>
            </a:r>
            <a:r>
              <a:rPr lang="en-US" sz="1600" i="1" dirty="0">
                <a:latin typeface="Liberation Sans" panose="020B0604020202020204" pitchFamily="34" charset="0"/>
              </a:rPr>
              <a:t>is.</a:t>
            </a:r>
          </a:p>
        </p:txBody>
      </p:sp>
      <p:cxnSp>
        <p:nvCxnSpPr>
          <p:cNvPr id="4" name="Straight Connector 3"/>
          <p:cNvCxnSpPr/>
          <p:nvPr/>
        </p:nvCxnSpPr>
        <p:spPr bwMode="auto">
          <a:xfrm>
            <a:off x="7086600" y="976952"/>
            <a:ext cx="0" cy="119611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9" name="Text Box 1037"/>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1</a:t>
            </a:r>
          </a:p>
        </p:txBody>
      </p:sp>
    </p:spTree>
    <p:extLst>
      <p:ext uri="{BB962C8B-B14F-4D97-AF65-F5344CB8AC3E}">
        <p14:creationId xmlns:p14="http://schemas.microsoft.com/office/powerpoint/2010/main" val="3089119832"/>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124"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-900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sp>
        <p:nvSpPr>
          <p:cNvPr id="125"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4038599"/>
            <a:ext cx="8610600" cy="2179767"/>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6" name="Text Box 2"/>
          <p:cNvSpPr txBox="1">
            <a:spLocks noChangeArrowheads="1"/>
          </p:cNvSpPr>
          <p:nvPr/>
        </p:nvSpPr>
        <p:spPr bwMode="auto">
          <a:xfrm>
            <a:off x="533400" y="381000"/>
            <a:ext cx="82296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5. PURCHASE OF ADVERTISING ON CREDIT </a:t>
            </a:r>
            <a:r>
              <a:rPr lang="en-US" dirty="0" smtClean="0"/>
              <a:t> </a:t>
            </a:r>
            <a:r>
              <a:rPr lang="en-US" b="0" dirty="0" smtClean="0"/>
              <a:t>Softbyte SA </a:t>
            </a:r>
            <a:r>
              <a:rPr lang="en-US" b="0" dirty="0"/>
              <a:t>receives </a:t>
            </a:r>
            <a:r>
              <a:rPr lang="en-US" b="0" dirty="0" smtClean="0"/>
              <a:t>a </a:t>
            </a:r>
            <a:r>
              <a:rPr lang="en-US" dirty="0" smtClean="0"/>
              <a:t>bill </a:t>
            </a:r>
            <a:r>
              <a:rPr lang="en-US" dirty="0"/>
              <a:t>for </a:t>
            </a:r>
            <a:r>
              <a:rPr lang="en-US" dirty="0" smtClean="0"/>
              <a:t>€250 </a:t>
            </a:r>
            <a:r>
              <a:rPr lang="en-US" b="0" dirty="0"/>
              <a:t>from the </a:t>
            </a:r>
            <a:r>
              <a:rPr lang="en-US" b="0" i="1" dirty="0" smtClean="0"/>
              <a:t>Programming News </a:t>
            </a:r>
            <a:r>
              <a:rPr lang="en-US" b="0" dirty="0"/>
              <a:t>for advertising on its </a:t>
            </a:r>
            <a:r>
              <a:rPr lang="en-US" b="0" dirty="0" smtClean="0"/>
              <a:t>website </a:t>
            </a:r>
            <a:r>
              <a:rPr lang="en-US" b="0" dirty="0"/>
              <a:t>but </a:t>
            </a:r>
            <a:r>
              <a:rPr lang="en-US" b="0" dirty="0" smtClean="0"/>
              <a:t>postpones payment </a:t>
            </a:r>
            <a:r>
              <a:rPr lang="en-US" b="0" dirty="0"/>
              <a:t>until a later date.</a:t>
            </a:r>
            <a:endParaRPr lang="en-US" altLang="en-US" b="0" dirty="0"/>
          </a:p>
        </p:txBody>
      </p:sp>
      <p:sp>
        <p:nvSpPr>
          <p:cNvPr id="88" name="Rectangle 84"/>
          <p:cNvSpPr>
            <a:spLocks noChangeArrowheads="1"/>
          </p:cNvSpPr>
          <p:nvPr/>
        </p:nvSpPr>
        <p:spPr bwMode="auto">
          <a:xfrm>
            <a:off x="7365492" y="1219200"/>
            <a:ext cx="154990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
        <p:nvSpPr>
          <p:cNvPr id="89"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90" name="Text Box 10"/>
          <p:cNvSpPr txBox="1">
            <a:spLocks noChangeArrowheads="1"/>
          </p:cNvSpPr>
          <p:nvPr/>
        </p:nvSpPr>
        <p:spPr bwMode="auto">
          <a:xfrm>
            <a:off x="381000" y="3657600"/>
            <a:ext cx="87630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	</a:t>
            </a:r>
            <a:endParaRPr lang="en-US" altLang="en-US" sz="1200" b="1" dirty="0">
              <a:solidFill>
                <a:schemeClr val="accent6">
                  <a:lumMod val="50000"/>
                </a:schemeClr>
              </a:solidFill>
              <a:latin typeface="Liberation Sans" panose="020B0604020202020204" pitchFamily="34" charset="0"/>
            </a:endParaRPr>
          </a:p>
        </p:txBody>
      </p:sp>
      <p:sp>
        <p:nvSpPr>
          <p:cNvPr id="91" name="TextBox 90"/>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9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0625291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lef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124"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-900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4343400"/>
            <a:ext cx="8610600" cy="179876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7" name="Text Box 2"/>
          <p:cNvSpPr txBox="1">
            <a:spLocks noChangeArrowheads="1"/>
          </p:cNvSpPr>
          <p:nvPr/>
        </p:nvSpPr>
        <p:spPr bwMode="auto">
          <a:xfrm>
            <a:off x="533400" y="381000"/>
            <a:ext cx="82296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50000"/>
              </a:spcBef>
              <a:buClrTx/>
              <a:buSzTx/>
              <a:buFontTx/>
              <a:buNone/>
            </a:pPr>
            <a:r>
              <a:rPr lang="en-US" altLang="en-US" sz="1900" dirty="0" smtClean="0">
                <a:solidFill>
                  <a:schemeClr val="tx1"/>
                </a:solidFill>
                <a:latin typeface="Liberation Sans" panose="020B0604020202020204" pitchFamily="34" charset="0"/>
              </a:rPr>
              <a:t>TRANSACTION 6. SERVICES PROVIDED FOR CASH AND CREDIT.</a:t>
            </a:r>
            <a:r>
              <a:rPr lang="en-US" altLang="en-US" sz="1900" b="0" dirty="0" smtClean="0">
                <a:solidFill>
                  <a:schemeClr val="tx1"/>
                </a:solidFill>
                <a:latin typeface="Liberation Sans" panose="020B0604020202020204" pitchFamily="34" charset="0"/>
              </a:rPr>
              <a:t> Softbyte </a:t>
            </a:r>
            <a:r>
              <a:rPr lang="en-US" altLang="en-US" sz="1900" b="0" dirty="0">
                <a:solidFill>
                  <a:schemeClr val="tx1"/>
                </a:solidFill>
                <a:latin typeface="Liberation Sans" panose="020B0604020202020204" pitchFamily="34" charset="0"/>
              </a:rPr>
              <a:t>provides </a:t>
            </a:r>
            <a:r>
              <a:rPr lang="en-US" altLang="en-US" sz="1900" dirty="0" smtClean="0">
                <a:solidFill>
                  <a:schemeClr val="tx1"/>
                </a:solidFill>
                <a:latin typeface="Liberation Sans" panose="020B0604020202020204" pitchFamily="34" charset="0"/>
              </a:rPr>
              <a:t>€3,500 </a:t>
            </a:r>
            <a:r>
              <a:rPr lang="en-US" altLang="en-US" sz="1900" dirty="0">
                <a:solidFill>
                  <a:schemeClr val="tx1"/>
                </a:solidFill>
                <a:latin typeface="Liberation Sans" panose="020B0604020202020204" pitchFamily="34" charset="0"/>
              </a:rPr>
              <a:t>of </a:t>
            </a:r>
            <a:r>
              <a:rPr lang="en-US" altLang="en-US" sz="1900" dirty="0" smtClean="0">
                <a:solidFill>
                  <a:schemeClr val="tx1"/>
                </a:solidFill>
                <a:latin typeface="Liberation Sans" panose="020B0604020202020204" pitchFamily="34" charset="0"/>
              </a:rPr>
              <a:t>services</a:t>
            </a:r>
            <a:r>
              <a:rPr lang="en-US" altLang="en-US" sz="1900" b="0" dirty="0" smtClean="0">
                <a:solidFill>
                  <a:schemeClr val="tx1"/>
                </a:solidFill>
                <a:latin typeface="Liberation Sans" panose="020B0604020202020204" pitchFamily="34" charset="0"/>
              </a:rPr>
              <a:t>. </a:t>
            </a:r>
            <a:r>
              <a:rPr lang="en-US" altLang="en-US" sz="1900" b="0" dirty="0">
                <a:solidFill>
                  <a:schemeClr val="tx1"/>
                </a:solidFill>
                <a:latin typeface="Liberation Sans" panose="020B0604020202020204" pitchFamily="34" charset="0"/>
              </a:rPr>
              <a:t>The company receives </a:t>
            </a:r>
            <a:r>
              <a:rPr lang="en-US" altLang="en-US" sz="1900" dirty="0">
                <a:solidFill>
                  <a:schemeClr val="tx1"/>
                </a:solidFill>
                <a:latin typeface="Liberation Sans" panose="020B0604020202020204" pitchFamily="34" charset="0"/>
              </a:rPr>
              <a:t>cash of </a:t>
            </a:r>
            <a:r>
              <a:rPr lang="en-US" altLang="en-US" sz="1900" dirty="0" smtClean="0">
                <a:solidFill>
                  <a:schemeClr val="tx1"/>
                </a:solidFill>
                <a:latin typeface="Liberation Sans" panose="020B0604020202020204" pitchFamily="34" charset="0"/>
              </a:rPr>
              <a:t>€1,500 </a:t>
            </a:r>
            <a:r>
              <a:rPr lang="en-US" altLang="en-US" sz="1900" b="0" dirty="0">
                <a:solidFill>
                  <a:schemeClr val="tx1"/>
                </a:solidFill>
                <a:latin typeface="Liberation Sans" panose="020B0604020202020204" pitchFamily="34" charset="0"/>
              </a:rPr>
              <a:t>from customers, and it bills the balance of </a:t>
            </a:r>
            <a:r>
              <a:rPr lang="en-US" altLang="en-US" sz="1900" dirty="0" smtClean="0">
                <a:solidFill>
                  <a:schemeClr val="tx1"/>
                </a:solidFill>
                <a:latin typeface="Liberation Sans" panose="020B0604020202020204" pitchFamily="34" charset="0"/>
              </a:rPr>
              <a:t>€2,000 </a:t>
            </a:r>
            <a:r>
              <a:rPr lang="en-US" altLang="en-US" sz="1900" dirty="0">
                <a:solidFill>
                  <a:schemeClr val="tx1"/>
                </a:solidFill>
                <a:latin typeface="Liberation Sans" panose="020B0604020202020204" pitchFamily="34" charset="0"/>
              </a:rPr>
              <a:t>on account</a:t>
            </a:r>
            <a:r>
              <a:rPr lang="en-US" altLang="en-US" sz="1900" b="0" dirty="0">
                <a:solidFill>
                  <a:schemeClr val="tx1"/>
                </a:solidFill>
                <a:latin typeface="Liberation Sans" panose="020B0604020202020204" pitchFamily="34" charset="0"/>
              </a:rPr>
              <a:t>.</a:t>
            </a:r>
          </a:p>
        </p:txBody>
      </p:sp>
      <p:sp>
        <p:nvSpPr>
          <p:cNvPr id="86"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
        <p:nvSpPr>
          <p:cNvPr id="89"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90"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		</a:t>
            </a:r>
            <a:endParaRPr lang="en-US" altLang="en-US" sz="1400" b="1" dirty="0">
              <a:solidFill>
                <a:schemeClr val="accent6">
                  <a:lumMod val="50000"/>
                </a:schemeClr>
              </a:solidFill>
              <a:latin typeface="Liberation Sans" panose="020B0604020202020204" pitchFamily="34" charset="0"/>
            </a:endParaRPr>
          </a:p>
        </p:txBody>
      </p:sp>
      <p:sp>
        <p:nvSpPr>
          <p:cNvPr id="91" name="Text Box 10"/>
          <p:cNvSpPr txBox="1">
            <a:spLocks noChangeArrowheads="1"/>
          </p:cNvSpPr>
          <p:nvPr/>
        </p:nvSpPr>
        <p:spPr bwMode="auto">
          <a:xfrm>
            <a:off x="381000" y="3657600"/>
            <a:ext cx="87630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	</a:t>
            </a:r>
            <a:endParaRPr lang="en-US" altLang="en-US" sz="1200" b="1" dirty="0">
              <a:solidFill>
                <a:schemeClr val="accent6">
                  <a:lumMod val="50000"/>
                </a:schemeClr>
              </a:solidFill>
              <a:latin typeface="Liberation Sans" panose="020B0604020202020204" pitchFamily="34" charset="0"/>
            </a:endParaRPr>
          </a:p>
        </p:txBody>
      </p:sp>
      <p:sp>
        <p:nvSpPr>
          <p:cNvPr id="92" name="TextBox 91"/>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93" name="Rectangle 84"/>
          <p:cNvSpPr>
            <a:spLocks noChangeArrowheads="1"/>
          </p:cNvSpPr>
          <p:nvPr/>
        </p:nvSpPr>
        <p:spPr bwMode="auto">
          <a:xfrm>
            <a:off x="304800" y="1554162"/>
            <a:ext cx="152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Tree>
    <p:extLst>
      <p:ext uri="{BB962C8B-B14F-4D97-AF65-F5344CB8AC3E}">
        <p14:creationId xmlns:p14="http://schemas.microsoft.com/office/powerpoint/2010/main" val="277491074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lef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113"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124"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-900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	</a:t>
            </a:r>
            <a:endParaRPr lang="en-US" altLang="en-US" sz="1200" b="1" dirty="0">
              <a:solidFill>
                <a:schemeClr val="accent6">
                  <a:lumMod val="50000"/>
                </a:schemeClr>
              </a:solidFill>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sp>
        <p:nvSpPr>
          <p:cNvPr id="125"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		</a:t>
            </a:r>
            <a:endParaRPr lang="en-US" altLang="en-US" sz="1400" b="1" dirty="0">
              <a:solidFill>
                <a:schemeClr val="accent6">
                  <a:lumMod val="50000"/>
                </a:schemeClr>
              </a:solidFill>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5181600"/>
            <a:ext cx="8610600" cy="879901"/>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7" name="Text Box 2"/>
          <p:cNvSpPr txBox="1">
            <a:spLocks noChangeArrowheads="1"/>
          </p:cNvSpPr>
          <p:nvPr/>
        </p:nvSpPr>
        <p:spPr bwMode="auto">
          <a:xfrm>
            <a:off x="533400" y="381000"/>
            <a:ext cx="82296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7. PAYMENT OF EXPENSES </a:t>
            </a:r>
            <a:r>
              <a:rPr lang="en-US" dirty="0" smtClean="0"/>
              <a:t> </a:t>
            </a:r>
            <a:r>
              <a:rPr lang="en-US" b="0" dirty="0" smtClean="0"/>
              <a:t>Softbyte SA </a:t>
            </a:r>
            <a:r>
              <a:rPr lang="en-US" b="0" dirty="0"/>
              <a:t>pays the following </a:t>
            </a:r>
            <a:r>
              <a:rPr lang="en-US" b="0" dirty="0" smtClean="0"/>
              <a:t>expenses in </a:t>
            </a:r>
            <a:r>
              <a:rPr lang="en-US" b="0" dirty="0"/>
              <a:t>cash for September: </a:t>
            </a:r>
            <a:r>
              <a:rPr lang="en-US" b="0" dirty="0" smtClean="0"/>
              <a:t>office </a:t>
            </a:r>
            <a:r>
              <a:rPr lang="en-US" b="0" dirty="0"/>
              <a:t>rent </a:t>
            </a:r>
            <a:r>
              <a:rPr lang="en-US" dirty="0" smtClean="0"/>
              <a:t>€600</a:t>
            </a:r>
            <a:r>
              <a:rPr lang="en-US" b="0" dirty="0"/>
              <a:t>, salaries and wages of employees </a:t>
            </a:r>
            <a:r>
              <a:rPr lang="en-US" dirty="0" smtClean="0"/>
              <a:t>€900</a:t>
            </a:r>
            <a:r>
              <a:rPr lang="en-US" b="0" dirty="0" smtClean="0"/>
              <a:t>, and </a:t>
            </a:r>
            <a:r>
              <a:rPr lang="en-US" b="0" dirty="0"/>
              <a:t>utilities </a:t>
            </a:r>
            <a:r>
              <a:rPr lang="en-US" dirty="0" smtClean="0"/>
              <a:t>€200</a:t>
            </a:r>
            <a:r>
              <a:rPr lang="en-US" b="0" dirty="0"/>
              <a:t>.</a:t>
            </a:r>
            <a:endParaRPr lang="en-US" altLang="en-US" b="0" dirty="0"/>
          </a:p>
        </p:txBody>
      </p:sp>
      <p:sp>
        <p:nvSpPr>
          <p:cNvPr id="86" name="Rectangle 84"/>
          <p:cNvSpPr>
            <a:spLocks noChangeArrowheads="1"/>
          </p:cNvSpPr>
          <p:nvPr/>
        </p:nvSpPr>
        <p:spPr bwMode="auto">
          <a:xfrm>
            <a:off x="7403592" y="1219200"/>
            <a:ext cx="151180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
        <p:nvSpPr>
          <p:cNvPr id="8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102" name="Text Box 10"/>
          <p:cNvSpPr txBox="1">
            <a:spLocks noChangeArrowheads="1"/>
          </p:cNvSpPr>
          <p:nvPr/>
        </p:nvSpPr>
        <p:spPr bwMode="auto">
          <a:xfrm>
            <a:off x="381000" y="3657600"/>
            <a:ext cx="87630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	</a:t>
            </a:r>
            <a:endParaRPr lang="en-US" altLang="en-US" sz="1200" b="1" dirty="0">
              <a:solidFill>
                <a:schemeClr val="accent6">
                  <a:lumMod val="50000"/>
                </a:schemeClr>
              </a:solidFill>
              <a:latin typeface="Liberation Sans" panose="020B0604020202020204" pitchFamily="34" charset="0"/>
            </a:endParaRPr>
          </a:p>
        </p:txBody>
      </p:sp>
      <p:sp>
        <p:nvSpPr>
          <p:cNvPr id="89" name="TextBox 88"/>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Tree>
    <p:extLst>
      <p:ext uri="{BB962C8B-B14F-4D97-AF65-F5344CB8AC3E}">
        <p14:creationId xmlns:p14="http://schemas.microsoft.com/office/powerpoint/2010/main" val="13400073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wipe(left)">
                                      <p:cBhvr>
                                        <p:cTn id="7"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5486399"/>
            <a:ext cx="8610600" cy="803077"/>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7" name="Text Box 2"/>
          <p:cNvSpPr txBox="1">
            <a:spLocks noChangeArrowheads="1"/>
          </p:cNvSpPr>
          <p:nvPr/>
        </p:nvSpPr>
        <p:spPr bwMode="auto">
          <a:xfrm>
            <a:off x="533400" y="381000"/>
            <a:ext cx="82296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8. PAYMENT OF ACCOUNTS PAYABLE </a:t>
            </a:r>
            <a:r>
              <a:rPr lang="en-US" dirty="0" smtClean="0"/>
              <a:t> </a:t>
            </a:r>
            <a:r>
              <a:rPr lang="en-US" b="0" dirty="0" smtClean="0"/>
              <a:t>Softbyte SA </a:t>
            </a:r>
            <a:r>
              <a:rPr lang="en-US" dirty="0"/>
              <a:t>pays its </a:t>
            </a:r>
            <a:r>
              <a:rPr lang="en-US" dirty="0" smtClean="0"/>
              <a:t>€250 </a:t>
            </a:r>
            <a:r>
              <a:rPr lang="en-US" b="0" i="1" dirty="0" smtClean="0"/>
              <a:t>Programming News </a:t>
            </a:r>
            <a:r>
              <a:rPr lang="en-US" b="0" dirty="0"/>
              <a:t>bill in cash. The company previously (in Transaction 5) recorded </a:t>
            </a:r>
            <a:r>
              <a:rPr lang="en-US" b="0" dirty="0" smtClean="0"/>
              <a:t>the bill </a:t>
            </a:r>
            <a:r>
              <a:rPr lang="en-US" b="0" dirty="0"/>
              <a:t>as an increase in Accounts </a:t>
            </a:r>
            <a:r>
              <a:rPr lang="en-US" b="0" dirty="0" smtClean="0"/>
              <a:t>Payable.</a:t>
            </a:r>
            <a:endParaRPr lang="en-US" altLang="en-US" b="0" dirty="0"/>
          </a:p>
        </p:txBody>
      </p:sp>
      <p:sp>
        <p:nvSpPr>
          <p:cNvPr id="8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89"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-900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	</a:t>
            </a:r>
            <a:endParaRPr lang="en-US" altLang="en-US" sz="1200" b="1" dirty="0">
              <a:solidFill>
                <a:schemeClr val="accent6">
                  <a:lumMod val="50000"/>
                </a:schemeClr>
              </a:solidFill>
              <a:latin typeface="Liberation Sans" panose="020B0604020202020204" pitchFamily="34" charset="0"/>
            </a:endParaRPr>
          </a:p>
        </p:txBody>
      </p:sp>
      <p:sp>
        <p:nvSpPr>
          <p:cNvPr id="90"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91"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		</a:t>
            </a:r>
            <a:endParaRPr lang="en-US" altLang="en-US" sz="1400" b="1" dirty="0">
              <a:solidFill>
                <a:schemeClr val="accent6">
                  <a:lumMod val="50000"/>
                </a:schemeClr>
              </a:solidFill>
              <a:latin typeface="Liberation Sans" panose="020B0604020202020204" pitchFamily="34" charset="0"/>
            </a:endParaRPr>
          </a:p>
        </p:txBody>
      </p:sp>
      <p:sp>
        <p:nvSpPr>
          <p:cNvPr id="92" name="Text Box 10"/>
          <p:cNvSpPr txBox="1">
            <a:spLocks noChangeArrowheads="1"/>
          </p:cNvSpPr>
          <p:nvPr/>
        </p:nvSpPr>
        <p:spPr bwMode="auto">
          <a:xfrm>
            <a:off x="381000" y="3657600"/>
            <a:ext cx="87630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	</a:t>
            </a:r>
            <a:endParaRPr lang="en-US" altLang="en-US" sz="1200" b="1" dirty="0">
              <a:solidFill>
                <a:schemeClr val="accent6">
                  <a:lumMod val="50000"/>
                </a:schemeClr>
              </a:solidFill>
              <a:latin typeface="Liberation Sans" panose="020B0604020202020204" pitchFamily="34" charset="0"/>
            </a:endParaRPr>
          </a:p>
        </p:txBody>
      </p:sp>
      <p:sp>
        <p:nvSpPr>
          <p:cNvPr id="93" name="TextBox 92"/>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94" name="Rectangle 84"/>
          <p:cNvSpPr>
            <a:spLocks noChangeArrowheads="1"/>
          </p:cNvSpPr>
          <p:nvPr/>
        </p:nvSpPr>
        <p:spPr bwMode="auto">
          <a:xfrm>
            <a:off x="304800" y="1554162"/>
            <a:ext cx="152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Tree>
    <p:extLst>
      <p:ext uri="{BB962C8B-B14F-4D97-AF65-F5344CB8AC3E}">
        <p14:creationId xmlns:p14="http://schemas.microsoft.com/office/powerpoint/2010/main" val="10419295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5791200"/>
            <a:ext cx="8610600" cy="417611"/>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7" name="Text Box 2"/>
          <p:cNvSpPr txBox="1">
            <a:spLocks noChangeArrowheads="1"/>
          </p:cNvSpPr>
          <p:nvPr/>
        </p:nvSpPr>
        <p:spPr bwMode="auto">
          <a:xfrm>
            <a:off x="533400" y="381000"/>
            <a:ext cx="80010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9. RECEIPT OF CASH ON ACCOUNT </a:t>
            </a:r>
            <a:r>
              <a:rPr lang="en-US" dirty="0" smtClean="0"/>
              <a:t> </a:t>
            </a:r>
            <a:r>
              <a:rPr lang="en-US" b="0" dirty="0" smtClean="0"/>
              <a:t>Softbyte SA </a:t>
            </a:r>
            <a:r>
              <a:rPr lang="en-US" dirty="0"/>
              <a:t>receives </a:t>
            </a:r>
            <a:r>
              <a:rPr lang="en-US" dirty="0" smtClean="0"/>
              <a:t>€600 </a:t>
            </a:r>
            <a:r>
              <a:rPr lang="en-US" dirty="0"/>
              <a:t>in cash </a:t>
            </a:r>
            <a:r>
              <a:rPr lang="en-US" b="0" dirty="0"/>
              <a:t>from customers who had been billed for services (in Transaction 6).</a:t>
            </a:r>
            <a:endParaRPr lang="en-US" altLang="en-US" b="0" dirty="0"/>
          </a:p>
        </p:txBody>
      </p:sp>
      <p:sp>
        <p:nvSpPr>
          <p:cNvPr id="86" name="Rectangle 84"/>
          <p:cNvSpPr>
            <a:spLocks noChangeArrowheads="1"/>
          </p:cNvSpPr>
          <p:nvPr/>
        </p:nvSpPr>
        <p:spPr bwMode="auto">
          <a:xfrm>
            <a:off x="7315200" y="1219200"/>
            <a:ext cx="16002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
        <p:nvSpPr>
          <p:cNvPr id="8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89"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-900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	</a:t>
            </a:r>
            <a:endParaRPr lang="en-US" altLang="en-US" sz="1200" b="1" dirty="0">
              <a:solidFill>
                <a:schemeClr val="accent6">
                  <a:lumMod val="50000"/>
                </a:schemeClr>
              </a:solidFill>
              <a:latin typeface="Liberation Sans" panose="020B0604020202020204" pitchFamily="34" charset="0"/>
            </a:endParaRPr>
          </a:p>
        </p:txBody>
      </p:sp>
      <p:sp>
        <p:nvSpPr>
          <p:cNvPr id="90"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91"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		</a:t>
            </a:r>
            <a:endParaRPr lang="en-US" altLang="en-US" sz="1400" b="1" dirty="0">
              <a:solidFill>
                <a:schemeClr val="accent6">
                  <a:lumMod val="50000"/>
                </a:schemeClr>
              </a:solidFill>
              <a:latin typeface="Liberation Sans" panose="020B0604020202020204" pitchFamily="34" charset="0"/>
            </a:endParaRPr>
          </a:p>
        </p:txBody>
      </p:sp>
      <p:sp>
        <p:nvSpPr>
          <p:cNvPr id="92" name="Text Box 10"/>
          <p:cNvSpPr txBox="1">
            <a:spLocks noChangeArrowheads="1"/>
          </p:cNvSpPr>
          <p:nvPr/>
        </p:nvSpPr>
        <p:spPr bwMode="auto">
          <a:xfrm>
            <a:off x="381000" y="3657600"/>
            <a:ext cx="87630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	</a:t>
            </a:r>
            <a:endParaRPr lang="en-US" altLang="en-US" sz="1200" b="1" dirty="0">
              <a:solidFill>
                <a:schemeClr val="accent6">
                  <a:lumMod val="50000"/>
                </a:schemeClr>
              </a:solidFill>
              <a:latin typeface="Liberation Sans" panose="020B0604020202020204" pitchFamily="34" charset="0"/>
            </a:endParaRPr>
          </a:p>
        </p:txBody>
      </p:sp>
      <p:sp>
        <p:nvSpPr>
          <p:cNvPr id="93" name="TextBox 92"/>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Tree>
    <p:extLst>
      <p:ext uri="{BB962C8B-B14F-4D97-AF65-F5344CB8AC3E}">
        <p14:creationId xmlns:p14="http://schemas.microsoft.com/office/powerpoint/2010/main" val="17882354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48035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24" name="TextBox 23"/>
          <p:cNvSpPr txBox="1"/>
          <p:nvPr/>
        </p:nvSpPr>
        <p:spPr>
          <a:xfrm>
            <a:off x="228600" y="16002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6002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6002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6002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6002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6002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1" name="TextBox 30"/>
          <p:cNvSpPr txBox="1"/>
          <p:nvPr/>
        </p:nvSpPr>
        <p:spPr>
          <a:xfrm>
            <a:off x="5638800" y="16002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32" name="TextBox 31"/>
          <p:cNvSpPr txBox="1"/>
          <p:nvPr/>
        </p:nvSpPr>
        <p:spPr>
          <a:xfrm>
            <a:off x="6553200" y="16002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133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2954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600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6002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6002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6002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6002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6002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6002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1797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4413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441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27432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48065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5717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098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175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57576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6519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6519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6519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6519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6519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6519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6417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6417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85" name="Rectangle 84"/>
          <p:cNvSpPr/>
          <p:nvPr/>
        </p:nvSpPr>
        <p:spPr bwMode="auto">
          <a:xfrm>
            <a:off x="762000" y="5753234"/>
            <a:ext cx="8229600" cy="454222"/>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7" name="Text Box 2"/>
          <p:cNvSpPr txBox="1">
            <a:spLocks noChangeArrowheads="1"/>
          </p:cNvSpPr>
          <p:nvPr/>
        </p:nvSpPr>
        <p:spPr bwMode="auto">
          <a:xfrm>
            <a:off x="533399" y="381000"/>
            <a:ext cx="8293609" cy="76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10. DIVIDENDS </a:t>
            </a:r>
            <a:r>
              <a:rPr lang="en-US" dirty="0" smtClean="0"/>
              <a:t> </a:t>
            </a:r>
            <a:r>
              <a:rPr lang="en-US" b="0" dirty="0" smtClean="0"/>
              <a:t>The </a:t>
            </a:r>
            <a:r>
              <a:rPr lang="en-US" b="0" dirty="0"/>
              <a:t>corporation pays a dividend of </a:t>
            </a:r>
            <a:r>
              <a:rPr lang="en-US" dirty="0" smtClean="0"/>
              <a:t>€1,300 </a:t>
            </a:r>
            <a:r>
              <a:rPr lang="en-US" dirty="0"/>
              <a:t>in cash </a:t>
            </a:r>
            <a:r>
              <a:rPr lang="en-US" b="0" dirty="0" smtClean="0"/>
              <a:t>to </a:t>
            </a:r>
            <a:r>
              <a:rPr lang="en-US" b="0" dirty="0"/>
              <a:t>Ray and Barbara Neal, the </a:t>
            </a:r>
            <a:r>
              <a:rPr lang="en-US" b="0" dirty="0" smtClean="0"/>
              <a:t>shareholders </a:t>
            </a:r>
            <a:r>
              <a:rPr lang="en-US" b="0" dirty="0"/>
              <a:t>of Softbyte </a:t>
            </a:r>
            <a:r>
              <a:rPr lang="en-US" b="0" dirty="0" smtClean="0"/>
              <a:t>SA.</a:t>
            </a:r>
            <a:endParaRPr lang="en-US" altLang="en-US" b="0" dirty="0"/>
          </a:p>
        </p:txBody>
      </p:sp>
      <p:sp>
        <p:nvSpPr>
          <p:cNvPr id="84" name="Left Brace 83"/>
          <p:cNvSpPr/>
          <p:nvPr/>
        </p:nvSpPr>
        <p:spPr bwMode="auto">
          <a:xfrm rot="16200000">
            <a:off x="6697172" y="4213077"/>
            <a:ext cx="182974" cy="4128518"/>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6" name="Left Brace 85"/>
          <p:cNvSpPr/>
          <p:nvPr/>
        </p:nvSpPr>
        <p:spPr bwMode="auto">
          <a:xfrm rot="16200000">
            <a:off x="2728675" y="4435580"/>
            <a:ext cx="182975" cy="3683510"/>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8" name="Text Box 10"/>
          <p:cNvSpPr txBox="1">
            <a:spLocks noChangeArrowheads="1"/>
          </p:cNvSpPr>
          <p:nvPr/>
        </p:nvSpPr>
        <p:spPr bwMode="auto">
          <a:xfrm>
            <a:off x="2209800" y="6380694"/>
            <a:ext cx="12954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89" name="Text Box 10"/>
          <p:cNvSpPr txBox="1">
            <a:spLocks noChangeArrowheads="1"/>
          </p:cNvSpPr>
          <p:nvPr/>
        </p:nvSpPr>
        <p:spPr bwMode="auto">
          <a:xfrm>
            <a:off x="6096000" y="6380694"/>
            <a:ext cx="13716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90" name="Rectangle 84"/>
          <p:cNvSpPr>
            <a:spLocks noChangeArrowheads="1"/>
          </p:cNvSpPr>
          <p:nvPr/>
        </p:nvSpPr>
        <p:spPr bwMode="auto">
          <a:xfrm>
            <a:off x="304800" y="1219200"/>
            <a:ext cx="14859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
        <p:nvSpPr>
          <p:cNvPr id="9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92" name="Text Box 10"/>
          <p:cNvSpPr txBox="1">
            <a:spLocks noChangeArrowheads="1"/>
          </p:cNvSpPr>
          <p:nvPr/>
        </p:nvSpPr>
        <p:spPr bwMode="auto">
          <a:xfrm>
            <a:off x="381000" y="39624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-900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	</a:t>
            </a:r>
            <a:endParaRPr lang="en-US" altLang="en-US" sz="1200" b="1" dirty="0">
              <a:solidFill>
                <a:schemeClr val="accent6">
                  <a:lumMod val="50000"/>
                </a:schemeClr>
              </a:solidFill>
              <a:latin typeface="Liberation Sans" panose="020B0604020202020204" pitchFamily="34" charset="0"/>
            </a:endParaRPr>
          </a:p>
        </p:txBody>
      </p:sp>
      <p:sp>
        <p:nvSpPr>
          <p:cNvPr id="93"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94" name="Text Box 10"/>
          <p:cNvSpPr txBox="1">
            <a:spLocks noChangeArrowheads="1"/>
          </p:cNvSpPr>
          <p:nvPr/>
        </p:nvSpPr>
        <p:spPr bwMode="auto">
          <a:xfrm>
            <a:off x="381000" y="36576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		</a:t>
            </a:r>
            <a:endParaRPr lang="en-US" altLang="en-US" sz="1400" b="1" dirty="0">
              <a:solidFill>
                <a:schemeClr val="accent6">
                  <a:lumMod val="50000"/>
                </a:schemeClr>
              </a:solidFill>
              <a:latin typeface="Liberation Sans" panose="020B0604020202020204" pitchFamily="34" charset="0"/>
            </a:endParaRPr>
          </a:p>
        </p:txBody>
      </p:sp>
      <p:sp>
        <p:nvSpPr>
          <p:cNvPr id="95" name="Text Box 10"/>
          <p:cNvSpPr txBox="1">
            <a:spLocks noChangeArrowheads="1"/>
          </p:cNvSpPr>
          <p:nvPr/>
        </p:nvSpPr>
        <p:spPr bwMode="auto">
          <a:xfrm>
            <a:off x="381000" y="3352800"/>
            <a:ext cx="87630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	</a:t>
            </a:r>
            <a:endParaRPr lang="en-US" altLang="en-US" sz="1200" b="1" dirty="0">
              <a:solidFill>
                <a:schemeClr val="accent6">
                  <a:lumMod val="50000"/>
                </a:schemeClr>
              </a:solidFill>
              <a:latin typeface="Liberation Sans" panose="020B0604020202020204" pitchFamily="34" charset="0"/>
            </a:endParaRPr>
          </a:p>
        </p:txBody>
      </p:sp>
    </p:spTree>
    <p:extLst>
      <p:ext uri="{BB962C8B-B14F-4D97-AF65-F5344CB8AC3E}">
        <p14:creationId xmlns:p14="http://schemas.microsoft.com/office/powerpoint/2010/main" val="20479391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par>
                          <p:cTn id="8" fill="hold">
                            <p:stCondLst>
                              <p:cond delay="500"/>
                            </p:stCondLst>
                            <p:childTnLst>
                              <p:par>
                                <p:cTn id="9" presetID="22" presetClass="exit" presetSubtype="8" fill="hold" grpId="0" nodeType="afterEffect">
                                  <p:stCondLst>
                                    <p:cond delay="0"/>
                                  </p:stCondLst>
                                  <p:childTnLst>
                                    <p:animEffect transition="out" filter="wipe(left)">
                                      <p:cBhvr>
                                        <p:cTn id="10" dur="500"/>
                                        <p:tgtEl>
                                          <p:spTgt spid="85"/>
                                        </p:tgtEl>
                                      </p:cBhvr>
                                    </p:animEffect>
                                    <p:set>
                                      <p:cBhvr>
                                        <p:cTn id="11" dur="1" fill="hold">
                                          <p:stCondLst>
                                            <p:cond delay="499"/>
                                          </p:stCondLst>
                                        </p:cTn>
                                        <p:tgtEl>
                                          <p:spTgt spid="85"/>
                                        </p:tgtEl>
                                        <p:attrNameLst>
                                          <p:attrName>style.visibility</p:attrName>
                                        </p:attrNameLst>
                                      </p:cBhvr>
                                      <p:to>
                                        <p:strVal val="hidden"/>
                                      </p:to>
                                    </p:se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wipe(up)">
                                      <p:cBhvr>
                                        <p:cTn id="15" dur="500"/>
                                        <p:tgtEl>
                                          <p:spTgt spid="8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up)">
                                      <p:cBhvr>
                                        <p:cTn id="19" dur="500"/>
                                        <p:tgtEl>
                                          <p:spTgt spid="88"/>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wipe(up)">
                                      <p:cBhvr>
                                        <p:cTn id="23" dur="500"/>
                                        <p:tgtEl>
                                          <p:spTgt spid="8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wipe(up)">
                                      <p:cBhvr>
                                        <p:cTn id="2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85" grpId="0" animBg="1"/>
      <p:bldP spid="84" grpId="0" animBg="1"/>
      <p:bldP spid="86" grpId="0" animBg="1"/>
      <p:bldP spid="88" grpId="0"/>
      <p:bldP spid="8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33400" y="1295400"/>
            <a:ext cx="7696200" cy="491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682625" indent="-450850">
              <a:lnSpc>
                <a:spcPct val="120000"/>
              </a:lnSpc>
              <a:spcBef>
                <a:spcPts val="1200"/>
              </a:spcBef>
              <a:buClrTx/>
              <a:buSzTx/>
              <a:buFont typeface="+mj-lt"/>
              <a:buAutoNum type="arabicPeriod"/>
            </a:pPr>
            <a:r>
              <a:rPr lang="en-US" sz="2300" b="0" dirty="0" smtClean="0">
                <a:latin typeface="Liberation Sans" panose="020B0604020202020204" pitchFamily="34" charset="0"/>
              </a:rPr>
              <a:t>Each </a:t>
            </a:r>
            <a:r>
              <a:rPr lang="en-US" sz="2300" b="0" dirty="0">
                <a:latin typeface="Liberation Sans" panose="020B0604020202020204" pitchFamily="34" charset="0"/>
              </a:rPr>
              <a:t>transaction must be analyzed in terms of its effect </a:t>
            </a:r>
            <a:r>
              <a:rPr lang="en-US" sz="2300" b="0" dirty="0" smtClean="0">
                <a:latin typeface="Liberation Sans" panose="020B0604020202020204" pitchFamily="34" charset="0"/>
              </a:rPr>
              <a:t>on:</a:t>
            </a:r>
          </a:p>
          <a:p>
            <a:pPr marL="1377950" lvl="1" indent="-463550">
              <a:lnSpc>
                <a:spcPct val="120000"/>
              </a:lnSpc>
              <a:spcBef>
                <a:spcPts val="1200"/>
              </a:spcBef>
              <a:buClrTx/>
              <a:buSzTx/>
              <a:buFont typeface="+mj-lt"/>
              <a:buAutoNum type="alphaLcPeriod"/>
            </a:pPr>
            <a:r>
              <a:rPr lang="en-US" sz="2200" b="0" dirty="0" smtClean="0">
                <a:latin typeface="Liberation Sans" panose="020B0604020202020204" pitchFamily="34" charset="0"/>
              </a:rPr>
              <a:t>The </a:t>
            </a:r>
            <a:r>
              <a:rPr lang="en-US" sz="2200" b="0" dirty="0">
                <a:latin typeface="Liberation Sans" panose="020B0604020202020204" pitchFamily="34" charset="0"/>
              </a:rPr>
              <a:t>three components of the basic accounting </a:t>
            </a:r>
            <a:r>
              <a:rPr lang="en-US" sz="2200" b="0" dirty="0" smtClean="0">
                <a:latin typeface="Liberation Sans" panose="020B0604020202020204" pitchFamily="34" charset="0"/>
              </a:rPr>
              <a:t>equation.</a:t>
            </a:r>
          </a:p>
          <a:p>
            <a:pPr marL="1377950" lvl="1" indent="-463550">
              <a:lnSpc>
                <a:spcPct val="120000"/>
              </a:lnSpc>
              <a:spcBef>
                <a:spcPts val="1200"/>
              </a:spcBef>
              <a:buClrTx/>
              <a:buSzTx/>
              <a:buFont typeface="+mj-lt"/>
              <a:buAutoNum type="alphaLcPeriod"/>
            </a:pPr>
            <a:r>
              <a:rPr lang="en-US" sz="2200" b="0" dirty="0" smtClean="0">
                <a:latin typeface="Liberation Sans" panose="020B0604020202020204" pitchFamily="34" charset="0"/>
              </a:rPr>
              <a:t>Specific </a:t>
            </a:r>
            <a:r>
              <a:rPr lang="en-US" sz="2200" b="0" dirty="0">
                <a:latin typeface="Liberation Sans" panose="020B0604020202020204" pitchFamily="34" charset="0"/>
              </a:rPr>
              <a:t>types (kinds) of items within each </a:t>
            </a:r>
            <a:r>
              <a:rPr lang="en-US" sz="2200" b="0" dirty="0" smtClean="0">
                <a:latin typeface="Liberation Sans" panose="020B0604020202020204" pitchFamily="34" charset="0"/>
              </a:rPr>
              <a:t>component.</a:t>
            </a:r>
          </a:p>
          <a:p>
            <a:pPr marL="682625" indent="-450850">
              <a:lnSpc>
                <a:spcPct val="120000"/>
              </a:lnSpc>
              <a:spcBef>
                <a:spcPts val="1200"/>
              </a:spcBef>
              <a:buClrTx/>
              <a:buSzTx/>
              <a:buFont typeface="+mj-lt"/>
              <a:buAutoNum type="arabicPeriod"/>
            </a:pPr>
            <a:r>
              <a:rPr lang="en-US" sz="2200" b="0" dirty="0" smtClean="0">
                <a:latin typeface="Liberation Sans" panose="020B0604020202020204" pitchFamily="34" charset="0"/>
              </a:rPr>
              <a:t>The </a:t>
            </a:r>
            <a:r>
              <a:rPr lang="en-US" sz="2200" b="0" dirty="0">
                <a:latin typeface="Liberation Sans" panose="020B0604020202020204" pitchFamily="34" charset="0"/>
              </a:rPr>
              <a:t>two sides of the equation must always be </a:t>
            </a:r>
            <a:r>
              <a:rPr lang="en-US" sz="2200" b="0" dirty="0" smtClean="0">
                <a:latin typeface="Liberation Sans" panose="020B0604020202020204" pitchFamily="34" charset="0"/>
              </a:rPr>
              <a:t>equal.</a:t>
            </a:r>
          </a:p>
          <a:p>
            <a:pPr marL="682625" indent="-450850">
              <a:lnSpc>
                <a:spcPct val="120000"/>
              </a:lnSpc>
              <a:spcBef>
                <a:spcPts val="1200"/>
              </a:spcBef>
              <a:buClrTx/>
              <a:buSzTx/>
              <a:buFont typeface="+mj-lt"/>
              <a:buAutoNum type="arabicPeriod"/>
            </a:pPr>
            <a:r>
              <a:rPr lang="en-US" sz="2200" b="0" dirty="0">
                <a:latin typeface="Liberation Sans" panose="020B0604020202020204" pitchFamily="34" charset="0"/>
              </a:rPr>
              <a:t>The Share </a:t>
            </a:r>
            <a:r>
              <a:rPr lang="en-US" sz="2200" b="0" dirty="0" smtClean="0">
                <a:latin typeface="Liberation Sans" panose="020B0604020202020204" pitchFamily="34" charset="0"/>
              </a:rPr>
              <a:t>Capital—Ordinary and </a:t>
            </a:r>
            <a:r>
              <a:rPr lang="en-US" sz="2200" b="0" dirty="0">
                <a:latin typeface="Liberation Sans" panose="020B0604020202020204" pitchFamily="34" charset="0"/>
              </a:rPr>
              <a:t>Retained Earnings columns </a:t>
            </a:r>
            <a:r>
              <a:rPr lang="en-US" sz="2200" b="0" dirty="0" smtClean="0">
                <a:latin typeface="Liberation Sans" panose="020B0604020202020204" pitchFamily="34" charset="0"/>
              </a:rPr>
              <a:t>indicate </a:t>
            </a:r>
            <a:r>
              <a:rPr lang="en-US" sz="2200" b="0" dirty="0">
                <a:latin typeface="Liberation Sans" panose="020B0604020202020204" pitchFamily="34" charset="0"/>
              </a:rPr>
              <a:t>the causes </a:t>
            </a:r>
            <a:r>
              <a:rPr lang="en-US" sz="2200" b="0" dirty="0" smtClean="0">
                <a:latin typeface="Liberation Sans" panose="020B0604020202020204" pitchFamily="34" charset="0"/>
              </a:rPr>
              <a:t>of each </a:t>
            </a:r>
            <a:r>
              <a:rPr lang="en-US" sz="2200" b="0" dirty="0">
                <a:latin typeface="Liberation Sans" panose="020B0604020202020204" pitchFamily="34" charset="0"/>
              </a:rPr>
              <a:t>change in the </a:t>
            </a:r>
            <a:r>
              <a:rPr lang="en-US" sz="2200" b="0" dirty="0" smtClean="0">
                <a:latin typeface="Liberation Sans" panose="020B0604020202020204" pitchFamily="34" charset="0"/>
              </a:rPr>
              <a:t>shareholders’ </a:t>
            </a:r>
            <a:r>
              <a:rPr lang="en-US" sz="2200" b="0" dirty="0">
                <a:latin typeface="Liberation Sans" panose="020B0604020202020204" pitchFamily="34" charset="0"/>
              </a:rPr>
              <a:t>claim on assets.</a:t>
            </a:r>
            <a:endParaRPr lang="en-US" altLang="en-US" sz="2200" b="0" dirty="0">
              <a:latin typeface="Liberation Sans" panose="020B0604020202020204" pitchFamily="34" charset="0"/>
            </a:endParaRPr>
          </a:p>
        </p:txBody>
      </p:sp>
      <p:sp>
        <p:nvSpPr>
          <p:cNvPr id="41999" name="Line 2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42000"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Summary of Transactions</a:t>
            </a:r>
            <a:endParaRPr lang="en-US" altLang="en-US" sz="3200" b="1" dirty="0">
              <a:solidFill>
                <a:srgbClr val="CC0000"/>
              </a:solidFill>
              <a:latin typeface="Liberation Sans" panose="020B0604020202020204" pitchFamily="34" charset="0"/>
            </a:endParaRPr>
          </a:p>
        </p:txBody>
      </p:sp>
      <p:sp>
        <p:nvSpPr>
          <p:cNvPr id="4200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639546406"/>
      </p:ext>
    </p:extLst>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3"/>
          <p:cNvSpPr>
            <a:spLocks noChangeArrowheads="1"/>
          </p:cNvSpPr>
          <p:nvPr/>
        </p:nvSpPr>
        <p:spPr bwMode="auto">
          <a:xfrm>
            <a:off x="609600" y="1337131"/>
            <a:ext cx="8153400" cy="4708981"/>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ts val="1200"/>
              </a:spcBef>
              <a:buClrTx/>
              <a:buSzTx/>
              <a:buFontTx/>
              <a:buNone/>
            </a:pPr>
            <a:r>
              <a:rPr lang="en-US" sz="2000" b="0" dirty="0" smtClean="0">
                <a:solidFill>
                  <a:schemeClr val="tx1"/>
                </a:solidFill>
                <a:latin typeface="Liberation Sans" panose="020B0604020202020204" pitchFamily="34" charset="0"/>
              </a:rPr>
              <a:t>Transactions </a:t>
            </a:r>
            <a:r>
              <a:rPr lang="en-US" sz="2000" b="0" dirty="0">
                <a:solidFill>
                  <a:schemeClr val="tx1"/>
                </a:solidFill>
                <a:latin typeface="Liberation Sans" panose="020B0604020202020204" pitchFamily="34" charset="0"/>
              </a:rPr>
              <a:t>made by Virmari &amp; Co</a:t>
            </a:r>
            <a:r>
              <a:rPr lang="en-US" sz="2000" b="0" dirty="0" smtClean="0">
                <a:solidFill>
                  <a:schemeClr val="tx1"/>
                </a:solidFill>
                <a:latin typeface="Liberation Sans" panose="020B0604020202020204" pitchFamily="34" charset="0"/>
              </a:rPr>
              <a:t>. SA, </a:t>
            </a:r>
            <a:r>
              <a:rPr lang="en-US" sz="2000" b="0" dirty="0">
                <a:solidFill>
                  <a:schemeClr val="tx1"/>
                </a:solidFill>
                <a:latin typeface="Liberation Sans" panose="020B0604020202020204" pitchFamily="34" charset="0"/>
              </a:rPr>
              <a:t>a public accounting </a:t>
            </a:r>
            <a:r>
              <a:rPr lang="en-US" sz="2000" b="0" dirty="0" smtClean="0">
                <a:solidFill>
                  <a:schemeClr val="tx1"/>
                </a:solidFill>
                <a:latin typeface="Liberation Sans" panose="020B0604020202020204" pitchFamily="34" charset="0"/>
              </a:rPr>
              <a:t>firm, </a:t>
            </a:r>
            <a:r>
              <a:rPr lang="en-US" sz="2000" b="0" dirty="0">
                <a:solidFill>
                  <a:schemeClr val="tx1"/>
                </a:solidFill>
                <a:latin typeface="Liberation Sans" panose="020B0604020202020204" pitchFamily="34" charset="0"/>
              </a:rPr>
              <a:t>for the month of </a:t>
            </a:r>
            <a:r>
              <a:rPr lang="en-US" sz="2000" b="0" dirty="0" smtClean="0">
                <a:solidFill>
                  <a:schemeClr val="tx1"/>
                </a:solidFill>
                <a:latin typeface="Liberation Sans" panose="020B0604020202020204" pitchFamily="34" charset="0"/>
              </a:rPr>
              <a:t>August are </a:t>
            </a:r>
            <a:r>
              <a:rPr lang="en-US" sz="2000" b="0" dirty="0">
                <a:solidFill>
                  <a:schemeClr val="tx1"/>
                </a:solidFill>
                <a:latin typeface="Liberation Sans" panose="020B0604020202020204" pitchFamily="34" charset="0"/>
              </a:rPr>
              <a:t>shown below. Prepare a tabular analysis which shows the effects of these </a:t>
            </a:r>
            <a:r>
              <a:rPr lang="en-US" sz="2000" b="0" dirty="0" smtClean="0">
                <a:solidFill>
                  <a:schemeClr val="tx1"/>
                </a:solidFill>
                <a:latin typeface="Liberation Sans" panose="020B0604020202020204" pitchFamily="34" charset="0"/>
              </a:rPr>
              <a:t>transactions on </a:t>
            </a:r>
            <a:r>
              <a:rPr lang="en-US" sz="2000" b="0" dirty="0">
                <a:solidFill>
                  <a:schemeClr val="tx1"/>
                </a:solidFill>
                <a:latin typeface="Liberation Sans" panose="020B0604020202020204" pitchFamily="34" charset="0"/>
              </a:rPr>
              <a:t>the expanded accounting equation, similar to that shown in </a:t>
            </a:r>
            <a:r>
              <a:rPr lang="en-US" sz="2000" b="0" dirty="0" smtClean="0">
                <a:solidFill>
                  <a:schemeClr val="tx1"/>
                </a:solidFill>
                <a:latin typeface="Liberation Sans" panose="020B0604020202020204" pitchFamily="34" charset="0"/>
              </a:rPr>
              <a:t>Illustration 1-10.</a:t>
            </a:r>
          </a:p>
          <a:p>
            <a:pPr marL="457200" indent="-457200">
              <a:lnSpc>
                <a:spcPct val="125000"/>
              </a:lnSpc>
              <a:spcBef>
                <a:spcPts val="1200"/>
              </a:spcBef>
              <a:buClrTx/>
              <a:buSzTx/>
              <a:buFontTx/>
              <a:buAutoNum type="arabicPeriod"/>
            </a:pPr>
            <a:r>
              <a:rPr lang="en-US" sz="2000" b="0" dirty="0" smtClean="0">
                <a:solidFill>
                  <a:schemeClr val="tx1"/>
                </a:solidFill>
                <a:latin typeface="Liberation Sans" panose="020B0604020202020204" pitchFamily="34" charset="0"/>
              </a:rPr>
              <a:t>The company issued ordinary shares for €25,000 cash.</a:t>
            </a:r>
          </a:p>
          <a:p>
            <a:pPr marL="457200" indent="-457200">
              <a:lnSpc>
                <a:spcPct val="125000"/>
              </a:lnSpc>
              <a:spcBef>
                <a:spcPts val="1200"/>
              </a:spcBef>
              <a:buClrTx/>
              <a:buSzTx/>
              <a:buFontTx/>
              <a:buAutoNum type="arabicPeriod"/>
            </a:pPr>
            <a:r>
              <a:rPr lang="en-US" sz="2000" b="0" dirty="0" smtClean="0">
                <a:solidFill>
                  <a:schemeClr val="tx1"/>
                </a:solidFill>
                <a:latin typeface="Liberation Sans" panose="020B0604020202020204" pitchFamily="34" charset="0"/>
              </a:rPr>
              <a:t>The </a:t>
            </a:r>
            <a:r>
              <a:rPr lang="en-US" sz="2000" b="0" dirty="0">
                <a:solidFill>
                  <a:schemeClr val="tx1"/>
                </a:solidFill>
                <a:latin typeface="Liberation Sans" panose="020B0604020202020204" pitchFamily="34" charset="0"/>
              </a:rPr>
              <a:t>company purchased </a:t>
            </a:r>
            <a:r>
              <a:rPr lang="en-US" sz="2000" b="0" dirty="0" smtClean="0">
                <a:solidFill>
                  <a:schemeClr val="tx1"/>
                </a:solidFill>
                <a:latin typeface="Liberation Sans" panose="020B0604020202020204" pitchFamily="34" charset="0"/>
              </a:rPr>
              <a:t>€7,000 </a:t>
            </a:r>
            <a:r>
              <a:rPr lang="en-US" sz="2000" b="0" dirty="0">
                <a:solidFill>
                  <a:schemeClr val="tx1"/>
                </a:solidFill>
                <a:latin typeface="Liberation Sans" panose="020B0604020202020204" pitchFamily="34" charset="0"/>
              </a:rPr>
              <a:t>of </a:t>
            </a:r>
            <a:r>
              <a:rPr lang="en-US" sz="2000" b="0" dirty="0" smtClean="0">
                <a:solidFill>
                  <a:schemeClr val="tx1"/>
                </a:solidFill>
                <a:latin typeface="Liberation Sans" panose="020B0604020202020204" pitchFamily="34" charset="0"/>
              </a:rPr>
              <a:t>office </a:t>
            </a:r>
            <a:r>
              <a:rPr lang="en-US" sz="2000" b="0" dirty="0">
                <a:solidFill>
                  <a:schemeClr val="tx1"/>
                </a:solidFill>
                <a:latin typeface="Liberation Sans" panose="020B0604020202020204" pitchFamily="34" charset="0"/>
              </a:rPr>
              <a:t>equipment on </a:t>
            </a:r>
            <a:r>
              <a:rPr lang="en-US" sz="2000" b="0" dirty="0" smtClean="0">
                <a:solidFill>
                  <a:schemeClr val="tx1"/>
                </a:solidFill>
                <a:latin typeface="Liberation Sans" panose="020B0604020202020204" pitchFamily="34" charset="0"/>
              </a:rPr>
              <a:t>credit.</a:t>
            </a:r>
          </a:p>
          <a:p>
            <a:pPr marL="457200" indent="-457200">
              <a:lnSpc>
                <a:spcPct val="125000"/>
              </a:lnSpc>
              <a:spcBef>
                <a:spcPts val="1200"/>
              </a:spcBef>
              <a:buClrTx/>
              <a:buSzTx/>
              <a:buFontTx/>
              <a:buAutoNum type="arabicPeriod"/>
            </a:pPr>
            <a:r>
              <a:rPr lang="en-US" sz="2000" b="0" dirty="0" smtClean="0">
                <a:solidFill>
                  <a:schemeClr val="tx1"/>
                </a:solidFill>
                <a:latin typeface="Liberation Sans" panose="020B0604020202020204" pitchFamily="34" charset="0"/>
              </a:rPr>
              <a:t>The </a:t>
            </a:r>
            <a:r>
              <a:rPr lang="en-US" sz="2000" b="0" dirty="0">
                <a:solidFill>
                  <a:schemeClr val="tx1"/>
                </a:solidFill>
                <a:latin typeface="Liberation Sans" panose="020B0604020202020204" pitchFamily="34" charset="0"/>
              </a:rPr>
              <a:t>company received </a:t>
            </a:r>
            <a:r>
              <a:rPr lang="en-US" sz="2000" b="0" dirty="0" smtClean="0">
                <a:solidFill>
                  <a:schemeClr val="tx1"/>
                </a:solidFill>
                <a:latin typeface="Liberation Sans" panose="020B0604020202020204" pitchFamily="34" charset="0"/>
              </a:rPr>
              <a:t>€8,000 </a:t>
            </a:r>
            <a:r>
              <a:rPr lang="en-US" sz="2000" b="0" dirty="0">
                <a:solidFill>
                  <a:schemeClr val="tx1"/>
                </a:solidFill>
                <a:latin typeface="Liberation Sans" panose="020B0604020202020204" pitchFamily="34" charset="0"/>
              </a:rPr>
              <a:t>cash in exchange for services </a:t>
            </a:r>
            <a:r>
              <a:rPr lang="en-US" sz="2000" b="0" dirty="0" smtClean="0">
                <a:solidFill>
                  <a:schemeClr val="tx1"/>
                </a:solidFill>
                <a:latin typeface="Liberation Sans" panose="020B0604020202020204" pitchFamily="34" charset="0"/>
              </a:rPr>
              <a:t>performed.</a:t>
            </a:r>
          </a:p>
          <a:p>
            <a:pPr marL="457200" indent="-457200">
              <a:lnSpc>
                <a:spcPct val="125000"/>
              </a:lnSpc>
              <a:spcBef>
                <a:spcPts val="1200"/>
              </a:spcBef>
              <a:buClrTx/>
              <a:buSzTx/>
              <a:buFontTx/>
              <a:buAutoNum type="arabicPeriod"/>
            </a:pPr>
            <a:r>
              <a:rPr lang="en-US" sz="2000" b="0" dirty="0" smtClean="0">
                <a:solidFill>
                  <a:schemeClr val="tx1"/>
                </a:solidFill>
                <a:latin typeface="Liberation Sans" panose="020B0604020202020204" pitchFamily="34" charset="0"/>
              </a:rPr>
              <a:t>The </a:t>
            </a:r>
            <a:r>
              <a:rPr lang="en-US" sz="2000" b="0" dirty="0">
                <a:solidFill>
                  <a:schemeClr val="tx1"/>
                </a:solidFill>
                <a:latin typeface="Liberation Sans" panose="020B0604020202020204" pitchFamily="34" charset="0"/>
              </a:rPr>
              <a:t>company paid </a:t>
            </a:r>
            <a:r>
              <a:rPr lang="en-US" sz="2000" b="0" dirty="0" smtClean="0">
                <a:solidFill>
                  <a:schemeClr val="tx1"/>
                </a:solidFill>
                <a:latin typeface="Liberation Sans" panose="020B0604020202020204" pitchFamily="34" charset="0"/>
              </a:rPr>
              <a:t>€850 </a:t>
            </a:r>
            <a:r>
              <a:rPr lang="en-US" sz="2000" b="0" dirty="0">
                <a:solidFill>
                  <a:schemeClr val="tx1"/>
                </a:solidFill>
                <a:latin typeface="Liberation Sans" panose="020B0604020202020204" pitchFamily="34" charset="0"/>
              </a:rPr>
              <a:t>for this month’s </a:t>
            </a:r>
            <a:r>
              <a:rPr lang="en-US" sz="2000" b="0" dirty="0" smtClean="0">
                <a:solidFill>
                  <a:schemeClr val="tx1"/>
                </a:solidFill>
                <a:latin typeface="Liberation Sans" panose="020B0604020202020204" pitchFamily="34" charset="0"/>
              </a:rPr>
              <a:t>rent.</a:t>
            </a:r>
          </a:p>
          <a:p>
            <a:pPr marL="457200" indent="-457200">
              <a:lnSpc>
                <a:spcPct val="125000"/>
              </a:lnSpc>
              <a:spcBef>
                <a:spcPts val="1200"/>
              </a:spcBef>
              <a:buClrTx/>
              <a:buSzTx/>
              <a:buFontTx/>
              <a:buAutoNum type="arabicPeriod"/>
            </a:pPr>
            <a:r>
              <a:rPr lang="en-US" sz="2000" b="0" dirty="0" smtClean="0">
                <a:solidFill>
                  <a:schemeClr val="tx1"/>
                </a:solidFill>
                <a:latin typeface="Liberation Sans" panose="020B0604020202020204" pitchFamily="34" charset="0"/>
              </a:rPr>
              <a:t> </a:t>
            </a:r>
            <a:r>
              <a:rPr lang="en-US" sz="2000" b="0" dirty="0">
                <a:solidFill>
                  <a:schemeClr val="tx1"/>
                </a:solidFill>
                <a:latin typeface="Liberation Sans" panose="020B0604020202020204" pitchFamily="34" charset="0"/>
              </a:rPr>
              <a:t>The company paid a dividend of </a:t>
            </a:r>
            <a:r>
              <a:rPr lang="en-US" sz="2000" b="0" dirty="0" smtClean="0">
                <a:solidFill>
                  <a:schemeClr val="tx1"/>
                </a:solidFill>
                <a:latin typeface="Liberation Sans" panose="020B0604020202020204" pitchFamily="34" charset="0"/>
              </a:rPr>
              <a:t>€1,000 </a:t>
            </a:r>
            <a:r>
              <a:rPr lang="en-US" sz="2000" b="0" dirty="0">
                <a:solidFill>
                  <a:schemeClr val="tx1"/>
                </a:solidFill>
                <a:latin typeface="Liberation Sans" panose="020B0604020202020204" pitchFamily="34" charset="0"/>
              </a:rPr>
              <a:t>in cash to </a:t>
            </a:r>
            <a:r>
              <a:rPr lang="en-US" sz="2000" b="0" dirty="0" smtClean="0">
                <a:solidFill>
                  <a:schemeClr val="tx1"/>
                </a:solidFill>
                <a:latin typeface="Liberation Sans" panose="020B0604020202020204" pitchFamily="34" charset="0"/>
              </a:rPr>
              <a:t>shareholders.</a:t>
            </a:r>
            <a:endParaRPr lang="en-US" altLang="en-US" sz="2000" b="0" dirty="0">
              <a:solidFill>
                <a:schemeClr val="tx1"/>
              </a:solidFill>
              <a:latin typeface="Liberation Sans" panose="020B0604020202020204" pitchFamily="34" charset="0"/>
            </a:endParaRPr>
          </a:p>
        </p:txBody>
      </p:sp>
      <p:sp>
        <p:nvSpPr>
          <p:cNvPr id="1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11" name="TextBox 10"/>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12" name="TextBox 11"/>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Tree>
    <p:extLst>
      <p:ext uri="{BB962C8B-B14F-4D97-AF65-F5344CB8AC3E}">
        <p14:creationId xmlns:p14="http://schemas.microsoft.com/office/powerpoint/2010/main" val="4193130603"/>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 name="Straight Connector 95"/>
          <p:cNvCxnSpPr/>
          <p:nvPr/>
        </p:nvCxnSpPr>
        <p:spPr bwMode="auto">
          <a:xfrm>
            <a:off x="990600" y="5410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0" name="Text Box 10"/>
          <p:cNvSpPr txBox="1">
            <a:spLocks noChangeArrowheads="1"/>
          </p:cNvSpPr>
          <p:nvPr/>
        </p:nvSpPr>
        <p:spPr bwMode="auto">
          <a:xfrm>
            <a:off x="304800" y="3212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432425" algn="r"/>
                <a:tab pos="6454775" algn="r"/>
                <a:tab pos="7315200" algn="r"/>
                <a:tab pos="8339138" algn="r"/>
              </a:tabLst>
            </a:pPr>
            <a:r>
              <a:rPr lang="en-US" altLang="en-US" sz="1600" b="1" dirty="0" smtClean="0">
                <a:latin typeface="Liberation Sans" panose="020B0604020202020204" pitchFamily="34" charset="0"/>
              </a:rPr>
              <a:t>	1.</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a:t>
            </a:r>
            <a:r>
              <a:rPr lang="en-US" altLang="en-US" sz="1600" b="1" dirty="0">
                <a:latin typeface="Liberation Sans" panose="020B0604020202020204" pitchFamily="34" charset="0"/>
              </a:rPr>
              <a:t>2</a:t>
            </a:r>
            <a:r>
              <a:rPr lang="en-US" altLang="en-US" sz="1600" b="1" dirty="0" smtClean="0">
                <a:latin typeface="Liberation Sans" panose="020B0604020202020204" pitchFamily="34" charset="0"/>
              </a:rPr>
              <a:t>5,000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+25,000</a:t>
            </a:r>
            <a:endParaRPr lang="en-US" altLang="en-US" sz="1600" b="1" dirty="0">
              <a:latin typeface="Liberation Sans" panose="020B0604020202020204" pitchFamily="34" charset="0"/>
            </a:endParaRPr>
          </a:p>
        </p:txBody>
      </p:sp>
      <p:sp>
        <p:nvSpPr>
          <p:cNvPr id="24" name="TextBox 23"/>
          <p:cNvSpPr txBox="1"/>
          <p:nvPr/>
        </p:nvSpPr>
        <p:spPr>
          <a:xfrm>
            <a:off x="762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a:t>Trans-</a:t>
            </a:r>
          </a:p>
          <a:p>
            <a:r>
              <a:rPr lang="en-US" sz="1600" dirty="0"/>
              <a:t>action</a:t>
            </a:r>
          </a:p>
        </p:txBody>
      </p:sp>
      <p:sp>
        <p:nvSpPr>
          <p:cNvPr id="26" name="TextBox 25"/>
          <p:cNvSpPr txBox="1"/>
          <p:nvPr/>
        </p:nvSpPr>
        <p:spPr>
          <a:xfrm>
            <a:off x="9144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smtClean="0"/>
              <a:t>Cash   </a:t>
            </a:r>
            <a:endParaRPr lang="en-US" sz="1600" dirty="0"/>
          </a:p>
        </p:txBody>
      </p:sp>
      <p:sp>
        <p:nvSpPr>
          <p:cNvPr id="29" name="TextBox 28"/>
          <p:cNvSpPr txBox="1"/>
          <p:nvPr/>
        </p:nvSpPr>
        <p:spPr>
          <a:xfrm>
            <a:off x="1981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Equipment</a:t>
            </a:r>
          </a:p>
        </p:txBody>
      </p:sp>
      <p:sp>
        <p:nvSpPr>
          <p:cNvPr id="30" name="TextBox 29"/>
          <p:cNvSpPr txBox="1"/>
          <p:nvPr/>
        </p:nvSpPr>
        <p:spPr>
          <a:xfrm>
            <a:off x="3505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Accounts</a:t>
            </a:r>
          </a:p>
          <a:p>
            <a:r>
              <a:rPr lang="en-US" dirty="0"/>
              <a:t>Payable</a:t>
            </a:r>
          </a:p>
        </p:txBody>
      </p:sp>
      <p:sp>
        <p:nvSpPr>
          <p:cNvPr id="31" name="TextBox 30"/>
          <p:cNvSpPr txBox="1"/>
          <p:nvPr/>
        </p:nvSpPr>
        <p:spPr>
          <a:xfrm>
            <a:off x="4800600" y="2590800"/>
            <a:ext cx="12954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smtClean="0"/>
              <a:t>Share Capital</a:t>
            </a:r>
            <a:endParaRPr lang="en-US" dirty="0"/>
          </a:p>
        </p:txBody>
      </p:sp>
      <p:sp>
        <p:nvSpPr>
          <p:cNvPr id="32" name="TextBox 31"/>
          <p:cNvSpPr txBox="1"/>
          <p:nvPr/>
        </p:nvSpPr>
        <p:spPr>
          <a:xfrm>
            <a:off x="6019800" y="2590800"/>
            <a:ext cx="2819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Retained Earnings</a:t>
            </a:r>
          </a:p>
          <a:p>
            <a:r>
              <a:rPr lang="en-US" dirty="0"/>
              <a:t> Rev.    –     Exp.    –     Div.</a:t>
            </a:r>
          </a:p>
        </p:txBody>
      </p:sp>
      <p:cxnSp>
        <p:nvCxnSpPr>
          <p:cNvPr id="11" name="Straight Connector 10"/>
          <p:cNvCxnSpPr/>
          <p:nvPr/>
        </p:nvCxnSpPr>
        <p:spPr bwMode="auto">
          <a:xfrm>
            <a:off x="978408" y="3124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9050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352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800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943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9342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924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22860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146175" algn="ctr"/>
                <a:tab pos="3084513" algn="ctr"/>
                <a:tab pos="5773738" algn="ctr"/>
              </a:tabLst>
            </a:pPr>
            <a:r>
              <a:rPr lang="en-US" sz="1600" dirty="0" smtClean="0"/>
              <a:t>	Assets	=    Liabilities +	Equity</a:t>
            </a:r>
            <a:endParaRPr lang="en-US" sz="1600" dirty="0"/>
          </a:p>
        </p:txBody>
      </p:sp>
      <p:cxnSp>
        <p:nvCxnSpPr>
          <p:cNvPr id="55" name="Straight Connector 54"/>
          <p:cNvCxnSpPr/>
          <p:nvPr/>
        </p:nvCxnSpPr>
        <p:spPr bwMode="auto">
          <a:xfrm>
            <a:off x="914400" y="2590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47244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57" name="TextBox 56"/>
          <p:cNvSpPr txBox="1"/>
          <p:nvPr/>
        </p:nvSpPr>
        <p:spPr>
          <a:xfrm>
            <a:off x="59436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60" name="TextBox 59"/>
          <p:cNvSpPr txBox="1"/>
          <p:nvPr/>
        </p:nvSpPr>
        <p:spPr>
          <a:xfrm>
            <a:off x="1828800" y="25908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61" name="TextBox 60"/>
          <p:cNvSpPr txBox="1"/>
          <p:nvPr/>
        </p:nvSpPr>
        <p:spPr>
          <a:xfrm>
            <a:off x="33528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cxnSp>
        <p:nvCxnSpPr>
          <p:cNvPr id="104" name="Straight Connector 103"/>
          <p:cNvCxnSpPr/>
          <p:nvPr/>
        </p:nvCxnSpPr>
        <p:spPr bwMode="auto">
          <a:xfrm>
            <a:off x="990600" y="3581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87" name="Text Box 2"/>
          <p:cNvSpPr txBox="1">
            <a:spLocks noChangeArrowheads="1"/>
          </p:cNvSpPr>
          <p:nvPr/>
        </p:nvSpPr>
        <p:spPr bwMode="auto">
          <a:xfrm>
            <a:off x="533400" y="1371600"/>
            <a:ext cx="800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341313" indent="-341313">
              <a:lnSpc>
                <a:spcPct val="125000"/>
              </a:lnSpc>
              <a:spcBef>
                <a:spcPts val="900"/>
              </a:spcBef>
              <a:buFontTx/>
              <a:buAutoNum type="arabicPeriod"/>
            </a:pPr>
            <a:r>
              <a:rPr lang="en-US" sz="2000" dirty="0" smtClean="0"/>
              <a:t>The company issued ordinary shares for €25,000 </a:t>
            </a:r>
            <a:r>
              <a:rPr lang="en-US" sz="2000" dirty="0"/>
              <a:t>cash.</a:t>
            </a:r>
          </a:p>
        </p:txBody>
      </p:sp>
      <p:sp>
        <p:nvSpPr>
          <p:cNvPr id="88" name="Text Box 10"/>
          <p:cNvSpPr txBox="1">
            <a:spLocks noChangeArrowheads="1"/>
          </p:cNvSpPr>
          <p:nvPr/>
        </p:nvSpPr>
        <p:spPr bwMode="auto">
          <a:xfrm>
            <a:off x="304800" y="36700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376863" algn="r"/>
                <a:tab pos="6454775" algn="r"/>
                <a:tab pos="7315200" algn="r"/>
                <a:tab pos="8339138" algn="r"/>
              </a:tabLst>
            </a:pPr>
            <a:r>
              <a:rPr lang="en-US" altLang="en-US" sz="1600" b="1" dirty="0" smtClean="0">
                <a:latin typeface="Liberation Sans" panose="020B0604020202020204" pitchFamily="34" charset="0"/>
              </a:rPr>
              <a:t>	2.</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+7,000	+7,000</a:t>
            </a:r>
            <a:endParaRPr lang="en-US" altLang="en-US" sz="1600" b="1" dirty="0">
              <a:latin typeface="Liberation Sans" panose="020B0604020202020204" pitchFamily="34" charset="0"/>
            </a:endParaRPr>
          </a:p>
        </p:txBody>
      </p:sp>
      <p:cxnSp>
        <p:nvCxnSpPr>
          <p:cNvPr id="89" name="Straight Connector 88"/>
          <p:cNvCxnSpPr/>
          <p:nvPr/>
        </p:nvCxnSpPr>
        <p:spPr bwMode="auto">
          <a:xfrm>
            <a:off x="990600" y="4038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0" name="Text Box 10"/>
          <p:cNvSpPr txBox="1">
            <a:spLocks noChangeArrowheads="1"/>
          </p:cNvSpPr>
          <p:nvPr/>
        </p:nvSpPr>
        <p:spPr bwMode="auto">
          <a:xfrm>
            <a:off x="304800" y="41272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3.</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+8,000</a:t>
            </a:r>
            <a:endParaRPr lang="en-US" altLang="en-US" sz="1600" b="1" dirty="0">
              <a:latin typeface="Liberation Sans" panose="020B0604020202020204" pitchFamily="34" charset="0"/>
            </a:endParaRPr>
          </a:p>
        </p:txBody>
      </p:sp>
      <p:cxnSp>
        <p:nvCxnSpPr>
          <p:cNvPr id="91" name="Straight Connector 90"/>
          <p:cNvCxnSpPr/>
          <p:nvPr/>
        </p:nvCxnSpPr>
        <p:spPr bwMode="auto">
          <a:xfrm>
            <a:off x="990600" y="4495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2" name="Text Box 10"/>
          <p:cNvSpPr txBox="1">
            <a:spLocks noChangeArrowheads="1"/>
          </p:cNvSpPr>
          <p:nvPr/>
        </p:nvSpPr>
        <p:spPr bwMode="auto">
          <a:xfrm>
            <a:off x="304800" y="45844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69175" algn="r"/>
                <a:tab pos="8339138" algn="r"/>
              </a:tabLst>
            </a:pPr>
            <a:r>
              <a:rPr lang="en-US" altLang="en-US" sz="1600" b="1" dirty="0" smtClean="0">
                <a:latin typeface="Liberation Sans" panose="020B0604020202020204" pitchFamily="34" charset="0"/>
              </a:rPr>
              <a:t>	4.</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-850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-850</a:t>
            </a:r>
            <a:endParaRPr lang="en-US" altLang="en-US" sz="1600" b="1" dirty="0">
              <a:latin typeface="Liberation Sans" panose="020B0604020202020204" pitchFamily="34" charset="0"/>
            </a:endParaRPr>
          </a:p>
        </p:txBody>
      </p:sp>
      <p:cxnSp>
        <p:nvCxnSpPr>
          <p:cNvPr id="93" name="Straight Connector 92"/>
          <p:cNvCxnSpPr/>
          <p:nvPr/>
        </p:nvCxnSpPr>
        <p:spPr bwMode="auto">
          <a:xfrm>
            <a:off x="990600" y="4953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4" name="Text Box 10"/>
          <p:cNvSpPr txBox="1">
            <a:spLocks noChangeArrowheads="1"/>
          </p:cNvSpPr>
          <p:nvPr/>
        </p:nvSpPr>
        <p:spPr bwMode="auto">
          <a:xfrm>
            <a:off x="304800" y="50416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5.</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-1,000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-1,000</a:t>
            </a:r>
            <a:endParaRPr lang="en-US" altLang="en-US" sz="1600" b="1" dirty="0">
              <a:latin typeface="Liberation Sans" panose="020B0604020202020204" pitchFamily="34" charset="0"/>
            </a:endParaRPr>
          </a:p>
        </p:txBody>
      </p:sp>
      <p:sp>
        <p:nvSpPr>
          <p:cNvPr id="97" name="Rectangle 96"/>
          <p:cNvSpPr/>
          <p:nvPr/>
        </p:nvSpPr>
        <p:spPr bwMode="auto">
          <a:xfrm>
            <a:off x="19171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8" name="Rectangle 97"/>
          <p:cNvSpPr/>
          <p:nvPr/>
        </p:nvSpPr>
        <p:spPr bwMode="auto">
          <a:xfrm>
            <a:off x="3364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9" name="Rectangle 98"/>
          <p:cNvSpPr/>
          <p:nvPr/>
        </p:nvSpPr>
        <p:spPr bwMode="auto">
          <a:xfrm>
            <a:off x="4812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0" name="Rectangle 99"/>
          <p:cNvSpPr/>
          <p:nvPr/>
        </p:nvSpPr>
        <p:spPr bwMode="auto">
          <a:xfrm>
            <a:off x="5955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1" name="Rectangle 100"/>
          <p:cNvSpPr/>
          <p:nvPr/>
        </p:nvSpPr>
        <p:spPr bwMode="auto">
          <a:xfrm>
            <a:off x="69463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3" name="Rectangle 102"/>
          <p:cNvSpPr/>
          <p:nvPr/>
        </p:nvSpPr>
        <p:spPr bwMode="auto">
          <a:xfrm>
            <a:off x="7936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05" name="Straight Connector 104"/>
          <p:cNvCxnSpPr/>
          <p:nvPr/>
        </p:nvCxnSpPr>
        <p:spPr bwMode="auto">
          <a:xfrm>
            <a:off x="990600" y="5867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07" name="Rectangle 106"/>
          <p:cNvSpPr/>
          <p:nvPr/>
        </p:nvSpPr>
        <p:spPr bwMode="auto">
          <a:xfrm>
            <a:off x="19171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8" name="Rectangle 107"/>
          <p:cNvSpPr/>
          <p:nvPr/>
        </p:nvSpPr>
        <p:spPr bwMode="auto">
          <a:xfrm>
            <a:off x="3364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7" name="Rectangle 116"/>
          <p:cNvSpPr/>
          <p:nvPr/>
        </p:nvSpPr>
        <p:spPr bwMode="auto">
          <a:xfrm>
            <a:off x="4812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8" name="Rectangle 117"/>
          <p:cNvSpPr/>
          <p:nvPr/>
        </p:nvSpPr>
        <p:spPr bwMode="auto">
          <a:xfrm>
            <a:off x="5955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9" name="Rectangle 118"/>
          <p:cNvSpPr/>
          <p:nvPr/>
        </p:nvSpPr>
        <p:spPr bwMode="auto">
          <a:xfrm>
            <a:off x="69463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0" name="Rectangle 119"/>
          <p:cNvSpPr/>
          <p:nvPr/>
        </p:nvSpPr>
        <p:spPr bwMode="auto">
          <a:xfrm>
            <a:off x="7936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21" name="Straight Connector 120"/>
          <p:cNvCxnSpPr/>
          <p:nvPr/>
        </p:nvCxnSpPr>
        <p:spPr bwMode="auto">
          <a:xfrm>
            <a:off x="990600" y="5943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2" name="Rectangle 121"/>
          <p:cNvSpPr/>
          <p:nvPr/>
        </p:nvSpPr>
        <p:spPr bwMode="auto">
          <a:xfrm>
            <a:off x="19171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3" name="Rectangle 122"/>
          <p:cNvSpPr/>
          <p:nvPr/>
        </p:nvSpPr>
        <p:spPr bwMode="auto">
          <a:xfrm>
            <a:off x="3364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6" name="Rectangle 125"/>
          <p:cNvSpPr/>
          <p:nvPr/>
        </p:nvSpPr>
        <p:spPr bwMode="auto">
          <a:xfrm>
            <a:off x="4812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7" name="Rectangle 126"/>
          <p:cNvSpPr/>
          <p:nvPr/>
        </p:nvSpPr>
        <p:spPr bwMode="auto">
          <a:xfrm>
            <a:off x="5955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3" name="Rectangle 132"/>
          <p:cNvSpPr/>
          <p:nvPr/>
        </p:nvSpPr>
        <p:spPr bwMode="auto">
          <a:xfrm>
            <a:off x="69463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5" name="Rectangle 134"/>
          <p:cNvSpPr/>
          <p:nvPr/>
        </p:nvSpPr>
        <p:spPr bwMode="auto">
          <a:xfrm>
            <a:off x="7936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6" name="Text Box 10"/>
          <p:cNvSpPr txBox="1">
            <a:spLocks noChangeArrowheads="1"/>
          </p:cNvSpPr>
          <p:nvPr/>
        </p:nvSpPr>
        <p:spPr bwMode="auto">
          <a:xfrm>
            <a:off x="304800" y="5498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432425" algn="r"/>
                <a:tab pos="6454775" algn="r"/>
                <a:tab pos="7369175" algn="r"/>
                <a:tab pos="8339138" algn="r"/>
              </a:tabLst>
            </a:pPr>
            <a:r>
              <a:rPr lang="en-US" altLang="en-US" sz="1600" b="1" dirty="0" smtClean="0">
                <a:latin typeface="Liberation Sans" panose="020B0604020202020204" pitchFamily="34" charset="0"/>
              </a:rPr>
              <a:t>	</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$31,150	$7,000	$7,000	$25,000	$8,000	$850	$1,000</a:t>
            </a:r>
            <a:endParaRPr lang="en-US" altLang="en-US" sz="1600" b="1" dirty="0">
              <a:latin typeface="Liberation Sans" panose="020B0604020202020204" pitchFamily="34" charset="0"/>
            </a:endParaRPr>
          </a:p>
        </p:txBody>
      </p:sp>
      <p:sp>
        <p:nvSpPr>
          <p:cNvPr id="184" name="TextBox 183"/>
          <p:cNvSpPr txBox="1"/>
          <p:nvPr/>
        </p:nvSpPr>
        <p:spPr>
          <a:xfrm>
            <a:off x="47244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5" name="TextBox 184"/>
          <p:cNvSpPr txBox="1"/>
          <p:nvPr/>
        </p:nvSpPr>
        <p:spPr>
          <a:xfrm>
            <a:off x="59436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6" name="TextBox 185"/>
          <p:cNvSpPr txBox="1"/>
          <p:nvPr/>
        </p:nvSpPr>
        <p:spPr>
          <a:xfrm>
            <a:off x="1905000" y="5334000"/>
            <a:ext cx="152400" cy="523220"/>
          </a:xfrm>
          <a:prstGeom prst="rect">
            <a:avLst/>
          </a:prstGeom>
          <a:noFill/>
          <a:ln>
            <a:noFill/>
          </a:ln>
        </p:spPr>
        <p:txBody>
          <a:bodyPr wrap="square" lIns="0" tIns="9144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187" name="TextBox 186"/>
          <p:cNvSpPr txBox="1"/>
          <p:nvPr/>
        </p:nvSpPr>
        <p:spPr>
          <a:xfrm>
            <a:off x="3352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8" name="TextBox 187"/>
          <p:cNvSpPr txBox="1"/>
          <p:nvPr/>
        </p:nvSpPr>
        <p:spPr>
          <a:xfrm>
            <a:off x="69342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89" name="TextBox 188"/>
          <p:cNvSpPr txBox="1"/>
          <p:nvPr/>
        </p:nvSpPr>
        <p:spPr>
          <a:xfrm>
            <a:off x="7924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90" name="Left Brace 189"/>
          <p:cNvSpPr/>
          <p:nvPr/>
        </p:nvSpPr>
        <p:spPr bwMode="auto">
          <a:xfrm rot="16200000">
            <a:off x="6036516" y="3412283"/>
            <a:ext cx="182975" cy="5398009"/>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1" name="Left Brace 190"/>
          <p:cNvSpPr/>
          <p:nvPr/>
        </p:nvSpPr>
        <p:spPr bwMode="auto">
          <a:xfrm rot="16200000">
            <a:off x="2093168" y="4905042"/>
            <a:ext cx="182974" cy="2412494"/>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2" name="Text Box 10"/>
          <p:cNvSpPr txBox="1">
            <a:spLocks noChangeArrowheads="1"/>
          </p:cNvSpPr>
          <p:nvPr/>
        </p:nvSpPr>
        <p:spPr bwMode="auto">
          <a:xfrm>
            <a:off x="1524000" y="6248400"/>
            <a:ext cx="12954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93" name="Text Box 10"/>
          <p:cNvSpPr txBox="1">
            <a:spLocks noChangeArrowheads="1"/>
          </p:cNvSpPr>
          <p:nvPr/>
        </p:nvSpPr>
        <p:spPr bwMode="auto">
          <a:xfrm>
            <a:off x="5486400" y="6248400"/>
            <a:ext cx="13716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83" name="Rectangle 182"/>
          <p:cNvSpPr/>
          <p:nvPr/>
        </p:nvSpPr>
        <p:spPr bwMode="auto">
          <a:xfrm>
            <a:off x="381000" y="3657600"/>
            <a:ext cx="8610600" cy="2760077"/>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4" name="Rectangle 193"/>
          <p:cNvSpPr/>
          <p:nvPr/>
        </p:nvSpPr>
        <p:spPr bwMode="auto">
          <a:xfrm>
            <a:off x="1371600" y="6111287"/>
            <a:ext cx="7455408" cy="45879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7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73" name="TextBox 72"/>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74" name="TextBox 73"/>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Tree>
    <p:extLst>
      <p:ext uri="{BB962C8B-B14F-4D97-AF65-F5344CB8AC3E}">
        <p14:creationId xmlns:p14="http://schemas.microsoft.com/office/powerpoint/2010/main" val="2598513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 name="Straight Connector 95"/>
          <p:cNvCxnSpPr/>
          <p:nvPr/>
        </p:nvCxnSpPr>
        <p:spPr bwMode="auto">
          <a:xfrm>
            <a:off x="990600" y="5410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0" name="Text Box 10"/>
          <p:cNvSpPr txBox="1">
            <a:spLocks noChangeArrowheads="1"/>
          </p:cNvSpPr>
          <p:nvPr/>
        </p:nvSpPr>
        <p:spPr bwMode="auto">
          <a:xfrm>
            <a:off x="304800" y="3212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432425" algn="r"/>
                <a:tab pos="6454775" algn="r"/>
                <a:tab pos="7315200" algn="r"/>
                <a:tab pos="8339138" algn="r"/>
              </a:tabLst>
            </a:pPr>
            <a:r>
              <a:rPr lang="en-US" altLang="en-US" sz="1600" b="1" dirty="0" smtClean="0">
                <a:latin typeface="Liberation Sans" panose="020B0604020202020204" pitchFamily="34" charset="0"/>
              </a:rPr>
              <a:t>	1.</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a:t>
            </a:r>
            <a:r>
              <a:rPr lang="en-US" altLang="en-US" sz="1600" b="1" dirty="0">
                <a:latin typeface="Liberation Sans" panose="020B0604020202020204" pitchFamily="34" charset="0"/>
              </a:rPr>
              <a:t>2</a:t>
            </a:r>
            <a:r>
              <a:rPr lang="en-US" altLang="en-US" sz="1600" b="1" dirty="0" smtClean="0">
                <a:latin typeface="Liberation Sans" panose="020B0604020202020204" pitchFamily="34" charset="0"/>
              </a:rPr>
              <a:t>5,000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+25,000</a:t>
            </a:r>
            <a:endParaRPr lang="en-US" altLang="en-US" sz="1600" b="1" dirty="0">
              <a:latin typeface="Liberation Sans" panose="020B0604020202020204" pitchFamily="34" charset="0"/>
            </a:endParaRPr>
          </a:p>
        </p:txBody>
      </p:sp>
      <p:sp>
        <p:nvSpPr>
          <p:cNvPr id="24" name="TextBox 23"/>
          <p:cNvSpPr txBox="1"/>
          <p:nvPr/>
        </p:nvSpPr>
        <p:spPr>
          <a:xfrm>
            <a:off x="762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a:t>Trans-</a:t>
            </a:r>
          </a:p>
          <a:p>
            <a:r>
              <a:rPr lang="en-US" sz="1600" dirty="0"/>
              <a:t>action</a:t>
            </a:r>
          </a:p>
        </p:txBody>
      </p:sp>
      <p:sp>
        <p:nvSpPr>
          <p:cNvPr id="26" name="TextBox 25"/>
          <p:cNvSpPr txBox="1"/>
          <p:nvPr/>
        </p:nvSpPr>
        <p:spPr>
          <a:xfrm>
            <a:off x="9144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smtClean="0"/>
              <a:t>Cash   </a:t>
            </a:r>
            <a:endParaRPr lang="en-US" sz="1600" dirty="0"/>
          </a:p>
        </p:txBody>
      </p:sp>
      <p:sp>
        <p:nvSpPr>
          <p:cNvPr id="29" name="TextBox 28"/>
          <p:cNvSpPr txBox="1"/>
          <p:nvPr/>
        </p:nvSpPr>
        <p:spPr>
          <a:xfrm>
            <a:off x="1981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Equipment</a:t>
            </a:r>
          </a:p>
        </p:txBody>
      </p:sp>
      <p:sp>
        <p:nvSpPr>
          <p:cNvPr id="30" name="TextBox 29"/>
          <p:cNvSpPr txBox="1"/>
          <p:nvPr/>
        </p:nvSpPr>
        <p:spPr>
          <a:xfrm>
            <a:off x="3505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Accounts</a:t>
            </a:r>
          </a:p>
          <a:p>
            <a:r>
              <a:rPr lang="en-US" dirty="0"/>
              <a:t>Payable</a:t>
            </a:r>
          </a:p>
        </p:txBody>
      </p:sp>
      <p:sp>
        <p:nvSpPr>
          <p:cNvPr id="32" name="TextBox 31"/>
          <p:cNvSpPr txBox="1"/>
          <p:nvPr/>
        </p:nvSpPr>
        <p:spPr>
          <a:xfrm>
            <a:off x="6019800" y="2590800"/>
            <a:ext cx="2819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Retained Earnings</a:t>
            </a:r>
          </a:p>
          <a:p>
            <a:r>
              <a:rPr lang="en-US" dirty="0"/>
              <a:t> Rev.    –     Exp.    –     Div.</a:t>
            </a:r>
          </a:p>
        </p:txBody>
      </p:sp>
      <p:cxnSp>
        <p:nvCxnSpPr>
          <p:cNvPr id="11" name="Straight Connector 10"/>
          <p:cNvCxnSpPr/>
          <p:nvPr/>
        </p:nvCxnSpPr>
        <p:spPr bwMode="auto">
          <a:xfrm>
            <a:off x="978408" y="3124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9050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352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800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943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9342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924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22860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146175" algn="ctr"/>
                <a:tab pos="3084513" algn="ctr"/>
                <a:tab pos="5773738" algn="ctr"/>
              </a:tabLst>
            </a:pPr>
            <a:r>
              <a:rPr lang="en-US" sz="1600" dirty="0" smtClean="0"/>
              <a:t>	Assets	=    Liabilities +	Equity</a:t>
            </a:r>
            <a:endParaRPr lang="en-US" sz="1600" dirty="0"/>
          </a:p>
        </p:txBody>
      </p:sp>
      <p:cxnSp>
        <p:nvCxnSpPr>
          <p:cNvPr id="55" name="Straight Connector 54"/>
          <p:cNvCxnSpPr/>
          <p:nvPr/>
        </p:nvCxnSpPr>
        <p:spPr bwMode="auto">
          <a:xfrm>
            <a:off x="914400" y="2590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47244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57" name="TextBox 56"/>
          <p:cNvSpPr txBox="1"/>
          <p:nvPr/>
        </p:nvSpPr>
        <p:spPr>
          <a:xfrm>
            <a:off x="59436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60" name="TextBox 59"/>
          <p:cNvSpPr txBox="1"/>
          <p:nvPr/>
        </p:nvSpPr>
        <p:spPr>
          <a:xfrm>
            <a:off x="1828800" y="25908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61" name="TextBox 60"/>
          <p:cNvSpPr txBox="1"/>
          <p:nvPr/>
        </p:nvSpPr>
        <p:spPr>
          <a:xfrm>
            <a:off x="33528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cxnSp>
        <p:nvCxnSpPr>
          <p:cNvPr id="104" name="Straight Connector 103"/>
          <p:cNvCxnSpPr/>
          <p:nvPr/>
        </p:nvCxnSpPr>
        <p:spPr bwMode="auto">
          <a:xfrm>
            <a:off x="990600" y="3581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87" name="Text Box 2"/>
          <p:cNvSpPr txBox="1">
            <a:spLocks noChangeArrowheads="1"/>
          </p:cNvSpPr>
          <p:nvPr/>
        </p:nvSpPr>
        <p:spPr bwMode="auto">
          <a:xfrm>
            <a:off x="533400" y="1371600"/>
            <a:ext cx="8392886"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marL="457200" indent="-457200" algn="l">
              <a:lnSpc>
                <a:spcPct val="125000"/>
              </a:lnSpc>
              <a:spcBef>
                <a:spcPts val="900"/>
              </a:spcBef>
              <a:buClrTx/>
              <a:buSzTx/>
              <a:buFontTx/>
              <a:buAutoNum type="arabicPeriod"/>
              <a:defRPr sz="20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341313" indent="-341313">
              <a:buFont typeface="+mj-lt"/>
              <a:buAutoNum type="arabicPeriod" startAt="2"/>
            </a:pPr>
            <a:r>
              <a:rPr lang="en-US" dirty="0"/>
              <a:t>The company purchased </a:t>
            </a:r>
            <a:r>
              <a:rPr lang="en-US" dirty="0" smtClean="0"/>
              <a:t>€7,000 </a:t>
            </a:r>
            <a:r>
              <a:rPr lang="en-US" dirty="0"/>
              <a:t>of </a:t>
            </a:r>
            <a:r>
              <a:rPr lang="en-US" dirty="0" smtClean="0"/>
              <a:t>office </a:t>
            </a:r>
            <a:r>
              <a:rPr lang="en-US" dirty="0"/>
              <a:t>equipment on credit.</a:t>
            </a:r>
          </a:p>
        </p:txBody>
      </p:sp>
      <p:sp>
        <p:nvSpPr>
          <p:cNvPr id="88" name="Text Box 10"/>
          <p:cNvSpPr txBox="1">
            <a:spLocks noChangeArrowheads="1"/>
          </p:cNvSpPr>
          <p:nvPr/>
        </p:nvSpPr>
        <p:spPr bwMode="auto">
          <a:xfrm>
            <a:off x="304800" y="36700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376863" algn="r"/>
                <a:tab pos="6454775" algn="r"/>
                <a:tab pos="7315200" algn="r"/>
                <a:tab pos="8339138" algn="r"/>
              </a:tabLst>
            </a:pPr>
            <a:r>
              <a:rPr lang="en-US" altLang="en-US" sz="1600" b="1" dirty="0" smtClean="0">
                <a:latin typeface="Liberation Sans" panose="020B0604020202020204" pitchFamily="34" charset="0"/>
              </a:rPr>
              <a:t>	2.</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+7,000	+7,000</a:t>
            </a:r>
            <a:endParaRPr lang="en-US" altLang="en-US" sz="1600" b="1" dirty="0">
              <a:latin typeface="Liberation Sans" panose="020B0604020202020204" pitchFamily="34" charset="0"/>
            </a:endParaRPr>
          </a:p>
        </p:txBody>
      </p:sp>
      <p:cxnSp>
        <p:nvCxnSpPr>
          <p:cNvPr id="89" name="Straight Connector 88"/>
          <p:cNvCxnSpPr/>
          <p:nvPr/>
        </p:nvCxnSpPr>
        <p:spPr bwMode="auto">
          <a:xfrm>
            <a:off x="990600" y="4038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0" name="Text Box 10"/>
          <p:cNvSpPr txBox="1">
            <a:spLocks noChangeArrowheads="1"/>
          </p:cNvSpPr>
          <p:nvPr/>
        </p:nvSpPr>
        <p:spPr bwMode="auto">
          <a:xfrm>
            <a:off x="304800" y="41272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3.</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+8,000</a:t>
            </a:r>
            <a:endParaRPr lang="en-US" altLang="en-US" sz="1600" b="1" dirty="0">
              <a:latin typeface="Liberation Sans" panose="020B0604020202020204" pitchFamily="34" charset="0"/>
            </a:endParaRPr>
          </a:p>
        </p:txBody>
      </p:sp>
      <p:cxnSp>
        <p:nvCxnSpPr>
          <p:cNvPr id="91" name="Straight Connector 90"/>
          <p:cNvCxnSpPr/>
          <p:nvPr/>
        </p:nvCxnSpPr>
        <p:spPr bwMode="auto">
          <a:xfrm>
            <a:off x="990600" y="4495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2" name="Text Box 10"/>
          <p:cNvSpPr txBox="1">
            <a:spLocks noChangeArrowheads="1"/>
          </p:cNvSpPr>
          <p:nvPr/>
        </p:nvSpPr>
        <p:spPr bwMode="auto">
          <a:xfrm>
            <a:off x="304800" y="45844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69175" algn="r"/>
                <a:tab pos="8339138" algn="r"/>
              </a:tabLst>
            </a:pPr>
            <a:r>
              <a:rPr lang="en-US" altLang="en-US" sz="1600" b="1" dirty="0" smtClean="0">
                <a:latin typeface="Liberation Sans" panose="020B0604020202020204" pitchFamily="34" charset="0"/>
              </a:rPr>
              <a:t>	4.</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-850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-850</a:t>
            </a:r>
            <a:endParaRPr lang="en-US" altLang="en-US" sz="1600" b="1" dirty="0">
              <a:latin typeface="Liberation Sans" panose="020B0604020202020204" pitchFamily="34" charset="0"/>
            </a:endParaRPr>
          </a:p>
        </p:txBody>
      </p:sp>
      <p:cxnSp>
        <p:nvCxnSpPr>
          <p:cNvPr id="93" name="Straight Connector 92"/>
          <p:cNvCxnSpPr/>
          <p:nvPr/>
        </p:nvCxnSpPr>
        <p:spPr bwMode="auto">
          <a:xfrm>
            <a:off x="990600" y="4953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4" name="Text Box 10"/>
          <p:cNvSpPr txBox="1">
            <a:spLocks noChangeArrowheads="1"/>
          </p:cNvSpPr>
          <p:nvPr/>
        </p:nvSpPr>
        <p:spPr bwMode="auto">
          <a:xfrm>
            <a:off x="304800" y="50416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5.</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-1,000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-1,000</a:t>
            </a:r>
            <a:endParaRPr lang="en-US" altLang="en-US" sz="1600" b="1" dirty="0">
              <a:latin typeface="Liberation Sans" panose="020B0604020202020204" pitchFamily="34" charset="0"/>
            </a:endParaRPr>
          </a:p>
        </p:txBody>
      </p:sp>
      <p:sp>
        <p:nvSpPr>
          <p:cNvPr id="97" name="Rectangle 96"/>
          <p:cNvSpPr/>
          <p:nvPr/>
        </p:nvSpPr>
        <p:spPr bwMode="auto">
          <a:xfrm>
            <a:off x="19171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8" name="Rectangle 97"/>
          <p:cNvSpPr/>
          <p:nvPr/>
        </p:nvSpPr>
        <p:spPr bwMode="auto">
          <a:xfrm>
            <a:off x="3364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9" name="Rectangle 98"/>
          <p:cNvSpPr/>
          <p:nvPr/>
        </p:nvSpPr>
        <p:spPr bwMode="auto">
          <a:xfrm>
            <a:off x="4812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0" name="Rectangle 99"/>
          <p:cNvSpPr/>
          <p:nvPr/>
        </p:nvSpPr>
        <p:spPr bwMode="auto">
          <a:xfrm>
            <a:off x="5955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1" name="Rectangle 100"/>
          <p:cNvSpPr/>
          <p:nvPr/>
        </p:nvSpPr>
        <p:spPr bwMode="auto">
          <a:xfrm>
            <a:off x="69463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3" name="Rectangle 102"/>
          <p:cNvSpPr/>
          <p:nvPr/>
        </p:nvSpPr>
        <p:spPr bwMode="auto">
          <a:xfrm>
            <a:off x="7936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05" name="Straight Connector 104"/>
          <p:cNvCxnSpPr/>
          <p:nvPr/>
        </p:nvCxnSpPr>
        <p:spPr bwMode="auto">
          <a:xfrm>
            <a:off x="990600" y="5867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07" name="Rectangle 106"/>
          <p:cNvSpPr/>
          <p:nvPr/>
        </p:nvSpPr>
        <p:spPr bwMode="auto">
          <a:xfrm>
            <a:off x="19171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8" name="Rectangle 107"/>
          <p:cNvSpPr/>
          <p:nvPr/>
        </p:nvSpPr>
        <p:spPr bwMode="auto">
          <a:xfrm>
            <a:off x="3364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7" name="Rectangle 116"/>
          <p:cNvSpPr/>
          <p:nvPr/>
        </p:nvSpPr>
        <p:spPr bwMode="auto">
          <a:xfrm>
            <a:off x="4812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8" name="Rectangle 117"/>
          <p:cNvSpPr/>
          <p:nvPr/>
        </p:nvSpPr>
        <p:spPr bwMode="auto">
          <a:xfrm>
            <a:off x="5955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9" name="Rectangle 118"/>
          <p:cNvSpPr/>
          <p:nvPr/>
        </p:nvSpPr>
        <p:spPr bwMode="auto">
          <a:xfrm>
            <a:off x="69463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0" name="Rectangle 119"/>
          <p:cNvSpPr/>
          <p:nvPr/>
        </p:nvSpPr>
        <p:spPr bwMode="auto">
          <a:xfrm>
            <a:off x="7936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21" name="Straight Connector 120"/>
          <p:cNvCxnSpPr/>
          <p:nvPr/>
        </p:nvCxnSpPr>
        <p:spPr bwMode="auto">
          <a:xfrm>
            <a:off x="990600" y="5943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2" name="Rectangle 121"/>
          <p:cNvSpPr/>
          <p:nvPr/>
        </p:nvSpPr>
        <p:spPr bwMode="auto">
          <a:xfrm>
            <a:off x="19171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3" name="Rectangle 122"/>
          <p:cNvSpPr/>
          <p:nvPr/>
        </p:nvSpPr>
        <p:spPr bwMode="auto">
          <a:xfrm>
            <a:off x="3364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6" name="Rectangle 125"/>
          <p:cNvSpPr/>
          <p:nvPr/>
        </p:nvSpPr>
        <p:spPr bwMode="auto">
          <a:xfrm>
            <a:off x="4812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7" name="Rectangle 126"/>
          <p:cNvSpPr/>
          <p:nvPr/>
        </p:nvSpPr>
        <p:spPr bwMode="auto">
          <a:xfrm>
            <a:off x="5955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3" name="Rectangle 132"/>
          <p:cNvSpPr/>
          <p:nvPr/>
        </p:nvSpPr>
        <p:spPr bwMode="auto">
          <a:xfrm>
            <a:off x="69463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5" name="Rectangle 134"/>
          <p:cNvSpPr/>
          <p:nvPr/>
        </p:nvSpPr>
        <p:spPr bwMode="auto">
          <a:xfrm>
            <a:off x="7936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6" name="Text Box 10"/>
          <p:cNvSpPr txBox="1">
            <a:spLocks noChangeArrowheads="1"/>
          </p:cNvSpPr>
          <p:nvPr/>
        </p:nvSpPr>
        <p:spPr bwMode="auto">
          <a:xfrm>
            <a:off x="304800" y="5498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432425" algn="r"/>
                <a:tab pos="6454775" algn="r"/>
                <a:tab pos="7369175" algn="r"/>
                <a:tab pos="8339138" algn="r"/>
              </a:tabLst>
            </a:pPr>
            <a:r>
              <a:rPr lang="en-US" altLang="en-US" sz="1600" b="1" dirty="0" smtClean="0">
                <a:latin typeface="Liberation Sans" panose="020B0604020202020204" pitchFamily="34" charset="0"/>
              </a:rPr>
              <a:t>	</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$31,150	$7,000	$7,000	$25,000	$8,000	$850	$1,000</a:t>
            </a:r>
            <a:endParaRPr lang="en-US" altLang="en-US" sz="1600" b="1" dirty="0">
              <a:latin typeface="Liberation Sans" panose="020B0604020202020204" pitchFamily="34" charset="0"/>
            </a:endParaRPr>
          </a:p>
        </p:txBody>
      </p:sp>
      <p:sp>
        <p:nvSpPr>
          <p:cNvPr id="184" name="TextBox 183"/>
          <p:cNvSpPr txBox="1"/>
          <p:nvPr/>
        </p:nvSpPr>
        <p:spPr>
          <a:xfrm>
            <a:off x="47244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5" name="TextBox 184"/>
          <p:cNvSpPr txBox="1"/>
          <p:nvPr/>
        </p:nvSpPr>
        <p:spPr>
          <a:xfrm>
            <a:off x="59436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6" name="TextBox 185"/>
          <p:cNvSpPr txBox="1"/>
          <p:nvPr/>
        </p:nvSpPr>
        <p:spPr>
          <a:xfrm>
            <a:off x="1905000" y="5334000"/>
            <a:ext cx="152400" cy="523220"/>
          </a:xfrm>
          <a:prstGeom prst="rect">
            <a:avLst/>
          </a:prstGeom>
          <a:noFill/>
          <a:ln>
            <a:noFill/>
          </a:ln>
        </p:spPr>
        <p:txBody>
          <a:bodyPr wrap="square" lIns="0" tIns="9144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187" name="TextBox 186"/>
          <p:cNvSpPr txBox="1"/>
          <p:nvPr/>
        </p:nvSpPr>
        <p:spPr>
          <a:xfrm>
            <a:off x="3352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8" name="TextBox 187"/>
          <p:cNvSpPr txBox="1"/>
          <p:nvPr/>
        </p:nvSpPr>
        <p:spPr>
          <a:xfrm>
            <a:off x="69342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89" name="TextBox 188"/>
          <p:cNvSpPr txBox="1"/>
          <p:nvPr/>
        </p:nvSpPr>
        <p:spPr>
          <a:xfrm>
            <a:off x="7924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90" name="Left Brace 189"/>
          <p:cNvSpPr/>
          <p:nvPr/>
        </p:nvSpPr>
        <p:spPr bwMode="auto">
          <a:xfrm rot="16200000">
            <a:off x="6036516" y="3412283"/>
            <a:ext cx="182975" cy="5398009"/>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1" name="Left Brace 190"/>
          <p:cNvSpPr/>
          <p:nvPr/>
        </p:nvSpPr>
        <p:spPr bwMode="auto">
          <a:xfrm rot="16200000">
            <a:off x="2093168" y="4905042"/>
            <a:ext cx="182974" cy="2412494"/>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2" name="Text Box 10"/>
          <p:cNvSpPr txBox="1">
            <a:spLocks noChangeArrowheads="1"/>
          </p:cNvSpPr>
          <p:nvPr/>
        </p:nvSpPr>
        <p:spPr bwMode="auto">
          <a:xfrm>
            <a:off x="1524000" y="6248400"/>
            <a:ext cx="12954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93" name="Text Box 10"/>
          <p:cNvSpPr txBox="1">
            <a:spLocks noChangeArrowheads="1"/>
          </p:cNvSpPr>
          <p:nvPr/>
        </p:nvSpPr>
        <p:spPr bwMode="auto">
          <a:xfrm>
            <a:off x="5486400" y="6248400"/>
            <a:ext cx="13716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83" name="Rectangle 182"/>
          <p:cNvSpPr/>
          <p:nvPr/>
        </p:nvSpPr>
        <p:spPr bwMode="auto">
          <a:xfrm>
            <a:off x="381000" y="4127212"/>
            <a:ext cx="8610600" cy="2290465"/>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4" name="Rectangle 193"/>
          <p:cNvSpPr/>
          <p:nvPr/>
        </p:nvSpPr>
        <p:spPr bwMode="auto">
          <a:xfrm>
            <a:off x="1371600" y="6111287"/>
            <a:ext cx="7455408" cy="45879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7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73" name="TextBox 72"/>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74" name="TextBox 73"/>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75" name="TextBox 74"/>
          <p:cNvSpPr txBox="1"/>
          <p:nvPr/>
        </p:nvSpPr>
        <p:spPr>
          <a:xfrm>
            <a:off x="4800600" y="2590800"/>
            <a:ext cx="12954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smtClean="0"/>
              <a:t>Share Capital</a:t>
            </a:r>
            <a:endParaRPr lang="en-US" dirty="0"/>
          </a:p>
        </p:txBody>
      </p:sp>
    </p:spTree>
    <p:extLst>
      <p:ext uri="{BB962C8B-B14F-4D97-AF65-F5344CB8AC3E}">
        <p14:creationId xmlns:p14="http://schemas.microsoft.com/office/powerpoint/2010/main" val="288009745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ext Box 15"/>
          <p:cNvSpPr txBox="1">
            <a:spLocks noChangeArrowheads="1"/>
          </p:cNvSpPr>
          <p:nvPr/>
        </p:nvSpPr>
        <p:spPr bwMode="auto">
          <a:xfrm>
            <a:off x="533400" y="1334869"/>
            <a:ext cx="2971800" cy="46166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cap="sq">
                <a:solidFill>
                  <a:srgbClr val="800000"/>
                </a:solidFill>
                <a:miter lim="800000"/>
                <a:headEnd type="none" w="sm" len="sm"/>
                <a:tailEnd type="none" w="sm" len="sm"/>
              </a14:hiddenLine>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chemeClr val="tx1"/>
                </a:solidFill>
                <a:latin typeface="Liberation Sans" panose="020B0604020202020204" pitchFamily="34" charset="0"/>
              </a:rPr>
              <a:t>Illustration 1-1</a:t>
            </a:r>
          </a:p>
          <a:p>
            <a:pPr>
              <a:spcBef>
                <a:spcPct val="0"/>
              </a:spcBef>
              <a:buClrTx/>
              <a:buSzTx/>
              <a:buFontTx/>
              <a:buNone/>
            </a:pPr>
            <a:r>
              <a:rPr lang="en-US" altLang="en-US" sz="1200" b="0" dirty="0">
                <a:solidFill>
                  <a:schemeClr val="tx1"/>
                </a:solidFill>
                <a:latin typeface="Liberation Sans" panose="020B0604020202020204" pitchFamily="34" charset="0"/>
              </a:rPr>
              <a:t>The activities of the accounting process</a:t>
            </a:r>
          </a:p>
        </p:txBody>
      </p:sp>
      <p:sp>
        <p:nvSpPr>
          <p:cNvPr id="6151" name="AutoShape 18"/>
          <p:cNvSpPr>
            <a:spLocks noChangeArrowheads="1"/>
          </p:cNvSpPr>
          <p:nvPr/>
        </p:nvSpPr>
        <p:spPr bwMode="auto">
          <a:xfrm>
            <a:off x="914400" y="4876800"/>
            <a:ext cx="4648200" cy="1219200"/>
          </a:xfrm>
          <a:prstGeom prst="bevel">
            <a:avLst>
              <a:gd name="adj" fmla="val 12500"/>
            </a:avLst>
          </a:prstGeom>
          <a:solidFill>
            <a:srgbClr val="FFFFCC"/>
          </a:solidFill>
          <a:ln w="12700">
            <a:solidFill>
              <a:schemeClr val="tx1"/>
            </a:solidFill>
            <a:miter lim="800000"/>
            <a:headEnd/>
            <a:tailEnd/>
          </a:ln>
        </p:spPr>
        <p:txBody>
          <a:bodyPr wrap="none" tIns="0"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
              </a:spcBef>
              <a:buClrTx/>
              <a:buSzTx/>
              <a:buFontTx/>
              <a:buNone/>
            </a:pPr>
            <a:r>
              <a:rPr lang="en-US" altLang="en-US" sz="2000" b="0" dirty="0">
                <a:solidFill>
                  <a:schemeClr val="tx1"/>
                </a:solidFill>
                <a:latin typeface="Liberation Sans" panose="020B0604020202020204" pitchFamily="34" charset="0"/>
              </a:rPr>
              <a:t>The accounting process includes</a:t>
            </a:r>
            <a:r>
              <a:rPr lang="en-US" altLang="en-US" sz="2000" dirty="0">
                <a:solidFill>
                  <a:schemeClr val="tx1"/>
                </a:solidFill>
                <a:latin typeface="Liberation Sans" panose="020B0604020202020204" pitchFamily="34" charset="0"/>
              </a:rPr>
              <a:t> </a:t>
            </a:r>
          </a:p>
          <a:p>
            <a:pPr algn="ctr">
              <a:spcBef>
                <a:spcPct val="5000"/>
              </a:spcBef>
              <a:buClrTx/>
              <a:buSzTx/>
              <a:buFontTx/>
              <a:buNone/>
            </a:pPr>
            <a:r>
              <a:rPr lang="en-US" altLang="en-US" sz="2000" b="0" dirty="0">
                <a:solidFill>
                  <a:schemeClr val="tx1"/>
                </a:solidFill>
                <a:latin typeface="Liberation Sans" panose="020B0604020202020204" pitchFamily="34" charset="0"/>
              </a:rPr>
              <a:t>the </a:t>
            </a:r>
            <a:r>
              <a:rPr lang="en-US" altLang="en-US" sz="2000" dirty="0">
                <a:solidFill>
                  <a:schemeClr val="tx2">
                    <a:lumMod val="75000"/>
                  </a:schemeClr>
                </a:solidFill>
                <a:latin typeface="Liberation Sans" panose="020B0604020202020204" pitchFamily="34" charset="0"/>
              </a:rPr>
              <a:t>bookkeeping</a:t>
            </a:r>
            <a:r>
              <a:rPr lang="en-US" altLang="en-US" sz="2000" b="0" dirty="0">
                <a:solidFill>
                  <a:schemeClr val="tx1"/>
                </a:solidFill>
                <a:latin typeface="Liberation Sans" panose="020B0604020202020204" pitchFamily="34" charset="0"/>
              </a:rPr>
              <a:t> function.</a:t>
            </a:r>
          </a:p>
        </p:txBody>
      </p:sp>
      <p:sp>
        <p:nvSpPr>
          <p:cNvPr id="6152"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Three Activities</a:t>
            </a:r>
          </a:p>
        </p:txBody>
      </p:sp>
      <p:sp>
        <p:nvSpPr>
          <p:cNvPr id="6153"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155" name="Text Box 1037"/>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1</a:t>
            </a:r>
          </a:p>
        </p:txBody>
      </p:sp>
      <p:pic>
        <p:nvPicPr>
          <p:cNvPr id="615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763" y="2397125"/>
            <a:ext cx="3006037" cy="225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pic>
        <p:nvPicPr>
          <p:cNvPr id="615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024918"/>
            <a:ext cx="2790825" cy="2166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pic>
        <p:nvPicPr>
          <p:cNvPr id="615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1662" y="1295400"/>
            <a:ext cx="3081338" cy="2153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pic>
        <p:nvPicPr>
          <p:cNvPr id="615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3866960"/>
            <a:ext cx="2669967" cy="2076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Tree>
    <p:extLst>
      <p:ext uri="{BB962C8B-B14F-4D97-AF65-F5344CB8AC3E}">
        <p14:creationId xmlns:p14="http://schemas.microsoft.com/office/powerpoint/2010/main" val="3382454539"/>
      </p:ext>
    </p:extLst>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 name="Straight Connector 95"/>
          <p:cNvCxnSpPr/>
          <p:nvPr/>
        </p:nvCxnSpPr>
        <p:spPr bwMode="auto">
          <a:xfrm>
            <a:off x="990600" y="5410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0" name="Text Box 10"/>
          <p:cNvSpPr txBox="1">
            <a:spLocks noChangeArrowheads="1"/>
          </p:cNvSpPr>
          <p:nvPr/>
        </p:nvSpPr>
        <p:spPr bwMode="auto">
          <a:xfrm>
            <a:off x="304800" y="3212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432425" algn="r"/>
                <a:tab pos="6454775" algn="r"/>
                <a:tab pos="7315200" algn="r"/>
                <a:tab pos="8339138" algn="r"/>
              </a:tabLst>
            </a:pPr>
            <a:r>
              <a:rPr lang="en-US" altLang="en-US" sz="1600" b="1" dirty="0" smtClean="0">
                <a:latin typeface="Liberation Sans" panose="020B0604020202020204" pitchFamily="34" charset="0"/>
              </a:rPr>
              <a:t>	1.</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a:t>
            </a:r>
            <a:r>
              <a:rPr lang="en-US" altLang="en-US" sz="1600" b="1" dirty="0">
                <a:latin typeface="Liberation Sans" panose="020B0604020202020204" pitchFamily="34" charset="0"/>
              </a:rPr>
              <a:t>2</a:t>
            </a:r>
            <a:r>
              <a:rPr lang="en-US" altLang="en-US" sz="1600" b="1" dirty="0" smtClean="0">
                <a:latin typeface="Liberation Sans" panose="020B0604020202020204" pitchFamily="34" charset="0"/>
              </a:rPr>
              <a:t>5,000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+25,000</a:t>
            </a:r>
            <a:endParaRPr lang="en-US" altLang="en-US" sz="1600" b="1" dirty="0">
              <a:latin typeface="Liberation Sans" panose="020B0604020202020204" pitchFamily="34" charset="0"/>
            </a:endParaRPr>
          </a:p>
        </p:txBody>
      </p:sp>
      <p:sp>
        <p:nvSpPr>
          <p:cNvPr id="24" name="TextBox 23"/>
          <p:cNvSpPr txBox="1"/>
          <p:nvPr/>
        </p:nvSpPr>
        <p:spPr>
          <a:xfrm>
            <a:off x="762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a:t>Trans-</a:t>
            </a:r>
          </a:p>
          <a:p>
            <a:r>
              <a:rPr lang="en-US" sz="1600" dirty="0"/>
              <a:t>action</a:t>
            </a:r>
          </a:p>
        </p:txBody>
      </p:sp>
      <p:sp>
        <p:nvSpPr>
          <p:cNvPr id="26" name="TextBox 25"/>
          <p:cNvSpPr txBox="1"/>
          <p:nvPr/>
        </p:nvSpPr>
        <p:spPr>
          <a:xfrm>
            <a:off x="9144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smtClean="0"/>
              <a:t>Cash   </a:t>
            </a:r>
            <a:endParaRPr lang="en-US" sz="1600" dirty="0"/>
          </a:p>
        </p:txBody>
      </p:sp>
      <p:sp>
        <p:nvSpPr>
          <p:cNvPr id="29" name="TextBox 28"/>
          <p:cNvSpPr txBox="1"/>
          <p:nvPr/>
        </p:nvSpPr>
        <p:spPr>
          <a:xfrm>
            <a:off x="1981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Equipment</a:t>
            </a:r>
          </a:p>
        </p:txBody>
      </p:sp>
      <p:sp>
        <p:nvSpPr>
          <p:cNvPr id="30" name="TextBox 29"/>
          <p:cNvSpPr txBox="1"/>
          <p:nvPr/>
        </p:nvSpPr>
        <p:spPr>
          <a:xfrm>
            <a:off x="3505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Accounts</a:t>
            </a:r>
          </a:p>
          <a:p>
            <a:r>
              <a:rPr lang="en-US" dirty="0"/>
              <a:t>Payable</a:t>
            </a:r>
          </a:p>
        </p:txBody>
      </p:sp>
      <p:sp>
        <p:nvSpPr>
          <p:cNvPr id="32" name="TextBox 31"/>
          <p:cNvSpPr txBox="1"/>
          <p:nvPr/>
        </p:nvSpPr>
        <p:spPr>
          <a:xfrm>
            <a:off x="6019800" y="2590800"/>
            <a:ext cx="2819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Retained Earnings</a:t>
            </a:r>
          </a:p>
          <a:p>
            <a:r>
              <a:rPr lang="en-US" dirty="0"/>
              <a:t> Rev.    –     Exp.    –     Div.</a:t>
            </a:r>
          </a:p>
        </p:txBody>
      </p:sp>
      <p:cxnSp>
        <p:nvCxnSpPr>
          <p:cNvPr id="11" name="Straight Connector 10"/>
          <p:cNvCxnSpPr/>
          <p:nvPr/>
        </p:nvCxnSpPr>
        <p:spPr bwMode="auto">
          <a:xfrm>
            <a:off x="978408" y="3124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9050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352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800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943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9342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924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22860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146175" algn="ctr"/>
                <a:tab pos="3084513" algn="ctr"/>
                <a:tab pos="5773738" algn="ctr"/>
              </a:tabLst>
            </a:pPr>
            <a:r>
              <a:rPr lang="en-US" sz="1600" dirty="0" smtClean="0"/>
              <a:t>	Assets	=    Liabilities +	Equity</a:t>
            </a:r>
            <a:endParaRPr lang="en-US" sz="1600" dirty="0"/>
          </a:p>
        </p:txBody>
      </p:sp>
      <p:cxnSp>
        <p:nvCxnSpPr>
          <p:cNvPr id="55" name="Straight Connector 54"/>
          <p:cNvCxnSpPr/>
          <p:nvPr/>
        </p:nvCxnSpPr>
        <p:spPr bwMode="auto">
          <a:xfrm>
            <a:off x="914400" y="2590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47244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57" name="TextBox 56"/>
          <p:cNvSpPr txBox="1"/>
          <p:nvPr/>
        </p:nvSpPr>
        <p:spPr>
          <a:xfrm>
            <a:off x="59436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60" name="TextBox 59"/>
          <p:cNvSpPr txBox="1"/>
          <p:nvPr/>
        </p:nvSpPr>
        <p:spPr>
          <a:xfrm>
            <a:off x="1828800" y="25908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61" name="TextBox 60"/>
          <p:cNvSpPr txBox="1"/>
          <p:nvPr/>
        </p:nvSpPr>
        <p:spPr>
          <a:xfrm>
            <a:off x="33528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cxnSp>
        <p:nvCxnSpPr>
          <p:cNvPr id="104" name="Straight Connector 103"/>
          <p:cNvCxnSpPr/>
          <p:nvPr/>
        </p:nvCxnSpPr>
        <p:spPr bwMode="auto">
          <a:xfrm>
            <a:off x="990600" y="3581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87" name="Text Box 2"/>
          <p:cNvSpPr txBox="1">
            <a:spLocks noChangeArrowheads="1"/>
          </p:cNvSpPr>
          <p:nvPr/>
        </p:nvSpPr>
        <p:spPr bwMode="auto">
          <a:xfrm>
            <a:off x="533400" y="1371600"/>
            <a:ext cx="8001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marL="457200" indent="-457200" algn="l">
              <a:lnSpc>
                <a:spcPct val="125000"/>
              </a:lnSpc>
              <a:spcBef>
                <a:spcPts val="900"/>
              </a:spcBef>
              <a:buClrTx/>
              <a:buSzTx/>
              <a:buFont typeface="+mj-lt"/>
              <a:buAutoNum type="arabicPeriod" startAt="2"/>
              <a:defRPr sz="20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341313" indent="-341313">
              <a:buFont typeface="+mj-lt"/>
              <a:buAutoNum type="arabicPeriod" startAt="3"/>
            </a:pPr>
            <a:r>
              <a:rPr lang="en-US" dirty="0"/>
              <a:t>The company received </a:t>
            </a:r>
            <a:r>
              <a:rPr lang="en-US" dirty="0" smtClean="0"/>
              <a:t>€8,000 </a:t>
            </a:r>
            <a:r>
              <a:rPr lang="en-US" dirty="0"/>
              <a:t>cash in exchange for services performed.</a:t>
            </a:r>
          </a:p>
        </p:txBody>
      </p:sp>
      <p:sp>
        <p:nvSpPr>
          <p:cNvPr id="88" name="Text Box 10"/>
          <p:cNvSpPr txBox="1">
            <a:spLocks noChangeArrowheads="1"/>
          </p:cNvSpPr>
          <p:nvPr/>
        </p:nvSpPr>
        <p:spPr bwMode="auto">
          <a:xfrm>
            <a:off x="304800" y="36700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376863" algn="r"/>
                <a:tab pos="6454775" algn="r"/>
                <a:tab pos="7315200" algn="r"/>
                <a:tab pos="8339138" algn="r"/>
              </a:tabLst>
            </a:pPr>
            <a:r>
              <a:rPr lang="en-US" altLang="en-US" sz="1600" b="1" dirty="0" smtClean="0">
                <a:latin typeface="Liberation Sans" panose="020B0604020202020204" pitchFamily="34" charset="0"/>
              </a:rPr>
              <a:t>	2.</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+7,000	+7,000</a:t>
            </a:r>
            <a:endParaRPr lang="en-US" altLang="en-US" sz="1600" b="1" dirty="0">
              <a:latin typeface="Liberation Sans" panose="020B0604020202020204" pitchFamily="34" charset="0"/>
            </a:endParaRPr>
          </a:p>
        </p:txBody>
      </p:sp>
      <p:cxnSp>
        <p:nvCxnSpPr>
          <p:cNvPr id="89" name="Straight Connector 88"/>
          <p:cNvCxnSpPr/>
          <p:nvPr/>
        </p:nvCxnSpPr>
        <p:spPr bwMode="auto">
          <a:xfrm>
            <a:off x="990600" y="4038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0" name="Text Box 10"/>
          <p:cNvSpPr txBox="1">
            <a:spLocks noChangeArrowheads="1"/>
          </p:cNvSpPr>
          <p:nvPr/>
        </p:nvSpPr>
        <p:spPr bwMode="auto">
          <a:xfrm>
            <a:off x="304800" y="41272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3.</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+8,000</a:t>
            </a:r>
            <a:endParaRPr lang="en-US" altLang="en-US" sz="1600" b="1" dirty="0">
              <a:latin typeface="Liberation Sans" panose="020B0604020202020204" pitchFamily="34" charset="0"/>
            </a:endParaRPr>
          </a:p>
        </p:txBody>
      </p:sp>
      <p:cxnSp>
        <p:nvCxnSpPr>
          <p:cNvPr id="91" name="Straight Connector 90"/>
          <p:cNvCxnSpPr/>
          <p:nvPr/>
        </p:nvCxnSpPr>
        <p:spPr bwMode="auto">
          <a:xfrm>
            <a:off x="990600" y="4495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2" name="Text Box 10"/>
          <p:cNvSpPr txBox="1">
            <a:spLocks noChangeArrowheads="1"/>
          </p:cNvSpPr>
          <p:nvPr/>
        </p:nvSpPr>
        <p:spPr bwMode="auto">
          <a:xfrm>
            <a:off x="304800" y="45844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69175" algn="r"/>
                <a:tab pos="8339138" algn="r"/>
              </a:tabLst>
            </a:pPr>
            <a:r>
              <a:rPr lang="en-US" altLang="en-US" sz="1600" b="1" dirty="0" smtClean="0">
                <a:latin typeface="Liberation Sans" panose="020B0604020202020204" pitchFamily="34" charset="0"/>
              </a:rPr>
              <a:t>	4.</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-850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-850</a:t>
            </a:r>
            <a:endParaRPr lang="en-US" altLang="en-US" sz="1600" b="1" dirty="0">
              <a:latin typeface="Liberation Sans" panose="020B0604020202020204" pitchFamily="34" charset="0"/>
            </a:endParaRPr>
          </a:p>
        </p:txBody>
      </p:sp>
      <p:cxnSp>
        <p:nvCxnSpPr>
          <p:cNvPr id="93" name="Straight Connector 92"/>
          <p:cNvCxnSpPr/>
          <p:nvPr/>
        </p:nvCxnSpPr>
        <p:spPr bwMode="auto">
          <a:xfrm>
            <a:off x="990600" y="4953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4" name="Text Box 10"/>
          <p:cNvSpPr txBox="1">
            <a:spLocks noChangeArrowheads="1"/>
          </p:cNvSpPr>
          <p:nvPr/>
        </p:nvSpPr>
        <p:spPr bwMode="auto">
          <a:xfrm>
            <a:off x="304800" y="50416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5.</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-1,000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-1,000</a:t>
            </a:r>
            <a:endParaRPr lang="en-US" altLang="en-US" sz="1600" b="1" dirty="0">
              <a:latin typeface="Liberation Sans" panose="020B0604020202020204" pitchFamily="34" charset="0"/>
            </a:endParaRPr>
          </a:p>
        </p:txBody>
      </p:sp>
      <p:sp>
        <p:nvSpPr>
          <p:cNvPr id="97" name="Rectangle 96"/>
          <p:cNvSpPr/>
          <p:nvPr/>
        </p:nvSpPr>
        <p:spPr bwMode="auto">
          <a:xfrm>
            <a:off x="19171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8" name="Rectangle 97"/>
          <p:cNvSpPr/>
          <p:nvPr/>
        </p:nvSpPr>
        <p:spPr bwMode="auto">
          <a:xfrm>
            <a:off x="3364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9" name="Rectangle 98"/>
          <p:cNvSpPr/>
          <p:nvPr/>
        </p:nvSpPr>
        <p:spPr bwMode="auto">
          <a:xfrm>
            <a:off x="4812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0" name="Rectangle 99"/>
          <p:cNvSpPr/>
          <p:nvPr/>
        </p:nvSpPr>
        <p:spPr bwMode="auto">
          <a:xfrm>
            <a:off x="5955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1" name="Rectangle 100"/>
          <p:cNvSpPr/>
          <p:nvPr/>
        </p:nvSpPr>
        <p:spPr bwMode="auto">
          <a:xfrm>
            <a:off x="69463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3" name="Rectangle 102"/>
          <p:cNvSpPr/>
          <p:nvPr/>
        </p:nvSpPr>
        <p:spPr bwMode="auto">
          <a:xfrm>
            <a:off x="7936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05" name="Straight Connector 104"/>
          <p:cNvCxnSpPr/>
          <p:nvPr/>
        </p:nvCxnSpPr>
        <p:spPr bwMode="auto">
          <a:xfrm>
            <a:off x="990600" y="5867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07" name="Rectangle 106"/>
          <p:cNvSpPr/>
          <p:nvPr/>
        </p:nvSpPr>
        <p:spPr bwMode="auto">
          <a:xfrm>
            <a:off x="19171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8" name="Rectangle 107"/>
          <p:cNvSpPr/>
          <p:nvPr/>
        </p:nvSpPr>
        <p:spPr bwMode="auto">
          <a:xfrm>
            <a:off x="3364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7" name="Rectangle 116"/>
          <p:cNvSpPr/>
          <p:nvPr/>
        </p:nvSpPr>
        <p:spPr bwMode="auto">
          <a:xfrm>
            <a:off x="4812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8" name="Rectangle 117"/>
          <p:cNvSpPr/>
          <p:nvPr/>
        </p:nvSpPr>
        <p:spPr bwMode="auto">
          <a:xfrm>
            <a:off x="5955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9" name="Rectangle 118"/>
          <p:cNvSpPr/>
          <p:nvPr/>
        </p:nvSpPr>
        <p:spPr bwMode="auto">
          <a:xfrm>
            <a:off x="69463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0" name="Rectangle 119"/>
          <p:cNvSpPr/>
          <p:nvPr/>
        </p:nvSpPr>
        <p:spPr bwMode="auto">
          <a:xfrm>
            <a:off x="7936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21" name="Straight Connector 120"/>
          <p:cNvCxnSpPr/>
          <p:nvPr/>
        </p:nvCxnSpPr>
        <p:spPr bwMode="auto">
          <a:xfrm>
            <a:off x="990600" y="5943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2" name="Rectangle 121"/>
          <p:cNvSpPr/>
          <p:nvPr/>
        </p:nvSpPr>
        <p:spPr bwMode="auto">
          <a:xfrm>
            <a:off x="19171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3" name="Rectangle 122"/>
          <p:cNvSpPr/>
          <p:nvPr/>
        </p:nvSpPr>
        <p:spPr bwMode="auto">
          <a:xfrm>
            <a:off x="3364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6" name="Rectangle 125"/>
          <p:cNvSpPr/>
          <p:nvPr/>
        </p:nvSpPr>
        <p:spPr bwMode="auto">
          <a:xfrm>
            <a:off x="4812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7" name="Rectangle 126"/>
          <p:cNvSpPr/>
          <p:nvPr/>
        </p:nvSpPr>
        <p:spPr bwMode="auto">
          <a:xfrm>
            <a:off x="5955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3" name="Rectangle 132"/>
          <p:cNvSpPr/>
          <p:nvPr/>
        </p:nvSpPr>
        <p:spPr bwMode="auto">
          <a:xfrm>
            <a:off x="69463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5" name="Rectangle 134"/>
          <p:cNvSpPr/>
          <p:nvPr/>
        </p:nvSpPr>
        <p:spPr bwMode="auto">
          <a:xfrm>
            <a:off x="7936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6" name="Text Box 10"/>
          <p:cNvSpPr txBox="1">
            <a:spLocks noChangeArrowheads="1"/>
          </p:cNvSpPr>
          <p:nvPr/>
        </p:nvSpPr>
        <p:spPr bwMode="auto">
          <a:xfrm>
            <a:off x="304800" y="5498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432425" algn="r"/>
                <a:tab pos="6454775" algn="r"/>
                <a:tab pos="7369175" algn="r"/>
                <a:tab pos="8339138" algn="r"/>
              </a:tabLst>
            </a:pPr>
            <a:r>
              <a:rPr lang="en-US" altLang="en-US" sz="1600" b="1" dirty="0" smtClean="0">
                <a:latin typeface="Liberation Sans" panose="020B0604020202020204" pitchFamily="34" charset="0"/>
              </a:rPr>
              <a:t>	</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$31,150	$7,000	$7,000	$25,000	$8,000	$850	$1,000</a:t>
            </a:r>
            <a:endParaRPr lang="en-US" altLang="en-US" sz="1600" b="1" dirty="0">
              <a:latin typeface="Liberation Sans" panose="020B0604020202020204" pitchFamily="34" charset="0"/>
            </a:endParaRPr>
          </a:p>
        </p:txBody>
      </p:sp>
      <p:sp>
        <p:nvSpPr>
          <p:cNvPr id="184" name="TextBox 183"/>
          <p:cNvSpPr txBox="1"/>
          <p:nvPr/>
        </p:nvSpPr>
        <p:spPr>
          <a:xfrm>
            <a:off x="47244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5" name="TextBox 184"/>
          <p:cNvSpPr txBox="1"/>
          <p:nvPr/>
        </p:nvSpPr>
        <p:spPr>
          <a:xfrm>
            <a:off x="59436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6" name="TextBox 185"/>
          <p:cNvSpPr txBox="1"/>
          <p:nvPr/>
        </p:nvSpPr>
        <p:spPr>
          <a:xfrm>
            <a:off x="1905000" y="5334000"/>
            <a:ext cx="152400" cy="523220"/>
          </a:xfrm>
          <a:prstGeom prst="rect">
            <a:avLst/>
          </a:prstGeom>
          <a:noFill/>
          <a:ln>
            <a:noFill/>
          </a:ln>
        </p:spPr>
        <p:txBody>
          <a:bodyPr wrap="square" lIns="0" tIns="9144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187" name="TextBox 186"/>
          <p:cNvSpPr txBox="1"/>
          <p:nvPr/>
        </p:nvSpPr>
        <p:spPr>
          <a:xfrm>
            <a:off x="3352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8" name="TextBox 187"/>
          <p:cNvSpPr txBox="1"/>
          <p:nvPr/>
        </p:nvSpPr>
        <p:spPr>
          <a:xfrm>
            <a:off x="69342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89" name="TextBox 188"/>
          <p:cNvSpPr txBox="1"/>
          <p:nvPr/>
        </p:nvSpPr>
        <p:spPr>
          <a:xfrm>
            <a:off x="7924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90" name="Left Brace 189"/>
          <p:cNvSpPr/>
          <p:nvPr/>
        </p:nvSpPr>
        <p:spPr bwMode="auto">
          <a:xfrm rot="16200000">
            <a:off x="6036516" y="3412283"/>
            <a:ext cx="182975" cy="5398009"/>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1" name="Left Brace 190"/>
          <p:cNvSpPr/>
          <p:nvPr/>
        </p:nvSpPr>
        <p:spPr bwMode="auto">
          <a:xfrm rot="16200000">
            <a:off x="2093168" y="4905042"/>
            <a:ext cx="182974" cy="2412494"/>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2" name="Text Box 10"/>
          <p:cNvSpPr txBox="1">
            <a:spLocks noChangeArrowheads="1"/>
          </p:cNvSpPr>
          <p:nvPr/>
        </p:nvSpPr>
        <p:spPr bwMode="auto">
          <a:xfrm>
            <a:off x="1524000" y="6248400"/>
            <a:ext cx="12954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93" name="Text Box 10"/>
          <p:cNvSpPr txBox="1">
            <a:spLocks noChangeArrowheads="1"/>
          </p:cNvSpPr>
          <p:nvPr/>
        </p:nvSpPr>
        <p:spPr bwMode="auto">
          <a:xfrm>
            <a:off x="5486400" y="6248400"/>
            <a:ext cx="13716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83" name="Rectangle 182"/>
          <p:cNvSpPr/>
          <p:nvPr/>
        </p:nvSpPr>
        <p:spPr bwMode="auto">
          <a:xfrm>
            <a:off x="381000" y="4584412"/>
            <a:ext cx="8610600" cy="1833265"/>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4" name="Rectangle 193"/>
          <p:cNvSpPr/>
          <p:nvPr/>
        </p:nvSpPr>
        <p:spPr bwMode="auto">
          <a:xfrm>
            <a:off x="1371600" y="6111287"/>
            <a:ext cx="7455408" cy="45879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7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73" name="TextBox 72"/>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74" name="TextBox 73"/>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75" name="TextBox 74"/>
          <p:cNvSpPr txBox="1"/>
          <p:nvPr/>
        </p:nvSpPr>
        <p:spPr>
          <a:xfrm>
            <a:off x="4800600" y="2590800"/>
            <a:ext cx="12954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smtClean="0"/>
              <a:t>Share Capital</a:t>
            </a:r>
            <a:endParaRPr lang="en-US" dirty="0"/>
          </a:p>
        </p:txBody>
      </p:sp>
    </p:spTree>
    <p:extLst>
      <p:ext uri="{BB962C8B-B14F-4D97-AF65-F5344CB8AC3E}">
        <p14:creationId xmlns:p14="http://schemas.microsoft.com/office/powerpoint/2010/main" val="22726035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lef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 name="Straight Connector 95"/>
          <p:cNvCxnSpPr/>
          <p:nvPr/>
        </p:nvCxnSpPr>
        <p:spPr bwMode="auto">
          <a:xfrm>
            <a:off x="990600" y="5410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0" name="Text Box 10"/>
          <p:cNvSpPr txBox="1">
            <a:spLocks noChangeArrowheads="1"/>
          </p:cNvSpPr>
          <p:nvPr/>
        </p:nvSpPr>
        <p:spPr bwMode="auto">
          <a:xfrm>
            <a:off x="304800" y="3212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432425" algn="r"/>
                <a:tab pos="6454775" algn="r"/>
                <a:tab pos="7315200" algn="r"/>
                <a:tab pos="8339138" algn="r"/>
              </a:tabLst>
            </a:pPr>
            <a:r>
              <a:rPr lang="en-US" altLang="en-US" sz="1600" b="1" dirty="0" smtClean="0">
                <a:latin typeface="Liberation Sans" panose="020B0604020202020204" pitchFamily="34" charset="0"/>
              </a:rPr>
              <a:t>	1.</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a:t>
            </a:r>
            <a:r>
              <a:rPr lang="en-US" altLang="en-US" sz="1600" b="1" dirty="0">
                <a:latin typeface="Liberation Sans" panose="020B0604020202020204" pitchFamily="34" charset="0"/>
              </a:rPr>
              <a:t>2</a:t>
            </a:r>
            <a:r>
              <a:rPr lang="en-US" altLang="en-US" sz="1600" b="1" dirty="0" smtClean="0">
                <a:latin typeface="Liberation Sans" panose="020B0604020202020204" pitchFamily="34" charset="0"/>
              </a:rPr>
              <a:t>5,000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+25,000</a:t>
            </a:r>
            <a:endParaRPr lang="en-US" altLang="en-US" sz="1600" b="1" dirty="0">
              <a:latin typeface="Liberation Sans" panose="020B0604020202020204" pitchFamily="34" charset="0"/>
            </a:endParaRPr>
          </a:p>
        </p:txBody>
      </p:sp>
      <p:sp>
        <p:nvSpPr>
          <p:cNvPr id="24" name="TextBox 23"/>
          <p:cNvSpPr txBox="1"/>
          <p:nvPr/>
        </p:nvSpPr>
        <p:spPr>
          <a:xfrm>
            <a:off x="762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a:t>Trans-</a:t>
            </a:r>
          </a:p>
          <a:p>
            <a:r>
              <a:rPr lang="en-US" sz="1600" dirty="0"/>
              <a:t>action</a:t>
            </a:r>
          </a:p>
        </p:txBody>
      </p:sp>
      <p:sp>
        <p:nvSpPr>
          <p:cNvPr id="26" name="TextBox 25"/>
          <p:cNvSpPr txBox="1"/>
          <p:nvPr/>
        </p:nvSpPr>
        <p:spPr>
          <a:xfrm>
            <a:off x="9144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smtClean="0"/>
              <a:t>Cash   </a:t>
            </a:r>
            <a:endParaRPr lang="en-US" sz="1600" dirty="0"/>
          </a:p>
        </p:txBody>
      </p:sp>
      <p:sp>
        <p:nvSpPr>
          <p:cNvPr id="29" name="TextBox 28"/>
          <p:cNvSpPr txBox="1"/>
          <p:nvPr/>
        </p:nvSpPr>
        <p:spPr>
          <a:xfrm>
            <a:off x="1981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Equipment</a:t>
            </a:r>
          </a:p>
        </p:txBody>
      </p:sp>
      <p:sp>
        <p:nvSpPr>
          <p:cNvPr id="30" name="TextBox 29"/>
          <p:cNvSpPr txBox="1"/>
          <p:nvPr/>
        </p:nvSpPr>
        <p:spPr>
          <a:xfrm>
            <a:off x="3505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Accounts</a:t>
            </a:r>
          </a:p>
          <a:p>
            <a:r>
              <a:rPr lang="en-US" dirty="0"/>
              <a:t>Payable</a:t>
            </a:r>
          </a:p>
        </p:txBody>
      </p:sp>
      <p:sp>
        <p:nvSpPr>
          <p:cNvPr id="32" name="TextBox 31"/>
          <p:cNvSpPr txBox="1"/>
          <p:nvPr/>
        </p:nvSpPr>
        <p:spPr>
          <a:xfrm>
            <a:off x="6019800" y="2590800"/>
            <a:ext cx="2819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Retained Earnings</a:t>
            </a:r>
          </a:p>
          <a:p>
            <a:r>
              <a:rPr lang="en-US" dirty="0"/>
              <a:t> Rev.    –     Exp.    –     Div.</a:t>
            </a:r>
          </a:p>
        </p:txBody>
      </p:sp>
      <p:cxnSp>
        <p:nvCxnSpPr>
          <p:cNvPr id="11" name="Straight Connector 10"/>
          <p:cNvCxnSpPr/>
          <p:nvPr/>
        </p:nvCxnSpPr>
        <p:spPr bwMode="auto">
          <a:xfrm>
            <a:off x="978408" y="3124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9050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352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800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943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9342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924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22860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146175" algn="ctr"/>
                <a:tab pos="3084513" algn="ctr"/>
                <a:tab pos="5773738" algn="ctr"/>
              </a:tabLst>
            </a:pPr>
            <a:r>
              <a:rPr lang="en-US" sz="1600" dirty="0" smtClean="0"/>
              <a:t>	Assets	=    Liabilities +	Equity</a:t>
            </a:r>
            <a:endParaRPr lang="en-US" sz="1600" dirty="0"/>
          </a:p>
        </p:txBody>
      </p:sp>
      <p:cxnSp>
        <p:nvCxnSpPr>
          <p:cNvPr id="55" name="Straight Connector 54"/>
          <p:cNvCxnSpPr/>
          <p:nvPr/>
        </p:nvCxnSpPr>
        <p:spPr bwMode="auto">
          <a:xfrm>
            <a:off x="914400" y="2590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47244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57" name="TextBox 56"/>
          <p:cNvSpPr txBox="1"/>
          <p:nvPr/>
        </p:nvSpPr>
        <p:spPr>
          <a:xfrm>
            <a:off x="59436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60" name="TextBox 59"/>
          <p:cNvSpPr txBox="1"/>
          <p:nvPr/>
        </p:nvSpPr>
        <p:spPr>
          <a:xfrm>
            <a:off x="1828800" y="25908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61" name="TextBox 60"/>
          <p:cNvSpPr txBox="1"/>
          <p:nvPr/>
        </p:nvSpPr>
        <p:spPr>
          <a:xfrm>
            <a:off x="33528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cxnSp>
        <p:nvCxnSpPr>
          <p:cNvPr id="104" name="Straight Connector 103"/>
          <p:cNvCxnSpPr/>
          <p:nvPr/>
        </p:nvCxnSpPr>
        <p:spPr bwMode="auto">
          <a:xfrm>
            <a:off x="990600" y="3581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87" name="Text Box 2"/>
          <p:cNvSpPr txBox="1">
            <a:spLocks noChangeArrowheads="1"/>
          </p:cNvSpPr>
          <p:nvPr/>
        </p:nvSpPr>
        <p:spPr bwMode="auto">
          <a:xfrm>
            <a:off x="533400" y="1371600"/>
            <a:ext cx="800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marL="457200" indent="-457200" algn="l">
              <a:lnSpc>
                <a:spcPct val="125000"/>
              </a:lnSpc>
              <a:spcBef>
                <a:spcPts val="900"/>
              </a:spcBef>
              <a:buClrTx/>
              <a:buSzTx/>
              <a:buFont typeface="+mj-lt"/>
              <a:buAutoNum type="arabicPeriod" startAt="2"/>
              <a:defRPr sz="20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341313" indent="-341313">
              <a:buFont typeface="+mj-lt"/>
              <a:buAutoNum type="arabicPeriod" startAt="4"/>
            </a:pPr>
            <a:r>
              <a:rPr lang="en-US" dirty="0"/>
              <a:t>The company </a:t>
            </a:r>
            <a:r>
              <a:rPr lang="en-US" dirty="0" smtClean="0"/>
              <a:t>paid €850 for this month’s rent.</a:t>
            </a:r>
            <a:endParaRPr lang="en-US" dirty="0"/>
          </a:p>
        </p:txBody>
      </p:sp>
      <p:sp>
        <p:nvSpPr>
          <p:cNvPr id="88" name="Text Box 10"/>
          <p:cNvSpPr txBox="1">
            <a:spLocks noChangeArrowheads="1"/>
          </p:cNvSpPr>
          <p:nvPr/>
        </p:nvSpPr>
        <p:spPr bwMode="auto">
          <a:xfrm>
            <a:off x="304800" y="36700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376863" algn="r"/>
                <a:tab pos="6454775" algn="r"/>
                <a:tab pos="7315200" algn="r"/>
                <a:tab pos="8339138" algn="r"/>
              </a:tabLst>
            </a:pPr>
            <a:r>
              <a:rPr lang="en-US" altLang="en-US" sz="1600" b="1" dirty="0" smtClean="0">
                <a:latin typeface="Liberation Sans" panose="020B0604020202020204" pitchFamily="34" charset="0"/>
              </a:rPr>
              <a:t>	2.</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+7,000	+7,000</a:t>
            </a:r>
            <a:endParaRPr lang="en-US" altLang="en-US" sz="1600" b="1" dirty="0">
              <a:latin typeface="Liberation Sans" panose="020B0604020202020204" pitchFamily="34" charset="0"/>
            </a:endParaRPr>
          </a:p>
        </p:txBody>
      </p:sp>
      <p:cxnSp>
        <p:nvCxnSpPr>
          <p:cNvPr id="89" name="Straight Connector 88"/>
          <p:cNvCxnSpPr/>
          <p:nvPr/>
        </p:nvCxnSpPr>
        <p:spPr bwMode="auto">
          <a:xfrm>
            <a:off x="990600" y="4038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0" name="Text Box 10"/>
          <p:cNvSpPr txBox="1">
            <a:spLocks noChangeArrowheads="1"/>
          </p:cNvSpPr>
          <p:nvPr/>
        </p:nvSpPr>
        <p:spPr bwMode="auto">
          <a:xfrm>
            <a:off x="304800" y="41272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3.</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+8,000</a:t>
            </a:r>
            <a:endParaRPr lang="en-US" altLang="en-US" sz="1600" b="1" dirty="0">
              <a:latin typeface="Liberation Sans" panose="020B0604020202020204" pitchFamily="34" charset="0"/>
            </a:endParaRPr>
          </a:p>
        </p:txBody>
      </p:sp>
      <p:cxnSp>
        <p:nvCxnSpPr>
          <p:cNvPr id="91" name="Straight Connector 90"/>
          <p:cNvCxnSpPr/>
          <p:nvPr/>
        </p:nvCxnSpPr>
        <p:spPr bwMode="auto">
          <a:xfrm>
            <a:off x="990600" y="4495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2" name="Text Box 10"/>
          <p:cNvSpPr txBox="1">
            <a:spLocks noChangeArrowheads="1"/>
          </p:cNvSpPr>
          <p:nvPr/>
        </p:nvSpPr>
        <p:spPr bwMode="auto">
          <a:xfrm>
            <a:off x="304800" y="45844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69175" algn="r"/>
                <a:tab pos="8339138" algn="r"/>
              </a:tabLst>
            </a:pPr>
            <a:r>
              <a:rPr lang="en-US" altLang="en-US" sz="1600" b="1" dirty="0" smtClean="0">
                <a:latin typeface="Liberation Sans" panose="020B0604020202020204" pitchFamily="34" charset="0"/>
              </a:rPr>
              <a:t>	4.</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-850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-850</a:t>
            </a:r>
            <a:endParaRPr lang="en-US" altLang="en-US" sz="1600" b="1" dirty="0">
              <a:latin typeface="Liberation Sans" panose="020B0604020202020204" pitchFamily="34" charset="0"/>
            </a:endParaRPr>
          </a:p>
        </p:txBody>
      </p:sp>
      <p:cxnSp>
        <p:nvCxnSpPr>
          <p:cNvPr id="93" name="Straight Connector 92"/>
          <p:cNvCxnSpPr/>
          <p:nvPr/>
        </p:nvCxnSpPr>
        <p:spPr bwMode="auto">
          <a:xfrm>
            <a:off x="990600" y="4953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4" name="Text Box 10"/>
          <p:cNvSpPr txBox="1">
            <a:spLocks noChangeArrowheads="1"/>
          </p:cNvSpPr>
          <p:nvPr/>
        </p:nvSpPr>
        <p:spPr bwMode="auto">
          <a:xfrm>
            <a:off x="304800" y="50416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5.</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-1,000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-1,000</a:t>
            </a:r>
            <a:endParaRPr lang="en-US" altLang="en-US" sz="1600" b="1" dirty="0">
              <a:latin typeface="Liberation Sans" panose="020B0604020202020204" pitchFamily="34" charset="0"/>
            </a:endParaRPr>
          </a:p>
        </p:txBody>
      </p:sp>
      <p:sp>
        <p:nvSpPr>
          <p:cNvPr id="97" name="Rectangle 96"/>
          <p:cNvSpPr/>
          <p:nvPr/>
        </p:nvSpPr>
        <p:spPr bwMode="auto">
          <a:xfrm>
            <a:off x="19171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8" name="Rectangle 97"/>
          <p:cNvSpPr/>
          <p:nvPr/>
        </p:nvSpPr>
        <p:spPr bwMode="auto">
          <a:xfrm>
            <a:off x="3364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9" name="Rectangle 98"/>
          <p:cNvSpPr/>
          <p:nvPr/>
        </p:nvSpPr>
        <p:spPr bwMode="auto">
          <a:xfrm>
            <a:off x="4812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0" name="Rectangle 99"/>
          <p:cNvSpPr/>
          <p:nvPr/>
        </p:nvSpPr>
        <p:spPr bwMode="auto">
          <a:xfrm>
            <a:off x="5955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1" name="Rectangle 100"/>
          <p:cNvSpPr/>
          <p:nvPr/>
        </p:nvSpPr>
        <p:spPr bwMode="auto">
          <a:xfrm>
            <a:off x="69463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3" name="Rectangle 102"/>
          <p:cNvSpPr/>
          <p:nvPr/>
        </p:nvSpPr>
        <p:spPr bwMode="auto">
          <a:xfrm>
            <a:off x="7936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05" name="Straight Connector 104"/>
          <p:cNvCxnSpPr/>
          <p:nvPr/>
        </p:nvCxnSpPr>
        <p:spPr bwMode="auto">
          <a:xfrm>
            <a:off x="990600" y="5867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07" name="Rectangle 106"/>
          <p:cNvSpPr/>
          <p:nvPr/>
        </p:nvSpPr>
        <p:spPr bwMode="auto">
          <a:xfrm>
            <a:off x="19171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8" name="Rectangle 107"/>
          <p:cNvSpPr/>
          <p:nvPr/>
        </p:nvSpPr>
        <p:spPr bwMode="auto">
          <a:xfrm>
            <a:off x="3364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7" name="Rectangle 116"/>
          <p:cNvSpPr/>
          <p:nvPr/>
        </p:nvSpPr>
        <p:spPr bwMode="auto">
          <a:xfrm>
            <a:off x="4812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8" name="Rectangle 117"/>
          <p:cNvSpPr/>
          <p:nvPr/>
        </p:nvSpPr>
        <p:spPr bwMode="auto">
          <a:xfrm>
            <a:off x="5955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9" name="Rectangle 118"/>
          <p:cNvSpPr/>
          <p:nvPr/>
        </p:nvSpPr>
        <p:spPr bwMode="auto">
          <a:xfrm>
            <a:off x="69463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0" name="Rectangle 119"/>
          <p:cNvSpPr/>
          <p:nvPr/>
        </p:nvSpPr>
        <p:spPr bwMode="auto">
          <a:xfrm>
            <a:off x="7936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21" name="Straight Connector 120"/>
          <p:cNvCxnSpPr/>
          <p:nvPr/>
        </p:nvCxnSpPr>
        <p:spPr bwMode="auto">
          <a:xfrm>
            <a:off x="990600" y="5943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2" name="Rectangle 121"/>
          <p:cNvSpPr/>
          <p:nvPr/>
        </p:nvSpPr>
        <p:spPr bwMode="auto">
          <a:xfrm>
            <a:off x="19171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3" name="Rectangle 122"/>
          <p:cNvSpPr/>
          <p:nvPr/>
        </p:nvSpPr>
        <p:spPr bwMode="auto">
          <a:xfrm>
            <a:off x="3364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6" name="Rectangle 125"/>
          <p:cNvSpPr/>
          <p:nvPr/>
        </p:nvSpPr>
        <p:spPr bwMode="auto">
          <a:xfrm>
            <a:off x="4812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7" name="Rectangle 126"/>
          <p:cNvSpPr/>
          <p:nvPr/>
        </p:nvSpPr>
        <p:spPr bwMode="auto">
          <a:xfrm>
            <a:off x="5955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3" name="Rectangle 132"/>
          <p:cNvSpPr/>
          <p:nvPr/>
        </p:nvSpPr>
        <p:spPr bwMode="auto">
          <a:xfrm>
            <a:off x="69463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5" name="Rectangle 134"/>
          <p:cNvSpPr/>
          <p:nvPr/>
        </p:nvSpPr>
        <p:spPr bwMode="auto">
          <a:xfrm>
            <a:off x="7936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6" name="Text Box 10"/>
          <p:cNvSpPr txBox="1">
            <a:spLocks noChangeArrowheads="1"/>
          </p:cNvSpPr>
          <p:nvPr/>
        </p:nvSpPr>
        <p:spPr bwMode="auto">
          <a:xfrm>
            <a:off x="304800" y="5498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432425" algn="r"/>
                <a:tab pos="6454775" algn="r"/>
                <a:tab pos="7369175" algn="r"/>
                <a:tab pos="8339138" algn="r"/>
              </a:tabLst>
            </a:pPr>
            <a:r>
              <a:rPr lang="en-US" altLang="en-US" sz="1600" b="1" dirty="0" smtClean="0">
                <a:latin typeface="Liberation Sans" panose="020B0604020202020204" pitchFamily="34" charset="0"/>
              </a:rPr>
              <a:t>	</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$31,150	$7,000	$7,000	$25,000	$8,000	$850	$1,000</a:t>
            </a:r>
            <a:endParaRPr lang="en-US" altLang="en-US" sz="1600" b="1" dirty="0">
              <a:latin typeface="Liberation Sans" panose="020B0604020202020204" pitchFamily="34" charset="0"/>
            </a:endParaRPr>
          </a:p>
        </p:txBody>
      </p:sp>
      <p:sp>
        <p:nvSpPr>
          <p:cNvPr id="184" name="TextBox 183"/>
          <p:cNvSpPr txBox="1"/>
          <p:nvPr/>
        </p:nvSpPr>
        <p:spPr>
          <a:xfrm>
            <a:off x="47244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5" name="TextBox 184"/>
          <p:cNvSpPr txBox="1"/>
          <p:nvPr/>
        </p:nvSpPr>
        <p:spPr>
          <a:xfrm>
            <a:off x="59436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6" name="TextBox 185"/>
          <p:cNvSpPr txBox="1"/>
          <p:nvPr/>
        </p:nvSpPr>
        <p:spPr>
          <a:xfrm>
            <a:off x="1905000" y="5334000"/>
            <a:ext cx="152400" cy="523220"/>
          </a:xfrm>
          <a:prstGeom prst="rect">
            <a:avLst/>
          </a:prstGeom>
          <a:noFill/>
          <a:ln>
            <a:noFill/>
          </a:ln>
        </p:spPr>
        <p:txBody>
          <a:bodyPr wrap="square" lIns="0" tIns="9144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187" name="TextBox 186"/>
          <p:cNvSpPr txBox="1"/>
          <p:nvPr/>
        </p:nvSpPr>
        <p:spPr>
          <a:xfrm>
            <a:off x="3352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8" name="TextBox 187"/>
          <p:cNvSpPr txBox="1"/>
          <p:nvPr/>
        </p:nvSpPr>
        <p:spPr>
          <a:xfrm>
            <a:off x="69342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89" name="TextBox 188"/>
          <p:cNvSpPr txBox="1"/>
          <p:nvPr/>
        </p:nvSpPr>
        <p:spPr>
          <a:xfrm>
            <a:off x="7924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90" name="Left Brace 189"/>
          <p:cNvSpPr/>
          <p:nvPr/>
        </p:nvSpPr>
        <p:spPr bwMode="auto">
          <a:xfrm rot="16200000">
            <a:off x="6036516" y="3412283"/>
            <a:ext cx="182975" cy="5398009"/>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1" name="Left Brace 190"/>
          <p:cNvSpPr/>
          <p:nvPr/>
        </p:nvSpPr>
        <p:spPr bwMode="auto">
          <a:xfrm rot="16200000">
            <a:off x="2093168" y="4905042"/>
            <a:ext cx="182974" cy="2412494"/>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2" name="Text Box 10"/>
          <p:cNvSpPr txBox="1">
            <a:spLocks noChangeArrowheads="1"/>
          </p:cNvSpPr>
          <p:nvPr/>
        </p:nvSpPr>
        <p:spPr bwMode="auto">
          <a:xfrm>
            <a:off x="1524000" y="6248400"/>
            <a:ext cx="12954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93" name="Text Box 10"/>
          <p:cNvSpPr txBox="1">
            <a:spLocks noChangeArrowheads="1"/>
          </p:cNvSpPr>
          <p:nvPr/>
        </p:nvSpPr>
        <p:spPr bwMode="auto">
          <a:xfrm>
            <a:off x="5486400" y="6248400"/>
            <a:ext cx="13716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83" name="Rectangle 182"/>
          <p:cNvSpPr/>
          <p:nvPr/>
        </p:nvSpPr>
        <p:spPr bwMode="auto">
          <a:xfrm>
            <a:off x="381000" y="5041612"/>
            <a:ext cx="8610600" cy="1376065"/>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4" name="Rectangle 193"/>
          <p:cNvSpPr/>
          <p:nvPr/>
        </p:nvSpPr>
        <p:spPr bwMode="auto">
          <a:xfrm>
            <a:off x="1371600" y="6111287"/>
            <a:ext cx="7455408" cy="45879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7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73" name="TextBox 72"/>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74" name="TextBox 73"/>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75" name="TextBox 74"/>
          <p:cNvSpPr txBox="1"/>
          <p:nvPr/>
        </p:nvSpPr>
        <p:spPr>
          <a:xfrm>
            <a:off x="4800600" y="2590800"/>
            <a:ext cx="12954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smtClean="0"/>
              <a:t>Share Capital</a:t>
            </a:r>
            <a:endParaRPr lang="en-US" dirty="0"/>
          </a:p>
        </p:txBody>
      </p:sp>
    </p:spTree>
    <p:extLst>
      <p:ext uri="{BB962C8B-B14F-4D97-AF65-F5344CB8AC3E}">
        <p14:creationId xmlns:p14="http://schemas.microsoft.com/office/powerpoint/2010/main" val="37221240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left)">
                                      <p:cBhvr>
                                        <p:cTn id="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 name="Straight Connector 95"/>
          <p:cNvCxnSpPr/>
          <p:nvPr/>
        </p:nvCxnSpPr>
        <p:spPr bwMode="auto">
          <a:xfrm>
            <a:off x="990600" y="5410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0" name="Text Box 10"/>
          <p:cNvSpPr txBox="1">
            <a:spLocks noChangeArrowheads="1"/>
          </p:cNvSpPr>
          <p:nvPr/>
        </p:nvSpPr>
        <p:spPr bwMode="auto">
          <a:xfrm>
            <a:off x="304800" y="3212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432425" algn="r"/>
                <a:tab pos="6454775" algn="r"/>
                <a:tab pos="7315200" algn="r"/>
                <a:tab pos="8339138" algn="r"/>
              </a:tabLst>
            </a:pPr>
            <a:r>
              <a:rPr lang="en-US" altLang="en-US" sz="1600" b="1" dirty="0" smtClean="0">
                <a:latin typeface="Liberation Sans" panose="020B0604020202020204" pitchFamily="34" charset="0"/>
              </a:rPr>
              <a:t>	1.</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a:t>
            </a:r>
            <a:r>
              <a:rPr lang="en-US" altLang="en-US" sz="1600" b="1" dirty="0">
                <a:latin typeface="Liberation Sans" panose="020B0604020202020204" pitchFamily="34" charset="0"/>
              </a:rPr>
              <a:t>2</a:t>
            </a:r>
            <a:r>
              <a:rPr lang="en-US" altLang="en-US" sz="1600" b="1" dirty="0" smtClean="0">
                <a:latin typeface="Liberation Sans" panose="020B0604020202020204" pitchFamily="34" charset="0"/>
              </a:rPr>
              <a:t>5,000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+25,000</a:t>
            </a:r>
            <a:endParaRPr lang="en-US" altLang="en-US" sz="1600" b="1" dirty="0">
              <a:latin typeface="Liberation Sans" panose="020B0604020202020204" pitchFamily="34" charset="0"/>
            </a:endParaRPr>
          </a:p>
        </p:txBody>
      </p:sp>
      <p:sp>
        <p:nvSpPr>
          <p:cNvPr id="24" name="TextBox 23"/>
          <p:cNvSpPr txBox="1"/>
          <p:nvPr/>
        </p:nvSpPr>
        <p:spPr>
          <a:xfrm>
            <a:off x="762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a:t>Trans-</a:t>
            </a:r>
          </a:p>
          <a:p>
            <a:r>
              <a:rPr lang="en-US" sz="1600" dirty="0"/>
              <a:t>action</a:t>
            </a:r>
          </a:p>
        </p:txBody>
      </p:sp>
      <p:sp>
        <p:nvSpPr>
          <p:cNvPr id="26" name="TextBox 25"/>
          <p:cNvSpPr txBox="1"/>
          <p:nvPr/>
        </p:nvSpPr>
        <p:spPr>
          <a:xfrm>
            <a:off x="9144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smtClean="0"/>
              <a:t>Cash   </a:t>
            </a:r>
            <a:endParaRPr lang="en-US" sz="1600" dirty="0"/>
          </a:p>
        </p:txBody>
      </p:sp>
      <p:sp>
        <p:nvSpPr>
          <p:cNvPr id="29" name="TextBox 28"/>
          <p:cNvSpPr txBox="1"/>
          <p:nvPr/>
        </p:nvSpPr>
        <p:spPr>
          <a:xfrm>
            <a:off x="1981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Equipment</a:t>
            </a:r>
          </a:p>
        </p:txBody>
      </p:sp>
      <p:sp>
        <p:nvSpPr>
          <p:cNvPr id="30" name="TextBox 29"/>
          <p:cNvSpPr txBox="1"/>
          <p:nvPr/>
        </p:nvSpPr>
        <p:spPr>
          <a:xfrm>
            <a:off x="3505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Accounts</a:t>
            </a:r>
          </a:p>
          <a:p>
            <a:r>
              <a:rPr lang="en-US" dirty="0"/>
              <a:t>Payable</a:t>
            </a:r>
          </a:p>
        </p:txBody>
      </p:sp>
      <p:sp>
        <p:nvSpPr>
          <p:cNvPr id="31" name="TextBox 30"/>
          <p:cNvSpPr txBox="1"/>
          <p:nvPr/>
        </p:nvSpPr>
        <p:spPr>
          <a:xfrm>
            <a:off x="4800600" y="2590800"/>
            <a:ext cx="12954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smtClean="0"/>
              <a:t>Share Capital</a:t>
            </a:r>
            <a:endParaRPr lang="en-US" dirty="0"/>
          </a:p>
        </p:txBody>
      </p:sp>
      <p:sp>
        <p:nvSpPr>
          <p:cNvPr id="32" name="TextBox 31"/>
          <p:cNvSpPr txBox="1"/>
          <p:nvPr/>
        </p:nvSpPr>
        <p:spPr>
          <a:xfrm>
            <a:off x="6019800" y="2590800"/>
            <a:ext cx="2819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Retained Earnings</a:t>
            </a:r>
          </a:p>
          <a:p>
            <a:r>
              <a:rPr lang="en-US" dirty="0"/>
              <a:t> Rev.    –     Exp.    –     Div.</a:t>
            </a:r>
          </a:p>
        </p:txBody>
      </p:sp>
      <p:cxnSp>
        <p:nvCxnSpPr>
          <p:cNvPr id="11" name="Straight Connector 10"/>
          <p:cNvCxnSpPr/>
          <p:nvPr/>
        </p:nvCxnSpPr>
        <p:spPr bwMode="auto">
          <a:xfrm>
            <a:off x="978408" y="3124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9050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352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800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943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9342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924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22860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146175" algn="ctr"/>
                <a:tab pos="3084513" algn="ctr"/>
                <a:tab pos="5773738" algn="ctr"/>
              </a:tabLst>
            </a:pPr>
            <a:r>
              <a:rPr lang="en-US" sz="1600" dirty="0" smtClean="0"/>
              <a:t>	Assets	=    Liabilities +	Equity</a:t>
            </a:r>
            <a:endParaRPr lang="en-US" sz="1600" dirty="0"/>
          </a:p>
        </p:txBody>
      </p:sp>
      <p:cxnSp>
        <p:nvCxnSpPr>
          <p:cNvPr id="55" name="Straight Connector 54"/>
          <p:cNvCxnSpPr/>
          <p:nvPr/>
        </p:nvCxnSpPr>
        <p:spPr bwMode="auto">
          <a:xfrm>
            <a:off x="914400" y="2590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47244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57" name="TextBox 56"/>
          <p:cNvSpPr txBox="1"/>
          <p:nvPr/>
        </p:nvSpPr>
        <p:spPr>
          <a:xfrm>
            <a:off x="59436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60" name="TextBox 59"/>
          <p:cNvSpPr txBox="1"/>
          <p:nvPr/>
        </p:nvSpPr>
        <p:spPr>
          <a:xfrm>
            <a:off x="1828800" y="25908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61" name="TextBox 60"/>
          <p:cNvSpPr txBox="1"/>
          <p:nvPr/>
        </p:nvSpPr>
        <p:spPr>
          <a:xfrm>
            <a:off x="33528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cxnSp>
        <p:nvCxnSpPr>
          <p:cNvPr id="104" name="Straight Connector 103"/>
          <p:cNvCxnSpPr/>
          <p:nvPr/>
        </p:nvCxnSpPr>
        <p:spPr bwMode="auto">
          <a:xfrm>
            <a:off x="990600" y="3581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87" name="Text Box 2"/>
          <p:cNvSpPr txBox="1">
            <a:spLocks noChangeArrowheads="1"/>
          </p:cNvSpPr>
          <p:nvPr/>
        </p:nvSpPr>
        <p:spPr bwMode="auto">
          <a:xfrm>
            <a:off x="533399" y="1371600"/>
            <a:ext cx="839288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marL="457200" indent="-457200" algn="l">
              <a:lnSpc>
                <a:spcPct val="125000"/>
              </a:lnSpc>
              <a:spcBef>
                <a:spcPts val="900"/>
              </a:spcBef>
              <a:buClrTx/>
              <a:buSzTx/>
              <a:buFont typeface="+mj-lt"/>
              <a:buAutoNum type="arabicPeriod" startAt="2"/>
              <a:defRPr sz="20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341313" indent="-341313">
              <a:buFont typeface="+mj-lt"/>
              <a:buAutoNum type="arabicPeriod" startAt="5"/>
            </a:pPr>
            <a:r>
              <a:rPr lang="en-US" dirty="0" smtClean="0"/>
              <a:t>The </a:t>
            </a:r>
            <a:r>
              <a:rPr lang="en-US" dirty="0"/>
              <a:t>company paid a dividend of </a:t>
            </a:r>
            <a:r>
              <a:rPr lang="en-US" dirty="0" smtClean="0"/>
              <a:t>€1,000 </a:t>
            </a:r>
            <a:r>
              <a:rPr lang="en-US" dirty="0"/>
              <a:t>in cash to </a:t>
            </a:r>
            <a:r>
              <a:rPr lang="en-US" dirty="0" smtClean="0"/>
              <a:t>shareholders.</a:t>
            </a:r>
            <a:endParaRPr lang="en-US" dirty="0"/>
          </a:p>
        </p:txBody>
      </p:sp>
      <p:sp>
        <p:nvSpPr>
          <p:cNvPr id="88" name="Text Box 10"/>
          <p:cNvSpPr txBox="1">
            <a:spLocks noChangeArrowheads="1"/>
          </p:cNvSpPr>
          <p:nvPr/>
        </p:nvSpPr>
        <p:spPr bwMode="auto">
          <a:xfrm>
            <a:off x="304800" y="36700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376863" algn="r"/>
                <a:tab pos="6454775" algn="r"/>
                <a:tab pos="7315200" algn="r"/>
                <a:tab pos="8339138" algn="r"/>
              </a:tabLst>
            </a:pPr>
            <a:r>
              <a:rPr lang="en-US" altLang="en-US" sz="1600" b="1" dirty="0" smtClean="0">
                <a:latin typeface="Liberation Sans" panose="020B0604020202020204" pitchFamily="34" charset="0"/>
              </a:rPr>
              <a:t>	2.</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+7,000	+7,000</a:t>
            </a:r>
            <a:endParaRPr lang="en-US" altLang="en-US" sz="1600" b="1" dirty="0">
              <a:latin typeface="Liberation Sans" panose="020B0604020202020204" pitchFamily="34" charset="0"/>
            </a:endParaRPr>
          </a:p>
        </p:txBody>
      </p:sp>
      <p:cxnSp>
        <p:nvCxnSpPr>
          <p:cNvPr id="89" name="Straight Connector 88"/>
          <p:cNvCxnSpPr/>
          <p:nvPr/>
        </p:nvCxnSpPr>
        <p:spPr bwMode="auto">
          <a:xfrm>
            <a:off x="990600" y="4038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0" name="Text Box 10"/>
          <p:cNvSpPr txBox="1">
            <a:spLocks noChangeArrowheads="1"/>
          </p:cNvSpPr>
          <p:nvPr/>
        </p:nvSpPr>
        <p:spPr bwMode="auto">
          <a:xfrm>
            <a:off x="304800" y="41272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3.</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+8,000</a:t>
            </a:r>
            <a:endParaRPr lang="en-US" altLang="en-US" sz="1600" b="1" dirty="0">
              <a:latin typeface="Liberation Sans" panose="020B0604020202020204" pitchFamily="34" charset="0"/>
            </a:endParaRPr>
          </a:p>
        </p:txBody>
      </p:sp>
      <p:cxnSp>
        <p:nvCxnSpPr>
          <p:cNvPr id="91" name="Straight Connector 90"/>
          <p:cNvCxnSpPr/>
          <p:nvPr/>
        </p:nvCxnSpPr>
        <p:spPr bwMode="auto">
          <a:xfrm>
            <a:off x="990600" y="4495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2" name="Text Box 10"/>
          <p:cNvSpPr txBox="1">
            <a:spLocks noChangeArrowheads="1"/>
          </p:cNvSpPr>
          <p:nvPr/>
        </p:nvSpPr>
        <p:spPr bwMode="auto">
          <a:xfrm>
            <a:off x="304800" y="45844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69175" algn="r"/>
                <a:tab pos="8339138" algn="r"/>
              </a:tabLst>
            </a:pPr>
            <a:r>
              <a:rPr lang="en-US" altLang="en-US" sz="1600" b="1" dirty="0" smtClean="0">
                <a:latin typeface="Liberation Sans" panose="020B0604020202020204" pitchFamily="34" charset="0"/>
              </a:rPr>
              <a:t>	4.</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-850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-850</a:t>
            </a:r>
            <a:endParaRPr lang="en-US" altLang="en-US" sz="1600" b="1" dirty="0">
              <a:latin typeface="Liberation Sans" panose="020B0604020202020204" pitchFamily="34" charset="0"/>
            </a:endParaRPr>
          </a:p>
        </p:txBody>
      </p:sp>
      <p:cxnSp>
        <p:nvCxnSpPr>
          <p:cNvPr id="93" name="Straight Connector 92"/>
          <p:cNvCxnSpPr/>
          <p:nvPr/>
        </p:nvCxnSpPr>
        <p:spPr bwMode="auto">
          <a:xfrm>
            <a:off x="990600" y="4953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4" name="Text Box 10"/>
          <p:cNvSpPr txBox="1">
            <a:spLocks noChangeArrowheads="1"/>
          </p:cNvSpPr>
          <p:nvPr/>
        </p:nvSpPr>
        <p:spPr bwMode="auto">
          <a:xfrm>
            <a:off x="304800" y="50416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5.</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-1,000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-1,000</a:t>
            </a:r>
            <a:endParaRPr lang="en-US" altLang="en-US" sz="1600" b="1" dirty="0">
              <a:latin typeface="Liberation Sans" panose="020B0604020202020204" pitchFamily="34" charset="0"/>
            </a:endParaRPr>
          </a:p>
        </p:txBody>
      </p:sp>
      <p:sp>
        <p:nvSpPr>
          <p:cNvPr id="97" name="Rectangle 96"/>
          <p:cNvSpPr/>
          <p:nvPr/>
        </p:nvSpPr>
        <p:spPr bwMode="auto">
          <a:xfrm>
            <a:off x="19171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8" name="Rectangle 97"/>
          <p:cNvSpPr/>
          <p:nvPr/>
        </p:nvSpPr>
        <p:spPr bwMode="auto">
          <a:xfrm>
            <a:off x="3364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9" name="Rectangle 98"/>
          <p:cNvSpPr/>
          <p:nvPr/>
        </p:nvSpPr>
        <p:spPr bwMode="auto">
          <a:xfrm>
            <a:off x="4812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0" name="Rectangle 99"/>
          <p:cNvSpPr/>
          <p:nvPr/>
        </p:nvSpPr>
        <p:spPr bwMode="auto">
          <a:xfrm>
            <a:off x="5955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1" name="Rectangle 100"/>
          <p:cNvSpPr/>
          <p:nvPr/>
        </p:nvSpPr>
        <p:spPr bwMode="auto">
          <a:xfrm>
            <a:off x="69463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3" name="Rectangle 102"/>
          <p:cNvSpPr/>
          <p:nvPr/>
        </p:nvSpPr>
        <p:spPr bwMode="auto">
          <a:xfrm>
            <a:off x="7936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05" name="Straight Connector 104"/>
          <p:cNvCxnSpPr/>
          <p:nvPr/>
        </p:nvCxnSpPr>
        <p:spPr bwMode="auto">
          <a:xfrm>
            <a:off x="990600" y="5867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07" name="Rectangle 106"/>
          <p:cNvSpPr/>
          <p:nvPr/>
        </p:nvSpPr>
        <p:spPr bwMode="auto">
          <a:xfrm>
            <a:off x="19171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8" name="Rectangle 107"/>
          <p:cNvSpPr/>
          <p:nvPr/>
        </p:nvSpPr>
        <p:spPr bwMode="auto">
          <a:xfrm>
            <a:off x="3364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7" name="Rectangle 116"/>
          <p:cNvSpPr/>
          <p:nvPr/>
        </p:nvSpPr>
        <p:spPr bwMode="auto">
          <a:xfrm>
            <a:off x="4812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8" name="Rectangle 117"/>
          <p:cNvSpPr/>
          <p:nvPr/>
        </p:nvSpPr>
        <p:spPr bwMode="auto">
          <a:xfrm>
            <a:off x="5955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9" name="Rectangle 118"/>
          <p:cNvSpPr/>
          <p:nvPr/>
        </p:nvSpPr>
        <p:spPr bwMode="auto">
          <a:xfrm>
            <a:off x="69463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0" name="Rectangle 119"/>
          <p:cNvSpPr/>
          <p:nvPr/>
        </p:nvSpPr>
        <p:spPr bwMode="auto">
          <a:xfrm>
            <a:off x="7936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21" name="Straight Connector 120"/>
          <p:cNvCxnSpPr/>
          <p:nvPr/>
        </p:nvCxnSpPr>
        <p:spPr bwMode="auto">
          <a:xfrm>
            <a:off x="990600" y="5943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2" name="Rectangle 121"/>
          <p:cNvSpPr/>
          <p:nvPr/>
        </p:nvSpPr>
        <p:spPr bwMode="auto">
          <a:xfrm>
            <a:off x="19171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3" name="Rectangle 122"/>
          <p:cNvSpPr/>
          <p:nvPr/>
        </p:nvSpPr>
        <p:spPr bwMode="auto">
          <a:xfrm>
            <a:off x="3364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6" name="Rectangle 125"/>
          <p:cNvSpPr/>
          <p:nvPr/>
        </p:nvSpPr>
        <p:spPr bwMode="auto">
          <a:xfrm>
            <a:off x="4812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7" name="Rectangle 126"/>
          <p:cNvSpPr/>
          <p:nvPr/>
        </p:nvSpPr>
        <p:spPr bwMode="auto">
          <a:xfrm>
            <a:off x="5955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3" name="Rectangle 132"/>
          <p:cNvSpPr/>
          <p:nvPr/>
        </p:nvSpPr>
        <p:spPr bwMode="auto">
          <a:xfrm>
            <a:off x="69463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5" name="Rectangle 134"/>
          <p:cNvSpPr/>
          <p:nvPr/>
        </p:nvSpPr>
        <p:spPr bwMode="auto">
          <a:xfrm>
            <a:off x="7936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6" name="Text Box 10"/>
          <p:cNvSpPr txBox="1">
            <a:spLocks noChangeArrowheads="1"/>
          </p:cNvSpPr>
          <p:nvPr/>
        </p:nvSpPr>
        <p:spPr bwMode="auto">
          <a:xfrm>
            <a:off x="304800" y="5498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432425" algn="r"/>
                <a:tab pos="6454775" algn="r"/>
                <a:tab pos="7369175" algn="r"/>
                <a:tab pos="8339138" algn="r"/>
              </a:tabLst>
            </a:pPr>
            <a:r>
              <a:rPr lang="en-US" altLang="en-US" sz="1600" b="1" dirty="0" smtClean="0">
                <a:latin typeface="Liberation Sans" panose="020B0604020202020204" pitchFamily="34" charset="0"/>
              </a:rPr>
              <a:t>	</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€31,150	€7,000	€7,000	€25,000	€8,000	€850	€1,000</a:t>
            </a:r>
            <a:endParaRPr lang="en-US" altLang="en-US" sz="1600" b="1" dirty="0">
              <a:latin typeface="Liberation Sans" panose="020B0604020202020204" pitchFamily="34" charset="0"/>
            </a:endParaRPr>
          </a:p>
        </p:txBody>
      </p:sp>
      <p:sp>
        <p:nvSpPr>
          <p:cNvPr id="184" name="TextBox 183"/>
          <p:cNvSpPr txBox="1"/>
          <p:nvPr/>
        </p:nvSpPr>
        <p:spPr>
          <a:xfrm>
            <a:off x="47244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5" name="TextBox 184"/>
          <p:cNvSpPr txBox="1"/>
          <p:nvPr/>
        </p:nvSpPr>
        <p:spPr>
          <a:xfrm>
            <a:off x="59436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6" name="TextBox 185"/>
          <p:cNvSpPr txBox="1"/>
          <p:nvPr/>
        </p:nvSpPr>
        <p:spPr>
          <a:xfrm>
            <a:off x="1905000" y="5334000"/>
            <a:ext cx="152400" cy="523220"/>
          </a:xfrm>
          <a:prstGeom prst="rect">
            <a:avLst/>
          </a:prstGeom>
          <a:noFill/>
          <a:ln>
            <a:noFill/>
          </a:ln>
        </p:spPr>
        <p:txBody>
          <a:bodyPr wrap="square" lIns="0" tIns="9144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187" name="TextBox 186"/>
          <p:cNvSpPr txBox="1"/>
          <p:nvPr/>
        </p:nvSpPr>
        <p:spPr>
          <a:xfrm>
            <a:off x="3352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8" name="TextBox 187"/>
          <p:cNvSpPr txBox="1"/>
          <p:nvPr/>
        </p:nvSpPr>
        <p:spPr>
          <a:xfrm>
            <a:off x="69342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89" name="TextBox 188"/>
          <p:cNvSpPr txBox="1"/>
          <p:nvPr/>
        </p:nvSpPr>
        <p:spPr>
          <a:xfrm>
            <a:off x="7924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90" name="Left Brace 189"/>
          <p:cNvSpPr/>
          <p:nvPr/>
        </p:nvSpPr>
        <p:spPr bwMode="auto">
          <a:xfrm rot="16200000">
            <a:off x="6036516" y="3412283"/>
            <a:ext cx="182975" cy="5398009"/>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1" name="Left Brace 190"/>
          <p:cNvSpPr/>
          <p:nvPr/>
        </p:nvSpPr>
        <p:spPr bwMode="auto">
          <a:xfrm rot="16200000">
            <a:off x="2093168" y="4905042"/>
            <a:ext cx="182974" cy="2412494"/>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2" name="Text Box 10"/>
          <p:cNvSpPr txBox="1">
            <a:spLocks noChangeArrowheads="1"/>
          </p:cNvSpPr>
          <p:nvPr/>
        </p:nvSpPr>
        <p:spPr bwMode="auto">
          <a:xfrm>
            <a:off x="1524000" y="6248400"/>
            <a:ext cx="12954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€38,150</a:t>
            </a:r>
            <a:endParaRPr lang="en-US" altLang="en-US" sz="1600" b="1" dirty="0">
              <a:solidFill>
                <a:schemeClr val="accent6">
                  <a:lumMod val="50000"/>
                </a:schemeClr>
              </a:solidFill>
              <a:latin typeface="Liberation Sans" panose="020B0604020202020204" pitchFamily="34" charset="0"/>
            </a:endParaRPr>
          </a:p>
        </p:txBody>
      </p:sp>
      <p:sp>
        <p:nvSpPr>
          <p:cNvPr id="193" name="Text Box 10"/>
          <p:cNvSpPr txBox="1">
            <a:spLocks noChangeArrowheads="1"/>
          </p:cNvSpPr>
          <p:nvPr/>
        </p:nvSpPr>
        <p:spPr bwMode="auto">
          <a:xfrm>
            <a:off x="5486400" y="6248400"/>
            <a:ext cx="13716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€38,150</a:t>
            </a:r>
            <a:endParaRPr lang="en-US" altLang="en-US" sz="1600" b="1" dirty="0">
              <a:solidFill>
                <a:schemeClr val="accent6">
                  <a:lumMod val="50000"/>
                </a:schemeClr>
              </a:solidFill>
              <a:latin typeface="Liberation Sans" panose="020B0604020202020204" pitchFamily="34" charset="0"/>
            </a:endParaRPr>
          </a:p>
        </p:txBody>
      </p:sp>
      <p:sp>
        <p:nvSpPr>
          <p:cNvPr id="7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71" name="TextBox 70"/>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72" name="TextBox 71"/>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Tree>
    <p:extLst>
      <p:ext uri="{BB962C8B-B14F-4D97-AF65-F5344CB8AC3E}">
        <p14:creationId xmlns:p14="http://schemas.microsoft.com/office/powerpoint/2010/main" val="26221542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left)">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wipe(left)">
                                      <p:cBhvr>
                                        <p:cTn id="12" dur="500"/>
                                        <p:tgtEl>
                                          <p:spTgt spid="13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91"/>
                                        </p:tgtEl>
                                        <p:attrNameLst>
                                          <p:attrName>style.visibility</p:attrName>
                                        </p:attrNameLst>
                                      </p:cBhvr>
                                      <p:to>
                                        <p:strVal val="visible"/>
                                      </p:to>
                                    </p:set>
                                    <p:animEffect transition="in" filter="wipe(up)">
                                      <p:cBhvr>
                                        <p:cTn id="16" dur="500"/>
                                        <p:tgtEl>
                                          <p:spTgt spid="191"/>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92"/>
                                        </p:tgtEl>
                                        <p:attrNameLst>
                                          <p:attrName>style.visibility</p:attrName>
                                        </p:attrNameLst>
                                      </p:cBhvr>
                                      <p:to>
                                        <p:strVal val="visible"/>
                                      </p:to>
                                    </p:set>
                                    <p:animEffect transition="in" filter="wipe(up)">
                                      <p:cBhvr>
                                        <p:cTn id="20" dur="500"/>
                                        <p:tgtEl>
                                          <p:spTgt spid="192"/>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90"/>
                                        </p:tgtEl>
                                        <p:attrNameLst>
                                          <p:attrName>style.visibility</p:attrName>
                                        </p:attrNameLst>
                                      </p:cBhvr>
                                      <p:to>
                                        <p:strVal val="visible"/>
                                      </p:to>
                                    </p:set>
                                    <p:animEffect transition="in" filter="wipe(up)">
                                      <p:cBhvr>
                                        <p:cTn id="24" dur="500"/>
                                        <p:tgtEl>
                                          <p:spTgt spid="190"/>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93"/>
                                        </p:tgtEl>
                                        <p:attrNameLst>
                                          <p:attrName>style.visibility</p:attrName>
                                        </p:attrNameLst>
                                      </p:cBhvr>
                                      <p:to>
                                        <p:strVal val="visible"/>
                                      </p:to>
                                    </p:set>
                                    <p:animEffect transition="in" filter="wipe(up)">
                                      <p:cBhvr>
                                        <p:cTn id="28" dur="5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36" grpId="0"/>
      <p:bldP spid="190" grpId="0" animBg="1"/>
      <p:bldP spid="191" grpId="0" animBg="1"/>
      <p:bldP spid="192" grpId="0"/>
      <p:bldP spid="19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bwMode="auto">
          <a:xfrm>
            <a:off x="7239000" y="976952"/>
            <a:ext cx="0" cy="2139288"/>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4" name="Rectangle 23"/>
          <p:cNvSpPr/>
          <p:nvPr/>
        </p:nvSpPr>
        <p:spPr>
          <a:xfrm>
            <a:off x="7314610" y="1039504"/>
            <a:ext cx="1569098" cy="2185214"/>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8 </a:t>
            </a:r>
            <a:r>
              <a:rPr lang="en-US" sz="1600" b="1" i="1" dirty="0" smtClean="0">
                <a:solidFill>
                  <a:srgbClr val="FF9900"/>
                </a:solidFill>
                <a:latin typeface="Liberation Sans" panose="020B0604020202020204" pitchFamily="34" charset="0"/>
              </a:rPr>
              <a:t> </a:t>
            </a:r>
            <a:r>
              <a:rPr lang="en-US" sz="1600" b="1" i="1" dirty="0" smtClean="0">
                <a:latin typeface="Liberation Sans" panose="020B0604020202020204" pitchFamily="34" charset="0"/>
              </a:rPr>
              <a:t> </a:t>
            </a:r>
            <a:r>
              <a:rPr lang="en-US" sz="1600" i="1" dirty="0" smtClean="0">
                <a:latin typeface="Liberation Sans" panose="020B0604020202020204" pitchFamily="34" charset="0"/>
              </a:rPr>
              <a:t>Understand </a:t>
            </a:r>
            <a:r>
              <a:rPr lang="en-US" sz="1600" i="1" dirty="0">
                <a:latin typeface="Liberation Sans" panose="020B0604020202020204" pitchFamily="34" charset="0"/>
              </a:rPr>
              <a:t>the </a:t>
            </a:r>
            <a:r>
              <a:rPr lang="en-US" sz="1600" i="1" dirty="0" smtClean="0">
                <a:latin typeface="Liberation Sans" panose="020B0604020202020204" pitchFamily="34" charset="0"/>
              </a:rPr>
              <a:t>five financial statements and </a:t>
            </a:r>
            <a:r>
              <a:rPr lang="en-US" sz="1600" i="1" dirty="0">
                <a:latin typeface="Liberation Sans" panose="020B0604020202020204" pitchFamily="34" charset="0"/>
              </a:rPr>
              <a:t>how they </a:t>
            </a:r>
            <a:r>
              <a:rPr lang="en-US" sz="1600" i="1" dirty="0" smtClean="0">
                <a:latin typeface="Liberation Sans" panose="020B0604020202020204" pitchFamily="34" charset="0"/>
              </a:rPr>
              <a:t>are prepared</a:t>
            </a:r>
            <a:r>
              <a:rPr lang="en-US" sz="1600" i="1" dirty="0">
                <a:latin typeface="Liberation Sans" panose="020B0604020202020204" pitchFamily="34" charset="0"/>
              </a:rPr>
              <a:t>.</a:t>
            </a:r>
          </a:p>
        </p:txBody>
      </p:sp>
      <p:sp>
        <p:nvSpPr>
          <p:cNvPr id="55298" name="Text Box 2"/>
          <p:cNvSpPr txBox="1">
            <a:spLocks noChangeArrowheads="1"/>
          </p:cNvSpPr>
          <p:nvPr/>
        </p:nvSpPr>
        <p:spPr bwMode="auto">
          <a:xfrm>
            <a:off x="533400" y="1268104"/>
            <a:ext cx="6019800" cy="8925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600" dirty="0">
                <a:solidFill>
                  <a:schemeClr val="tx1"/>
                </a:solidFill>
                <a:latin typeface="Liberation Sans" panose="020B0604020202020204" pitchFamily="34" charset="0"/>
                <a:cs typeface="Arial" charset="0"/>
              </a:rPr>
              <a:t>Companies prepare </a:t>
            </a:r>
            <a:r>
              <a:rPr lang="en-US" altLang="en-US" sz="2600" dirty="0" smtClean="0">
                <a:solidFill>
                  <a:schemeClr val="tx2">
                    <a:lumMod val="75000"/>
                  </a:schemeClr>
                </a:solidFill>
                <a:latin typeface="Liberation Sans" panose="020B0604020202020204" pitchFamily="34" charset="0"/>
                <a:cs typeface="Arial" charset="0"/>
              </a:rPr>
              <a:t>five</a:t>
            </a:r>
            <a:r>
              <a:rPr lang="en-US" altLang="en-US" sz="2600" dirty="0" smtClean="0">
                <a:solidFill>
                  <a:schemeClr val="tx1"/>
                </a:solidFill>
                <a:latin typeface="Liberation Sans" panose="020B0604020202020204" pitchFamily="34" charset="0"/>
                <a:cs typeface="Arial" charset="0"/>
              </a:rPr>
              <a:t> </a:t>
            </a:r>
            <a:r>
              <a:rPr lang="en-US" altLang="en-US" sz="2600" dirty="0">
                <a:solidFill>
                  <a:schemeClr val="tx1"/>
                </a:solidFill>
                <a:latin typeface="Liberation Sans" panose="020B0604020202020204" pitchFamily="34" charset="0"/>
                <a:cs typeface="Arial" charset="0"/>
              </a:rPr>
              <a:t>financial statements :</a:t>
            </a:r>
          </a:p>
        </p:txBody>
      </p:sp>
      <p:sp>
        <p:nvSpPr>
          <p:cNvPr id="49155" name="AutoShape 3"/>
          <p:cNvSpPr>
            <a:spLocks noChangeArrowheads="1"/>
          </p:cNvSpPr>
          <p:nvPr/>
        </p:nvSpPr>
        <p:spPr bwMode="auto">
          <a:xfrm>
            <a:off x="4724400" y="2438400"/>
            <a:ext cx="1752600" cy="1905000"/>
          </a:xfrm>
          <a:prstGeom prst="foldedCorner">
            <a:avLst>
              <a:gd name="adj" fmla="val 12500"/>
            </a:avLst>
          </a:prstGeom>
          <a:solidFill>
            <a:srgbClr val="FFFFC5"/>
          </a:solidFill>
          <a:ln w="28575" cap="sq">
            <a:solidFill>
              <a:schemeClr val="tx1"/>
            </a:solidFill>
            <a:round/>
            <a:headEnd type="none" w="sm" len="sm"/>
            <a:tailEnd type="none" w="sm" len="sm"/>
          </a:ln>
        </p:spPr>
        <p:txBody>
          <a:bodyPr anchor="ctr"/>
          <a:lstStyle/>
          <a:p>
            <a:r>
              <a:rPr lang="en-US" altLang="en-US" b="1" dirty="0" smtClean="0">
                <a:latin typeface="Liberation Sans" panose="020B0604020202020204" pitchFamily="34" charset="0"/>
              </a:rPr>
              <a:t>Statement of Financial Position</a:t>
            </a:r>
            <a:endParaRPr lang="en-US" altLang="en-US" b="1" dirty="0">
              <a:latin typeface="Liberation Sans" panose="020B0604020202020204" pitchFamily="34" charset="0"/>
            </a:endParaRPr>
          </a:p>
        </p:txBody>
      </p:sp>
      <p:sp>
        <p:nvSpPr>
          <p:cNvPr id="49156" name="AutoShape 4"/>
          <p:cNvSpPr>
            <a:spLocks noChangeArrowheads="1"/>
          </p:cNvSpPr>
          <p:nvPr/>
        </p:nvSpPr>
        <p:spPr bwMode="auto">
          <a:xfrm>
            <a:off x="609600" y="2438400"/>
            <a:ext cx="1752600" cy="1905000"/>
          </a:xfrm>
          <a:prstGeom prst="foldedCorner">
            <a:avLst>
              <a:gd name="adj" fmla="val 12500"/>
            </a:avLst>
          </a:prstGeom>
          <a:solidFill>
            <a:srgbClr val="FFFFC5"/>
          </a:solidFill>
          <a:ln w="28575" cap="sq">
            <a:solidFill>
              <a:schemeClr val="tx1"/>
            </a:solidFill>
            <a:round/>
            <a:headEnd type="none" w="sm" len="sm"/>
            <a:tailEnd type="none" w="sm" len="sm"/>
          </a:ln>
        </p:spPr>
        <p:txBody>
          <a:bodyPr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400" dirty="0">
                <a:solidFill>
                  <a:schemeClr val="tx1"/>
                </a:solidFill>
                <a:latin typeface="Liberation Sans" panose="020B0604020202020204" pitchFamily="34" charset="0"/>
              </a:rPr>
              <a:t>Income Statement</a:t>
            </a:r>
          </a:p>
        </p:txBody>
      </p:sp>
      <p:sp>
        <p:nvSpPr>
          <p:cNvPr id="49157" name="AutoShape 5"/>
          <p:cNvSpPr>
            <a:spLocks noChangeArrowheads="1"/>
          </p:cNvSpPr>
          <p:nvPr/>
        </p:nvSpPr>
        <p:spPr bwMode="auto">
          <a:xfrm>
            <a:off x="1600200" y="4625501"/>
            <a:ext cx="1752600" cy="1905000"/>
          </a:xfrm>
          <a:prstGeom prst="foldedCorner">
            <a:avLst>
              <a:gd name="adj" fmla="val 12500"/>
            </a:avLst>
          </a:prstGeom>
          <a:solidFill>
            <a:srgbClr val="FFFFC5"/>
          </a:solidFill>
          <a:ln w="28575" cap="sq">
            <a:solidFill>
              <a:schemeClr val="tx1"/>
            </a:solidFill>
            <a:round/>
            <a:headEnd type="none" w="sm" len="sm"/>
            <a:tailEnd type="none" w="sm" len="sm"/>
          </a:ln>
        </p:spPr>
        <p:txBody>
          <a:bodyPr anchor="ctr"/>
          <a:lstStyle/>
          <a:p>
            <a:r>
              <a:rPr lang="en-US" altLang="en-US" b="1" dirty="0">
                <a:latin typeface="Liberation Sans" panose="020B0604020202020204" pitchFamily="34" charset="0"/>
              </a:rPr>
              <a:t>Statement of Cash Flows</a:t>
            </a:r>
          </a:p>
        </p:txBody>
      </p:sp>
      <p:sp>
        <p:nvSpPr>
          <p:cNvPr id="2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22" name="TextBox 21"/>
          <p:cNvSpPr txBox="1"/>
          <p:nvPr/>
        </p:nvSpPr>
        <p:spPr>
          <a:xfrm>
            <a:off x="990600" y="397171"/>
            <a:ext cx="7864121"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dirty="0" smtClean="0">
                <a:solidFill>
                  <a:schemeClr val="accent3"/>
                </a:solidFill>
              </a:rPr>
              <a:t>The Basic Accounting Equation</a:t>
            </a:r>
            <a:endParaRPr lang="en-US" altLang="en-US" dirty="0">
              <a:solidFill>
                <a:schemeClr val="accent3"/>
              </a:solidFill>
            </a:endParaRPr>
          </a:p>
        </p:txBody>
      </p:sp>
      <p:sp>
        <p:nvSpPr>
          <p:cNvPr id="23" name="TextBox 22"/>
          <p:cNvSpPr txBox="1"/>
          <p:nvPr/>
        </p:nvSpPr>
        <p:spPr>
          <a:xfrm>
            <a:off x="277504" y="397171"/>
            <a:ext cx="72582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endParaRPr lang="en-US" sz="3100" dirty="0"/>
          </a:p>
        </p:txBody>
      </p:sp>
      <p:sp>
        <p:nvSpPr>
          <p:cNvPr id="25" name="AutoShape 6"/>
          <p:cNvSpPr>
            <a:spLocks noChangeArrowheads="1"/>
          </p:cNvSpPr>
          <p:nvPr/>
        </p:nvSpPr>
        <p:spPr bwMode="auto">
          <a:xfrm>
            <a:off x="2667000" y="2438400"/>
            <a:ext cx="1752600" cy="1905000"/>
          </a:xfrm>
          <a:prstGeom prst="foldedCorner">
            <a:avLst>
              <a:gd name="adj" fmla="val 12500"/>
            </a:avLst>
          </a:prstGeom>
          <a:solidFill>
            <a:srgbClr val="FFFFC5"/>
          </a:solidFill>
          <a:ln w="28575" cap="sq">
            <a:solidFill>
              <a:schemeClr val="tx1"/>
            </a:solidFill>
            <a:round/>
            <a:headEnd type="none" w="sm" len="sm"/>
            <a:tailEnd type="none" w="sm" len="sm"/>
          </a:ln>
        </p:spPr>
        <p:txBody>
          <a:bodyPr anchor="ctr"/>
          <a:lstStyle/>
          <a:p>
            <a:r>
              <a:rPr lang="en-US" altLang="en-US" b="1" dirty="0">
                <a:latin typeface="Liberation Sans" panose="020B0604020202020204" pitchFamily="34" charset="0"/>
              </a:rPr>
              <a:t>Retained Earnings Statement</a:t>
            </a:r>
          </a:p>
        </p:txBody>
      </p:sp>
      <p:sp>
        <p:nvSpPr>
          <p:cNvPr id="26" name="AutoShape 5"/>
          <p:cNvSpPr>
            <a:spLocks noChangeArrowheads="1"/>
          </p:cNvSpPr>
          <p:nvPr/>
        </p:nvSpPr>
        <p:spPr bwMode="auto">
          <a:xfrm>
            <a:off x="3684896" y="4620904"/>
            <a:ext cx="2563504" cy="1905000"/>
          </a:xfrm>
          <a:prstGeom prst="foldedCorner">
            <a:avLst>
              <a:gd name="adj" fmla="val 12500"/>
            </a:avLst>
          </a:prstGeom>
          <a:solidFill>
            <a:srgbClr val="FFFFC5"/>
          </a:solidFill>
          <a:ln w="28575" cap="sq">
            <a:solidFill>
              <a:schemeClr val="tx1"/>
            </a:solidFill>
            <a:round/>
            <a:headEnd type="none" w="sm" len="sm"/>
            <a:tailEnd type="none" w="sm" len="sm"/>
          </a:ln>
        </p:spPr>
        <p:txBody>
          <a:bodyPr anchor="ctr"/>
          <a:lstStyle/>
          <a:p>
            <a:r>
              <a:rPr lang="en-US" altLang="en-US" b="1" dirty="0" smtClean="0">
                <a:latin typeface="Liberation Sans" panose="020B0604020202020204" pitchFamily="34" charset="0"/>
              </a:rPr>
              <a:t>Comprehensive Income Statement</a:t>
            </a:r>
            <a:endParaRPr lang="en-US" altLang="en-US" b="1" dirty="0">
              <a:latin typeface="Liberation Sans" panose="020B0604020202020204" pitchFamily="34" charset="0"/>
            </a:endParaRPr>
          </a:p>
        </p:txBody>
      </p:sp>
    </p:spTree>
    <p:extLst>
      <p:ext uri="{BB962C8B-B14F-4D97-AF65-F5344CB8AC3E}">
        <p14:creationId xmlns:p14="http://schemas.microsoft.com/office/powerpoint/2010/main" val="12500035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fade">
                                      <p:cBhvr>
                                        <p:cTn id="7" dur="500"/>
                                        <p:tgtEl>
                                          <p:spTgt spid="49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155"/>
                                        </p:tgtEl>
                                        <p:attrNameLst>
                                          <p:attrName>style.visibility</p:attrName>
                                        </p:attrNameLst>
                                      </p:cBhvr>
                                      <p:to>
                                        <p:strVal val="visible"/>
                                      </p:to>
                                    </p:set>
                                    <p:animEffect transition="in" filter="fade">
                                      <p:cBhvr>
                                        <p:cTn id="17" dur="500"/>
                                        <p:tgtEl>
                                          <p:spTgt spid="491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157"/>
                                        </p:tgtEl>
                                        <p:attrNameLst>
                                          <p:attrName>style.visibility</p:attrName>
                                        </p:attrNameLst>
                                      </p:cBhvr>
                                      <p:to>
                                        <p:strVal val="visible"/>
                                      </p:to>
                                    </p:set>
                                    <p:animEffect transition="in" filter="fade">
                                      <p:cBhvr>
                                        <p:cTn id="22" dur="500"/>
                                        <p:tgtEl>
                                          <p:spTgt spid="491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nimBg="1"/>
      <p:bldP spid="49156" grpId="0" animBg="1"/>
      <p:bldP spid="49157" grpId="0" animBg="1"/>
      <p:bldP spid="25" grpId="0" animBg="1"/>
      <p:bldP spid="2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21"/>
          <p:cNvSpPr>
            <a:spLocks noChangeArrowheads="1"/>
          </p:cNvSpPr>
          <p:nvPr/>
        </p:nvSpPr>
        <p:spPr bwMode="auto">
          <a:xfrm>
            <a:off x="8077200" y="1143000"/>
            <a:ext cx="381000" cy="26670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57352" name="Rectangle 22"/>
          <p:cNvSpPr>
            <a:spLocks noChangeArrowheads="1"/>
          </p:cNvSpPr>
          <p:nvPr/>
        </p:nvSpPr>
        <p:spPr bwMode="auto">
          <a:xfrm>
            <a:off x="8229600" y="5105400"/>
            <a:ext cx="381000" cy="12192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57354"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57353" name="Rectangle 15"/>
          <p:cNvSpPr>
            <a:spLocks noChangeArrowheads="1"/>
          </p:cNvSpPr>
          <p:nvPr/>
        </p:nvSpPr>
        <p:spPr bwMode="auto">
          <a:xfrm>
            <a:off x="7162800" y="2679700"/>
            <a:ext cx="1752600" cy="596900"/>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100" dirty="0">
                <a:solidFill>
                  <a:schemeClr val="tx1"/>
                </a:solidFill>
                <a:latin typeface="Liberation Sans" panose="020B0604020202020204" pitchFamily="34" charset="0"/>
              </a:rPr>
              <a:t>Illustration 1-10</a:t>
            </a:r>
          </a:p>
          <a:p>
            <a:pPr>
              <a:spcBef>
                <a:spcPct val="0"/>
              </a:spcBef>
              <a:buClrTx/>
              <a:buSzTx/>
              <a:buFontTx/>
              <a:buNone/>
            </a:pPr>
            <a:r>
              <a:rPr lang="en-US" altLang="en-US" sz="1100" b="0" dirty="0">
                <a:solidFill>
                  <a:schemeClr val="tx1"/>
                </a:solidFill>
                <a:latin typeface="Liberation Sans" panose="020B0604020202020204" pitchFamily="34" charset="0"/>
              </a:rPr>
              <a:t>Financial statements and</a:t>
            </a:r>
          </a:p>
          <a:p>
            <a:pPr>
              <a:spcBef>
                <a:spcPct val="0"/>
              </a:spcBef>
              <a:buClrTx/>
              <a:buSzTx/>
              <a:buFontTx/>
              <a:buNone/>
            </a:pPr>
            <a:r>
              <a:rPr lang="en-US" altLang="en-US" sz="1100" b="0" dirty="0">
                <a:solidFill>
                  <a:schemeClr val="tx1"/>
                </a:solidFill>
                <a:latin typeface="Liberation Sans" panose="020B0604020202020204" pitchFamily="34" charset="0"/>
              </a:rPr>
              <a:t>their interrelationships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011" y="228600"/>
            <a:ext cx="8676593" cy="6036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8763000" y="201304"/>
            <a:ext cx="304800" cy="3048000"/>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2" name="Rectangle 11"/>
          <p:cNvSpPr/>
          <p:nvPr/>
        </p:nvSpPr>
        <p:spPr>
          <a:xfrm>
            <a:off x="762000" y="6320135"/>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1-11</a:t>
            </a:r>
          </a:p>
          <a:p>
            <a:pPr algn="l"/>
            <a:r>
              <a:rPr lang="en-US" sz="1200" dirty="0">
                <a:latin typeface="Liberation Sans" panose="020B0604020202020204" pitchFamily="34" charset="0"/>
              </a:rPr>
              <a:t>Financial statements and </a:t>
            </a:r>
            <a:r>
              <a:rPr lang="en-US" sz="1200" dirty="0" smtClean="0">
                <a:latin typeface="Liberation Sans" panose="020B0604020202020204" pitchFamily="34" charset="0"/>
              </a:rPr>
              <a:t>their interrelationships</a:t>
            </a:r>
            <a:endParaRPr lang="en-US" sz="1200" dirty="0">
              <a:latin typeface="Liberation Sans" panose="020B0604020202020204" pitchFamily="34" charset="0"/>
            </a:endParaRPr>
          </a:p>
        </p:txBody>
      </p:sp>
    </p:spTree>
    <p:extLst>
      <p:ext uri="{BB962C8B-B14F-4D97-AF65-F5344CB8AC3E}">
        <p14:creationId xmlns:p14="http://schemas.microsoft.com/office/powerpoint/2010/main" val="3136210092"/>
      </p:ext>
    </p:extLst>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21"/>
          <p:cNvSpPr>
            <a:spLocks noChangeArrowheads="1"/>
          </p:cNvSpPr>
          <p:nvPr/>
        </p:nvSpPr>
        <p:spPr bwMode="auto">
          <a:xfrm>
            <a:off x="8077200" y="1143000"/>
            <a:ext cx="381000" cy="26670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57352" name="Rectangle 22"/>
          <p:cNvSpPr>
            <a:spLocks noChangeArrowheads="1"/>
          </p:cNvSpPr>
          <p:nvPr/>
        </p:nvSpPr>
        <p:spPr bwMode="auto">
          <a:xfrm>
            <a:off x="8229600" y="5105400"/>
            <a:ext cx="381000" cy="12192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57354" name="Text Box 3"/>
          <p:cNvSpPr txBox="1">
            <a:spLocks noChangeArrowheads="1"/>
          </p:cNvSpPr>
          <p:nvPr/>
        </p:nvSpPr>
        <p:spPr bwMode="auto">
          <a:xfrm>
            <a:off x="8298873" y="6369050"/>
            <a:ext cx="692727"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648" y="227900"/>
            <a:ext cx="7558589" cy="6288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62000" y="6525904"/>
            <a:ext cx="17145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a:t>
            </a:r>
            <a:r>
              <a:rPr lang="en-US" sz="1200" b="1" dirty="0" smtClean="0">
                <a:latin typeface="Liberation Sans" panose="020B0604020202020204" pitchFamily="34" charset="0"/>
              </a:rPr>
              <a:t>1-11</a:t>
            </a:r>
            <a:endParaRPr lang="en-US" sz="1200" b="1" dirty="0">
              <a:latin typeface="Liberation Sans" panose="020B0604020202020204" pitchFamily="34" charset="0"/>
            </a:endParaRPr>
          </a:p>
        </p:txBody>
      </p:sp>
    </p:spTree>
    <p:extLst>
      <p:ext uri="{BB962C8B-B14F-4D97-AF65-F5344CB8AC3E}">
        <p14:creationId xmlns:p14="http://schemas.microsoft.com/office/powerpoint/2010/main" val="3905878780"/>
      </p:ext>
    </p:extLst>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3"/>
          <p:cNvSpPr txBox="1">
            <a:spLocks noChangeArrowheads="1"/>
          </p:cNvSpPr>
          <p:nvPr/>
        </p:nvSpPr>
        <p:spPr bwMode="auto">
          <a:xfrm>
            <a:off x="8298873" y="6491882"/>
            <a:ext cx="692727"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57352" name="Rectangle 22"/>
          <p:cNvSpPr>
            <a:spLocks noChangeArrowheads="1"/>
          </p:cNvSpPr>
          <p:nvPr/>
        </p:nvSpPr>
        <p:spPr bwMode="auto">
          <a:xfrm>
            <a:off x="8229600" y="5105400"/>
            <a:ext cx="381000" cy="12192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32108"/>
            <a:ext cx="6400800" cy="6287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351" name="Rectangle 21"/>
          <p:cNvSpPr>
            <a:spLocks noChangeArrowheads="1"/>
          </p:cNvSpPr>
          <p:nvPr/>
        </p:nvSpPr>
        <p:spPr bwMode="auto">
          <a:xfrm>
            <a:off x="8552949" y="4648200"/>
            <a:ext cx="286251" cy="1505452"/>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8" name="Rectangle 9"/>
          <p:cNvSpPr>
            <a:spLocks noChangeArrowheads="1"/>
          </p:cNvSpPr>
          <p:nvPr/>
        </p:nvSpPr>
        <p:spPr bwMode="auto">
          <a:xfrm>
            <a:off x="247364" y="2071759"/>
            <a:ext cx="2095500" cy="1415772"/>
          </a:xfrm>
          <a:prstGeom prst="rect">
            <a:avLst/>
          </a:prstGeom>
          <a:solidFill>
            <a:schemeClr val="bg1"/>
          </a:solidFill>
          <a:ln w="28575" cap="sq" algn="ctr">
            <a:solidFill>
              <a:schemeClr val="tx1"/>
            </a:solidFill>
            <a:miter lim="800000"/>
            <a:headEnd type="none" w="sm" len="sm"/>
            <a:tailEnd type="none" w="sm" len="sm"/>
          </a:ln>
          <a:effectLst>
            <a:innerShdw blurRad="114300">
              <a:prstClr val="black"/>
            </a:innerShdw>
          </a:effectLst>
          <a:extLst/>
        </p:spPr>
        <p:txBody>
          <a:bodyPr wrap="square" tIns="91440" bIns="9144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600" b="0" dirty="0">
                <a:solidFill>
                  <a:schemeClr val="tx1"/>
                </a:solidFill>
                <a:latin typeface="Liberation Sans" panose="020B0604020202020204" pitchFamily="34" charset="0"/>
              </a:rPr>
              <a:t>Balance sheet and income statement are needed to prepare statement of cash flows.</a:t>
            </a:r>
          </a:p>
        </p:txBody>
      </p:sp>
      <p:sp>
        <p:nvSpPr>
          <p:cNvPr id="10" name="Rectangle 9"/>
          <p:cNvSpPr/>
          <p:nvPr/>
        </p:nvSpPr>
        <p:spPr>
          <a:xfrm>
            <a:off x="685800" y="5417403"/>
            <a:ext cx="1600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1-11</a:t>
            </a:r>
          </a:p>
          <a:p>
            <a:pPr algn="l"/>
            <a:r>
              <a:rPr lang="en-US" sz="1200" dirty="0">
                <a:latin typeface="Liberation Sans" panose="020B0604020202020204" pitchFamily="34" charset="0"/>
              </a:rPr>
              <a:t>Financial statements and </a:t>
            </a:r>
            <a:r>
              <a:rPr lang="en-US" sz="1200" dirty="0" smtClean="0">
                <a:latin typeface="Liberation Sans" panose="020B0604020202020204" pitchFamily="34" charset="0"/>
              </a:rPr>
              <a:t>their interrelationships</a:t>
            </a:r>
            <a:endParaRPr lang="en-US" sz="1200" dirty="0">
              <a:latin typeface="Liberation Sans" panose="020B0604020202020204" pitchFamily="34" charset="0"/>
            </a:endParaRPr>
          </a:p>
        </p:txBody>
      </p:sp>
    </p:spTree>
    <p:extLst>
      <p:ext uri="{BB962C8B-B14F-4D97-AF65-F5344CB8AC3E}">
        <p14:creationId xmlns:p14="http://schemas.microsoft.com/office/powerpoint/2010/main" val="2771333962"/>
      </p:ext>
    </p:extLst>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6"/>
          <p:cNvSpPr txBox="1">
            <a:spLocks noChangeArrowheads="1"/>
          </p:cNvSpPr>
          <p:nvPr/>
        </p:nvSpPr>
        <p:spPr bwMode="auto">
          <a:xfrm>
            <a:off x="533400" y="1295400"/>
            <a:ext cx="7848600" cy="360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676275">
              <a:lnSpc>
                <a:spcPct val="125000"/>
              </a:lnSpc>
              <a:spcBef>
                <a:spcPts val="1200"/>
              </a:spcBef>
              <a:buClr>
                <a:srgbClr val="CC0000"/>
              </a:buClr>
              <a:buSzPct val="80000"/>
              <a:buFont typeface="Wingdings" pitchFamily="2" charset="2"/>
              <a:buChar char="u"/>
            </a:pPr>
            <a:r>
              <a:rPr lang="en-US" altLang="en-US" sz="2300" b="0" dirty="0">
                <a:solidFill>
                  <a:schemeClr val="tx1"/>
                </a:solidFill>
                <a:latin typeface="Liberation Sans" panose="020B0604020202020204" pitchFamily="34" charset="0"/>
              </a:rPr>
              <a:t>Reports the profitability of the company’s operations over a specific period of time. </a:t>
            </a:r>
          </a:p>
          <a:p>
            <a:pPr marL="676275">
              <a:lnSpc>
                <a:spcPct val="125000"/>
              </a:lnSpc>
              <a:spcBef>
                <a:spcPts val="1200"/>
              </a:spcBef>
              <a:buClr>
                <a:srgbClr val="CC0000"/>
              </a:buClr>
              <a:buSzPct val="80000"/>
              <a:buFont typeface="Wingdings" pitchFamily="2" charset="2"/>
              <a:buChar char="u"/>
            </a:pPr>
            <a:r>
              <a:rPr lang="en-US" altLang="en-US" sz="2300" b="0" dirty="0">
                <a:solidFill>
                  <a:schemeClr val="tx1"/>
                </a:solidFill>
                <a:latin typeface="Liberation Sans" panose="020B0604020202020204" pitchFamily="34" charset="0"/>
              </a:rPr>
              <a:t>Lists revenues first, followed by expenses. </a:t>
            </a:r>
          </a:p>
          <a:p>
            <a:pPr marL="676275">
              <a:lnSpc>
                <a:spcPct val="125000"/>
              </a:lnSpc>
              <a:spcBef>
                <a:spcPts val="1200"/>
              </a:spcBef>
              <a:buClr>
                <a:srgbClr val="CC0000"/>
              </a:buClr>
              <a:buSzPct val="80000"/>
              <a:buFont typeface="Wingdings" pitchFamily="2" charset="2"/>
              <a:buChar char="u"/>
            </a:pPr>
            <a:r>
              <a:rPr lang="en-US" altLang="en-US" sz="2300" b="0" dirty="0">
                <a:solidFill>
                  <a:schemeClr val="tx1"/>
                </a:solidFill>
                <a:latin typeface="Liberation Sans" panose="020B0604020202020204" pitchFamily="34" charset="0"/>
              </a:rPr>
              <a:t>Shows net income (or net loss). </a:t>
            </a:r>
            <a:endParaRPr lang="en-US" altLang="en-US" sz="2300" b="0" dirty="0" smtClean="0">
              <a:solidFill>
                <a:schemeClr val="tx1"/>
              </a:solidFill>
              <a:latin typeface="Liberation Sans" panose="020B0604020202020204" pitchFamily="34" charset="0"/>
            </a:endParaRPr>
          </a:p>
          <a:p>
            <a:pPr marL="676275">
              <a:lnSpc>
                <a:spcPct val="125000"/>
              </a:lnSpc>
              <a:spcBef>
                <a:spcPts val="1200"/>
              </a:spcBef>
              <a:buClr>
                <a:srgbClr val="CC0000"/>
              </a:buClr>
              <a:buSzPct val="80000"/>
              <a:buFont typeface="Wingdings" pitchFamily="2" charset="2"/>
              <a:buChar char="u"/>
            </a:pPr>
            <a:r>
              <a:rPr lang="en-US" sz="2300" b="0" dirty="0">
                <a:solidFill>
                  <a:schemeClr val="tx1"/>
                </a:solidFill>
                <a:latin typeface="Liberation Sans" panose="020B0604020202020204" pitchFamily="34" charset="0"/>
              </a:rPr>
              <a:t>Does not include investment and dividend transactions between the shareholders and the business</a:t>
            </a:r>
            <a:r>
              <a:rPr lang="en-US" sz="2300" b="0" dirty="0" smtClean="0">
                <a:solidFill>
                  <a:schemeClr val="tx1"/>
                </a:solidFill>
                <a:latin typeface="Liberation Sans" panose="020B0604020202020204" pitchFamily="34" charset="0"/>
              </a:rPr>
              <a:t>.</a:t>
            </a:r>
            <a:endParaRPr lang="en-US" altLang="en-US" sz="2300" b="0" dirty="0">
              <a:solidFill>
                <a:schemeClr val="tx1"/>
              </a:solidFill>
              <a:latin typeface="Liberation Sans" panose="020B0604020202020204" pitchFamily="34" charset="0"/>
            </a:endParaRPr>
          </a:p>
        </p:txBody>
      </p:sp>
      <p:sp>
        <p:nvSpPr>
          <p:cNvPr id="60419"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0420"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Income Statement</a:t>
            </a:r>
            <a:endParaRPr lang="en-US" altLang="en-US" sz="3200" b="1" dirty="0">
              <a:solidFill>
                <a:srgbClr val="CC0000"/>
              </a:solidFill>
              <a:latin typeface="Liberation Sans" panose="020B0604020202020204" pitchFamily="34" charset="0"/>
            </a:endParaRPr>
          </a:p>
        </p:txBody>
      </p:sp>
      <p:sp>
        <p:nvSpPr>
          <p:cNvPr id="60423"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981512481"/>
      </p:ext>
    </p:extLst>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56323"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Financial Statements</a:t>
            </a:r>
          </a:p>
        </p:txBody>
      </p:sp>
      <p:sp>
        <p:nvSpPr>
          <p:cNvPr id="56324" name="Rectangle 2"/>
          <p:cNvSpPr>
            <a:spLocks noChangeArrowheads="1"/>
          </p:cNvSpPr>
          <p:nvPr/>
        </p:nvSpPr>
        <p:spPr bwMode="auto">
          <a:xfrm>
            <a:off x="533400" y="1981200"/>
            <a:ext cx="8001000" cy="266700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6038" rIns="182562"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5613"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ct val="50000"/>
              </a:spcBef>
              <a:buClr>
                <a:schemeClr val="tx1"/>
              </a:buClr>
              <a:buSzTx/>
              <a:buFont typeface="Wingdings" pitchFamily="2" charset="2"/>
              <a:buNone/>
            </a:pPr>
            <a:r>
              <a:rPr lang="en-US" altLang="en-US" sz="2200" b="0" dirty="0">
                <a:solidFill>
                  <a:schemeClr val="tx1"/>
                </a:solidFill>
                <a:latin typeface="Liberation Sans" panose="020B0604020202020204" pitchFamily="34" charset="0"/>
              </a:rPr>
              <a:t>Net income will result during a time period when:</a:t>
            </a:r>
          </a:p>
          <a:p>
            <a:pPr lvl="1">
              <a:lnSpc>
                <a:spcPct val="120000"/>
              </a:lnSpc>
              <a:spcBef>
                <a:spcPct val="50000"/>
              </a:spcBef>
              <a:buClr>
                <a:schemeClr val="tx1"/>
              </a:buClr>
              <a:buSzTx/>
              <a:buFont typeface="Wingdings" pitchFamily="2" charset="2"/>
              <a:buAutoNum type="alphaLcPeriod"/>
            </a:pPr>
            <a:r>
              <a:rPr lang="en-US" altLang="en-US" sz="2200" b="0" dirty="0">
                <a:solidFill>
                  <a:schemeClr val="tx1"/>
                </a:solidFill>
                <a:latin typeface="Liberation Sans" panose="020B0604020202020204" pitchFamily="34" charset="0"/>
              </a:rPr>
              <a:t>assets exceed liabilities.</a:t>
            </a:r>
          </a:p>
          <a:p>
            <a:pPr lvl="1">
              <a:lnSpc>
                <a:spcPct val="120000"/>
              </a:lnSpc>
              <a:spcBef>
                <a:spcPct val="50000"/>
              </a:spcBef>
              <a:buClr>
                <a:schemeClr val="tx1"/>
              </a:buClr>
              <a:buSzTx/>
              <a:buFont typeface="Wingdings" pitchFamily="2" charset="2"/>
              <a:buAutoNum type="alphaLcPeriod"/>
            </a:pPr>
            <a:r>
              <a:rPr lang="en-US" altLang="en-US" sz="2200" b="0" dirty="0">
                <a:solidFill>
                  <a:schemeClr val="tx1"/>
                </a:solidFill>
                <a:latin typeface="Liberation Sans" panose="020B0604020202020204" pitchFamily="34" charset="0"/>
              </a:rPr>
              <a:t>assets exceed revenues.</a:t>
            </a:r>
          </a:p>
          <a:p>
            <a:pPr lvl="1">
              <a:lnSpc>
                <a:spcPct val="120000"/>
              </a:lnSpc>
              <a:spcBef>
                <a:spcPct val="50000"/>
              </a:spcBef>
              <a:buClr>
                <a:schemeClr val="tx1"/>
              </a:buClr>
              <a:buSzTx/>
              <a:buFont typeface="Wingdings" pitchFamily="2" charset="2"/>
              <a:buAutoNum type="alphaLcPeriod"/>
            </a:pPr>
            <a:r>
              <a:rPr lang="en-US" altLang="en-US" sz="2200" b="0" dirty="0">
                <a:solidFill>
                  <a:schemeClr val="tx1"/>
                </a:solidFill>
                <a:latin typeface="Liberation Sans" panose="020B0604020202020204" pitchFamily="34" charset="0"/>
              </a:rPr>
              <a:t>expenses exceed revenues.</a:t>
            </a:r>
          </a:p>
          <a:p>
            <a:pPr lvl="1">
              <a:lnSpc>
                <a:spcPct val="120000"/>
              </a:lnSpc>
              <a:spcBef>
                <a:spcPct val="50000"/>
              </a:spcBef>
              <a:buClr>
                <a:schemeClr val="tx1"/>
              </a:buClr>
              <a:buSzTx/>
              <a:buFont typeface="Wingdings" pitchFamily="2" charset="2"/>
              <a:buAutoNum type="alphaLcPeriod"/>
            </a:pPr>
            <a:r>
              <a:rPr lang="en-US" altLang="en-US" sz="2200" b="0" dirty="0">
                <a:solidFill>
                  <a:schemeClr val="tx1"/>
                </a:solidFill>
                <a:latin typeface="Liberation Sans" panose="020B0604020202020204" pitchFamily="34" charset="0"/>
              </a:rPr>
              <a:t>revenues exceed expenses.</a:t>
            </a:r>
          </a:p>
        </p:txBody>
      </p:sp>
      <p:sp>
        <p:nvSpPr>
          <p:cNvPr id="56327"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8" name="Rectangle 4"/>
          <p:cNvSpPr>
            <a:spLocks noChangeArrowheads="1"/>
          </p:cNvSpPr>
          <p:nvPr/>
        </p:nvSpPr>
        <p:spPr bwMode="auto">
          <a:xfrm>
            <a:off x="533400" y="1295400"/>
            <a:ext cx="5334000" cy="551433"/>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p>
            <a:pPr algn="l"/>
            <a:r>
              <a:rPr lang="en-US" altLang="en-US" sz="3000" b="1" dirty="0" smtClean="0">
                <a:solidFill>
                  <a:srgbClr val="CC0000"/>
                </a:solidFill>
                <a:latin typeface="Liberation Sans" panose="020B0604020202020204" pitchFamily="34" charset="0"/>
              </a:rPr>
              <a:t>Review Question</a:t>
            </a:r>
            <a:endParaRPr lang="en-US" altLang="en-US" sz="3000" b="1" dirty="0">
              <a:solidFill>
                <a:srgbClr val="CC0000"/>
              </a:solidFill>
              <a:latin typeface="Liberation Sans" panose="020B0604020202020204" pitchFamily="34" charset="0"/>
            </a:endParaRPr>
          </a:p>
        </p:txBody>
      </p:sp>
      <p:sp>
        <p:nvSpPr>
          <p:cNvPr id="10" name="Notched Right Arrow 9"/>
          <p:cNvSpPr/>
          <p:nvPr/>
        </p:nvSpPr>
        <p:spPr bwMode="auto">
          <a:xfrm>
            <a:off x="180109" y="4294496"/>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Tree>
    <p:extLst>
      <p:ext uri="{BB962C8B-B14F-4D97-AF65-F5344CB8AC3E}">
        <p14:creationId xmlns:p14="http://schemas.microsoft.com/office/powerpoint/2010/main" val="4389765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6"/>
          <p:cNvSpPr txBox="1">
            <a:spLocks noChangeArrowheads="1"/>
          </p:cNvSpPr>
          <p:nvPr/>
        </p:nvSpPr>
        <p:spPr bwMode="auto">
          <a:xfrm>
            <a:off x="533400" y="1295400"/>
            <a:ext cx="7848600" cy="349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defPPr>
              <a:defRPr lang="en-US"/>
            </a:defPPr>
            <a:lvl1pPr marL="676275" indent="-457200" algn="l">
              <a:lnSpc>
                <a:spcPct val="125000"/>
              </a:lnSpc>
              <a:spcBef>
                <a:spcPts val="1200"/>
              </a:spcBef>
              <a:buClr>
                <a:srgbClr val="CC0000"/>
              </a:buClr>
              <a:buSzPct val="80000"/>
              <a:buFont typeface="Wingdings" pitchFamily="2" charset="2"/>
              <a:buChar char="u"/>
              <a:defRPr sz="2300" b="0">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altLang="en-US" dirty="0"/>
              <a:t>Reports the changes in retained earnings for a specific period of time. </a:t>
            </a:r>
          </a:p>
          <a:p>
            <a:r>
              <a:rPr lang="en-US" altLang="en-US" dirty="0"/>
              <a:t>The time period is the same as that covered by the income statement.</a:t>
            </a:r>
          </a:p>
          <a:p>
            <a:r>
              <a:rPr lang="en-US" dirty="0"/>
              <a:t>Information provided indicates the reasons why retained earnings increased or decreased during the period.</a:t>
            </a:r>
            <a:endParaRPr lang="en-US" altLang="en-US" dirty="0"/>
          </a:p>
        </p:txBody>
      </p:sp>
      <p:sp>
        <p:nvSpPr>
          <p:cNvPr id="61443"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1444"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Retained Earnings Statement</a:t>
            </a:r>
            <a:endParaRPr lang="en-US" altLang="en-US" sz="3200" b="1" dirty="0">
              <a:solidFill>
                <a:srgbClr val="CC0000"/>
              </a:solidFill>
              <a:latin typeface="Liberation Sans" panose="020B0604020202020204" pitchFamily="34" charset="0"/>
            </a:endParaRPr>
          </a:p>
        </p:txBody>
      </p:sp>
      <p:sp>
        <p:nvSpPr>
          <p:cNvPr id="61446"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198701542"/>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533400" y="1295400"/>
            <a:ext cx="5334000" cy="551433"/>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p>
            <a:pPr algn="l"/>
            <a:r>
              <a:rPr lang="en-US" altLang="en-US" sz="3000" b="1" dirty="0" smtClean="0">
                <a:solidFill>
                  <a:srgbClr val="CC0000"/>
                </a:solidFill>
                <a:latin typeface="Liberation Sans" panose="020B0604020202020204" pitchFamily="34" charset="0"/>
              </a:rPr>
              <a:t>Review Question</a:t>
            </a:r>
            <a:endParaRPr lang="en-US" altLang="en-US" sz="3000" b="1" dirty="0">
              <a:solidFill>
                <a:srgbClr val="CC0000"/>
              </a:solidFill>
              <a:latin typeface="Liberation Sans" panose="020B0604020202020204" pitchFamily="34" charset="0"/>
            </a:endParaRPr>
          </a:p>
        </p:txBody>
      </p:sp>
      <p:sp>
        <p:nvSpPr>
          <p:cNvPr id="26627" name="Rectangle 2"/>
          <p:cNvSpPr>
            <a:spLocks noChangeArrowheads="1"/>
          </p:cNvSpPr>
          <p:nvPr/>
        </p:nvSpPr>
        <p:spPr bwMode="auto">
          <a:xfrm>
            <a:off x="533400" y="1905000"/>
            <a:ext cx="7696200" cy="335280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46038"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5613"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nSpc>
                <a:spcPct val="120000"/>
              </a:lnSpc>
              <a:spcBef>
                <a:spcPts val="1200"/>
              </a:spcBef>
              <a:buClr>
                <a:schemeClr val="tx1"/>
              </a:buClr>
              <a:buSzTx/>
              <a:buNone/>
            </a:pPr>
            <a:r>
              <a:rPr lang="en-US" sz="2300" b="0" dirty="0" smtClean="0">
                <a:solidFill>
                  <a:schemeClr val="tx1"/>
                </a:solidFill>
                <a:latin typeface="Liberation Sans" panose="020B0604020202020204" pitchFamily="34" charset="0"/>
              </a:rPr>
              <a:t>Which </a:t>
            </a:r>
            <a:r>
              <a:rPr lang="en-US" sz="2300" b="0" dirty="0">
                <a:solidFill>
                  <a:schemeClr val="tx1"/>
                </a:solidFill>
                <a:latin typeface="Liberation Sans" panose="020B0604020202020204" pitchFamily="34" charset="0"/>
              </a:rPr>
              <a:t>of the following is </a:t>
            </a:r>
            <a:r>
              <a:rPr lang="en-US" sz="2300" dirty="0">
                <a:solidFill>
                  <a:schemeClr val="tx1"/>
                </a:solidFill>
                <a:latin typeface="Liberation Sans" panose="020B0604020202020204" pitchFamily="34" charset="0"/>
              </a:rPr>
              <a:t>not</a:t>
            </a:r>
            <a:r>
              <a:rPr lang="en-US" sz="2300" b="0" dirty="0">
                <a:solidFill>
                  <a:schemeClr val="tx1"/>
                </a:solidFill>
                <a:latin typeface="Liberation Sans" panose="020B0604020202020204" pitchFamily="34" charset="0"/>
              </a:rPr>
              <a:t> a step in the </a:t>
            </a:r>
            <a:r>
              <a:rPr lang="en-US" sz="2300" b="0" dirty="0" smtClean="0">
                <a:solidFill>
                  <a:schemeClr val="tx1"/>
                </a:solidFill>
                <a:latin typeface="Liberation Sans" panose="020B0604020202020204" pitchFamily="34" charset="0"/>
              </a:rPr>
              <a:t>accounting process? </a:t>
            </a: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Identification</a:t>
            </a:r>
            <a:r>
              <a:rPr lang="en-US" sz="2300" b="0" dirty="0">
                <a:solidFill>
                  <a:schemeClr val="tx1"/>
                </a:solidFill>
                <a:latin typeface="Liberation Sans" panose="020B0604020202020204" pitchFamily="34" charset="0"/>
              </a:rPr>
              <a:t>. </a:t>
            </a:r>
            <a:endParaRPr lang="en-US" sz="2300" b="0" dirty="0" smtClean="0">
              <a:solidFill>
                <a:schemeClr val="tx1"/>
              </a:solidFill>
              <a:latin typeface="Liberation Sans" panose="020B0604020202020204" pitchFamily="34" charset="0"/>
            </a:endParaRP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Recording. </a:t>
            </a: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Economic </a:t>
            </a:r>
            <a:r>
              <a:rPr lang="en-US" sz="2300" b="0" dirty="0">
                <a:solidFill>
                  <a:schemeClr val="tx1"/>
                </a:solidFill>
                <a:latin typeface="Liberation Sans" panose="020B0604020202020204" pitchFamily="34" charset="0"/>
              </a:rPr>
              <a:t>entity. </a:t>
            </a:r>
            <a:endParaRPr lang="en-US" sz="2300" b="0" dirty="0" smtClean="0">
              <a:solidFill>
                <a:schemeClr val="tx1"/>
              </a:solidFill>
              <a:latin typeface="Liberation Sans" panose="020B0604020202020204" pitchFamily="34" charset="0"/>
            </a:endParaRP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Communication</a:t>
            </a:r>
            <a:endParaRPr lang="en-US" altLang="en-US" sz="2300" b="0" dirty="0">
              <a:solidFill>
                <a:schemeClr val="tx1"/>
              </a:solidFill>
              <a:latin typeface="Liberation Sans" panose="020B0604020202020204" pitchFamily="34" charset="0"/>
            </a:endParaRPr>
          </a:p>
        </p:txBody>
      </p:sp>
      <p:sp>
        <p:nvSpPr>
          <p:cNvPr id="26628"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0" name="Notched Right Arrow 9"/>
          <p:cNvSpPr/>
          <p:nvPr/>
        </p:nvSpPr>
        <p:spPr bwMode="auto">
          <a:xfrm>
            <a:off x="180109" y="4101152"/>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
        <p:nvSpPr>
          <p:cNvPr id="11" name="Rectangle 7"/>
          <p:cNvSpPr>
            <a:spLocks noChangeArrowheads="1"/>
          </p:cNvSpPr>
          <p:nvPr/>
        </p:nvSpPr>
        <p:spPr bwMode="auto">
          <a:xfrm>
            <a:off x="533400" y="304800"/>
            <a:ext cx="8458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Assumptions</a:t>
            </a:r>
          </a:p>
        </p:txBody>
      </p:sp>
      <p:sp>
        <p:nvSpPr>
          <p:cNvPr id="7" name="Text Box 1037"/>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1</a:t>
            </a:r>
          </a:p>
        </p:txBody>
      </p:sp>
    </p:spTree>
    <p:extLst>
      <p:ext uri="{BB962C8B-B14F-4D97-AF65-F5344CB8AC3E}">
        <p14:creationId xmlns:p14="http://schemas.microsoft.com/office/powerpoint/2010/main" val="13934397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6"/>
          <p:cNvSpPr txBox="1">
            <a:spLocks noChangeArrowheads="1"/>
          </p:cNvSpPr>
          <p:nvPr/>
        </p:nvSpPr>
        <p:spPr bwMode="auto">
          <a:xfrm>
            <a:off x="533400" y="1295400"/>
            <a:ext cx="78486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defPPr>
              <a:defRPr lang="en-US"/>
            </a:defPPr>
            <a:lvl1pPr marL="676275" indent="-457200" algn="l">
              <a:lnSpc>
                <a:spcPct val="125000"/>
              </a:lnSpc>
              <a:spcBef>
                <a:spcPts val="1200"/>
              </a:spcBef>
              <a:buClr>
                <a:srgbClr val="CC0000"/>
              </a:buClr>
              <a:buSzPct val="80000"/>
              <a:buFont typeface="Wingdings" pitchFamily="2" charset="2"/>
              <a:buChar char="u"/>
              <a:defRPr sz="2300" b="0">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altLang="en-US" dirty="0"/>
              <a:t>Reports the assets, liabilities, and </a:t>
            </a:r>
            <a:r>
              <a:rPr lang="en-US" altLang="en-US" dirty="0" smtClean="0"/>
              <a:t>equity </a:t>
            </a:r>
            <a:r>
              <a:rPr lang="en-US" altLang="en-US" dirty="0"/>
              <a:t>at a specific date.</a:t>
            </a:r>
          </a:p>
          <a:p>
            <a:r>
              <a:rPr lang="en-US" altLang="en-US" dirty="0"/>
              <a:t>Lists assets at the top, followed by liabilities and </a:t>
            </a:r>
            <a:r>
              <a:rPr lang="en-US" altLang="en-US" dirty="0" smtClean="0"/>
              <a:t>equity</a:t>
            </a:r>
            <a:r>
              <a:rPr lang="en-US" altLang="en-US" dirty="0"/>
              <a:t>. </a:t>
            </a:r>
          </a:p>
          <a:p>
            <a:r>
              <a:rPr lang="en-US" altLang="en-US" dirty="0"/>
              <a:t>Total assets must equal total liabilities </a:t>
            </a:r>
            <a:r>
              <a:rPr lang="en-US" altLang="en-US" dirty="0" smtClean="0"/>
              <a:t>and equity</a:t>
            </a:r>
            <a:r>
              <a:rPr lang="en-US" altLang="en-US" dirty="0"/>
              <a:t>.</a:t>
            </a:r>
          </a:p>
          <a:p>
            <a:r>
              <a:rPr lang="en-US" altLang="en-US" dirty="0"/>
              <a:t>Is a snapshot of the company’s financial condition at a specific moment in time (usually the month-end or year-end).</a:t>
            </a:r>
          </a:p>
        </p:txBody>
      </p:sp>
      <p:sp>
        <p:nvSpPr>
          <p:cNvPr id="62467"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2468"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Statement of Financial Position</a:t>
            </a:r>
            <a:endParaRPr lang="en-US" altLang="en-US" sz="3200" b="1" dirty="0">
              <a:solidFill>
                <a:srgbClr val="CC0000"/>
              </a:solidFill>
              <a:latin typeface="Liberation Sans" panose="020B0604020202020204" pitchFamily="34" charset="0"/>
            </a:endParaRPr>
          </a:p>
        </p:txBody>
      </p:sp>
      <p:sp>
        <p:nvSpPr>
          <p:cNvPr id="6247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285237254"/>
      </p:ext>
    </p:extLst>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533400" y="1905000"/>
            <a:ext cx="8001000" cy="327660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6038" rIns="182562"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5613"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nSpc>
                <a:spcPct val="120000"/>
              </a:lnSpc>
              <a:spcBef>
                <a:spcPct val="50000"/>
              </a:spcBef>
              <a:buClr>
                <a:schemeClr val="tx1"/>
              </a:buClr>
              <a:buSzTx/>
              <a:buNone/>
            </a:pPr>
            <a:r>
              <a:rPr lang="en-US" sz="2300" b="0" dirty="0" smtClean="0">
                <a:solidFill>
                  <a:schemeClr val="tx1"/>
                </a:solidFill>
                <a:latin typeface="Liberation Sans" panose="020B0604020202020204" pitchFamily="34" charset="0"/>
              </a:rPr>
              <a:t>The financial </a:t>
            </a:r>
            <a:r>
              <a:rPr lang="en-US" sz="2300" b="0" dirty="0">
                <a:solidFill>
                  <a:schemeClr val="tx1"/>
                </a:solidFill>
                <a:latin typeface="Liberation Sans" panose="020B0604020202020204" pitchFamily="34" charset="0"/>
              </a:rPr>
              <a:t>statement that reports assets, liabilities</a:t>
            </a:r>
            <a:r>
              <a:rPr lang="en-US" sz="2300" b="0" dirty="0" smtClean="0">
                <a:solidFill>
                  <a:schemeClr val="tx1"/>
                </a:solidFill>
                <a:latin typeface="Liberation Sans" panose="020B0604020202020204" pitchFamily="34" charset="0"/>
              </a:rPr>
              <a:t>, and </a:t>
            </a:r>
            <a:r>
              <a:rPr lang="en-US" sz="2300" b="0" dirty="0">
                <a:solidFill>
                  <a:schemeClr val="tx1"/>
                </a:solidFill>
                <a:latin typeface="Liberation Sans" panose="020B0604020202020204" pitchFamily="34" charset="0"/>
              </a:rPr>
              <a:t>equity is the</a:t>
            </a:r>
            <a:r>
              <a:rPr lang="en-US" sz="2300" b="0" dirty="0" smtClean="0">
                <a:solidFill>
                  <a:schemeClr val="tx1"/>
                </a:solidFill>
                <a:latin typeface="Liberation Sans" panose="020B0604020202020204" pitchFamily="34" charset="0"/>
              </a:rPr>
              <a:t>:</a:t>
            </a:r>
          </a:p>
          <a:p>
            <a:pPr lvl="1">
              <a:lnSpc>
                <a:spcPct val="120000"/>
              </a:lnSpc>
              <a:spcBef>
                <a:spcPct val="500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income </a:t>
            </a:r>
            <a:r>
              <a:rPr lang="en-US" sz="2300" b="0" dirty="0">
                <a:solidFill>
                  <a:schemeClr val="tx1"/>
                </a:solidFill>
                <a:latin typeface="Liberation Sans" panose="020B0604020202020204" pitchFamily="34" charset="0"/>
              </a:rPr>
              <a:t>statement</a:t>
            </a:r>
            <a:r>
              <a:rPr lang="en-US" sz="2300" b="0" dirty="0" smtClean="0">
                <a:solidFill>
                  <a:schemeClr val="tx1"/>
                </a:solidFill>
                <a:latin typeface="Liberation Sans" panose="020B0604020202020204" pitchFamily="34" charset="0"/>
              </a:rPr>
              <a:t>.</a:t>
            </a:r>
          </a:p>
          <a:p>
            <a:pPr lvl="1">
              <a:lnSpc>
                <a:spcPct val="120000"/>
              </a:lnSpc>
              <a:spcBef>
                <a:spcPct val="500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retained </a:t>
            </a:r>
            <a:r>
              <a:rPr lang="en-US" sz="2300" b="0" dirty="0">
                <a:solidFill>
                  <a:schemeClr val="tx1"/>
                </a:solidFill>
                <a:latin typeface="Liberation Sans" panose="020B0604020202020204" pitchFamily="34" charset="0"/>
              </a:rPr>
              <a:t>earnings statement</a:t>
            </a:r>
            <a:r>
              <a:rPr lang="en-US" sz="2300" b="0" dirty="0" smtClean="0">
                <a:solidFill>
                  <a:schemeClr val="tx1"/>
                </a:solidFill>
                <a:latin typeface="Liberation Sans" panose="020B0604020202020204" pitchFamily="34" charset="0"/>
              </a:rPr>
              <a:t>.</a:t>
            </a:r>
          </a:p>
          <a:p>
            <a:pPr lvl="1">
              <a:lnSpc>
                <a:spcPct val="120000"/>
              </a:lnSpc>
              <a:spcBef>
                <a:spcPct val="500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statement </a:t>
            </a:r>
            <a:r>
              <a:rPr lang="en-US" sz="2300" b="0" dirty="0">
                <a:solidFill>
                  <a:schemeClr val="tx1"/>
                </a:solidFill>
                <a:latin typeface="Liberation Sans" panose="020B0604020202020204" pitchFamily="34" charset="0"/>
              </a:rPr>
              <a:t>of </a:t>
            </a:r>
            <a:r>
              <a:rPr lang="en-US" sz="2300" b="0" dirty="0" smtClean="0">
                <a:solidFill>
                  <a:schemeClr val="tx1"/>
                </a:solidFill>
                <a:latin typeface="Liberation Sans" panose="020B0604020202020204" pitchFamily="34" charset="0"/>
              </a:rPr>
              <a:t>financial </a:t>
            </a:r>
            <a:r>
              <a:rPr lang="en-US" sz="2300" b="0" dirty="0">
                <a:solidFill>
                  <a:schemeClr val="tx1"/>
                </a:solidFill>
                <a:latin typeface="Liberation Sans" panose="020B0604020202020204" pitchFamily="34" charset="0"/>
              </a:rPr>
              <a:t>position</a:t>
            </a:r>
            <a:r>
              <a:rPr lang="en-US" sz="2300" b="0" dirty="0" smtClean="0">
                <a:solidFill>
                  <a:schemeClr val="tx1"/>
                </a:solidFill>
                <a:latin typeface="Liberation Sans" panose="020B0604020202020204" pitchFamily="34" charset="0"/>
              </a:rPr>
              <a:t>.</a:t>
            </a:r>
          </a:p>
          <a:p>
            <a:pPr lvl="1">
              <a:lnSpc>
                <a:spcPct val="120000"/>
              </a:lnSpc>
              <a:spcBef>
                <a:spcPct val="500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statement </a:t>
            </a:r>
            <a:r>
              <a:rPr lang="en-US" sz="2300" b="0" dirty="0">
                <a:solidFill>
                  <a:schemeClr val="tx1"/>
                </a:solidFill>
                <a:latin typeface="Liberation Sans" panose="020B0604020202020204" pitchFamily="34" charset="0"/>
              </a:rPr>
              <a:t>of cash </a:t>
            </a:r>
            <a:r>
              <a:rPr lang="en-US" sz="2300" b="0" dirty="0" smtClean="0">
                <a:solidFill>
                  <a:schemeClr val="tx1"/>
                </a:solidFill>
                <a:latin typeface="Liberation Sans" panose="020B0604020202020204" pitchFamily="34" charset="0"/>
              </a:rPr>
              <a:t>flows</a:t>
            </a:r>
            <a:r>
              <a:rPr lang="en-US" sz="2300" b="0" dirty="0">
                <a:solidFill>
                  <a:schemeClr val="tx1"/>
                </a:solidFill>
                <a:latin typeface="Liberation Sans" panose="020B0604020202020204" pitchFamily="34" charset="0"/>
              </a:rPr>
              <a:t>.</a:t>
            </a:r>
            <a:endParaRPr lang="en-US" altLang="en-US" sz="2300" b="0" dirty="0">
              <a:solidFill>
                <a:schemeClr val="tx1"/>
              </a:solidFill>
              <a:latin typeface="Liberation Sans" panose="020B0604020202020204" pitchFamily="34" charset="0"/>
            </a:endParaRPr>
          </a:p>
        </p:txBody>
      </p:sp>
      <p:sp>
        <p:nvSpPr>
          <p:cNvPr id="64515"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4516"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Financial Statements</a:t>
            </a:r>
          </a:p>
        </p:txBody>
      </p:sp>
      <p:sp>
        <p:nvSpPr>
          <p:cNvPr id="6451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8" name="Rectangle 4"/>
          <p:cNvSpPr>
            <a:spLocks noChangeArrowheads="1"/>
          </p:cNvSpPr>
          <p:nvPr/>
        </p:nvSpPr>
        <p:spPr bwMode="auto">
          <a:xfrm>
            <a:off x="533400" y="1295400"/>
            <a:ext cx="5334000" cy="551433"/>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p>
            <a:pPr algn="l"/>
            <a:r>
              <a:rPr lang="en-US" altLang="en-US" sz="3000" b="1" dirty="0" smtClean="0">
                <a:solidFill>
                  <a:srgbClr val="CC0000"/>
                </a:solidFill>
                <a:latin typeface="Liberation Sans" panose="020B0604020202020204" pitchFamily="34" charset="0"/>
              </a:rPr>
              <a:t>Review Question</a:t>
            </a:r>
            <a:endParaRPr lang="en-US" altLang="en-US" sz="3000" b="1" dirty="0">
              <a:solidFill>
                <a:srgbClr val="CC0000"/>
              </a:solidFill>
              <a:latin typeface="Liberation Sans" panose="020B0604020202020204" pitchFamily="34" charset="0"/>
            </a:endParaRPr>
          </a:p>
        </p:txBody>
      </p:sp>
      <p:sp>
        <p:nvSpPr>
          <p:cNvPr id="10" name="Notched Right Arrow 9"/>
          <p:cNvSpPr/>
          <p:nvPr/>
        </p:nvSpPr>
        <p:spPr bwMode="auto">
          <a:xfrm>
            <a:off x="193757" y="4163704"/>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Tree>
    <p:extLst>
      <p:ext uri="{BB962C8B-B14F-4D97-AF65-F5344CB8AC3E}">
        <p14:creationId xmlns:p14="http://schemas.microsoft.com/office/powerpoint/2010/main" val="7579989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57200" y="381000"/>
            <a:ext cx="8001000" cy="560388"/>
          </a:xfrm>
          <a:prstGeom prst="rect">
            <a:avLst/>
          </a:prstGeom>
          <a:noFill/>
          <a:ln>
            <a:noFill/>
          </a:ln>
          <a:effectLst/>
        </p:spPr>
        <p:txBody>
          <a:bodyPr lIns="90488" tIns="44450" rIns="90488" bIns="44450" anchor="ctr" anchorCtr="0"/>
          <a:lstStyle/>
          <a:p>
            <a:pPr marL="53975" algn="l"/>
            <a:r>
              <a:rPr lang="en-US" altLang="en-US" sz="2800" b="1" i="0" dirty="0" smtClean="0">
                <a:solidFill>
                  <a:srgbClr val="FF0000"/>
                </a:solidFill>
                <a:latin typeface="Liberation Sans" panose="020B0604020202020204" pitchFamily="34" charset="0"/>
              </a:rPr>
              <a:t>Accounting Across the Organization</a:t>
            </a:r>
            <a:endParaRPr lang="en-US" altLang="en-US" sz="2800" b="1" i="0" dirty="0">
              <a:solidFill>
                <a:srgbClr val="FF0000"/>
              </a:solidFill>
              <a:latin typeface="Liberation Sans" panose="020B0604020202020204" pitchFamily="34" charset="0"/>
            </a:endParaRPr>
          </a:p>
        </p:txBody>
      </p:sp>
      <p:sp>
        <p:nvSpPr>
          <p:cNvPr id="2" name="Rectangle 1"/>
          <p:cNvSpPr/>
          <p:nvPr/>
        </p:nvSpPr>
        <p:spPr>
          <a:xfrm>
            <a:off x="457200" y="990600"/>
            <a:ext cx="8153400" cy="4824398"/>
          </a:xfrm>
          <a:prstGeom prst="rect">
            <a:avLst/>
          </a:prstGeom>
        </p:spPr>
        <p:txBody>
          <a:bodyPr wrap="square">
            <a:spAutoFit/>
          </a:bodyPr>
          <a:lstStyle/>
          <a:p>
            <a:pPr algn="just">
              <a:lnSpc>
                <a:spcPct val="110000"/>
              </a:lnSpc>
              <a:spcBef>
                <a:spcPts val="600"/>
              </a:spcBef>
              <a:tabLst>
                <a:tab pos="7942263" algn="r"/>
              </a:tabLst>
            </a:pPr>
            <a:r>
              <a:rPr lang="en-US" sz="2300" b="1" i="0" dirty="0" smtClean="0">
                <a:solidFill>
                  <a:schemeClr val="tx1"/>
                </a:solidFill>
                <a:effectLst/>
                <a:latin typeface="Liberation Sans" panose="020B0604020202020204" pitchFamily="34" charset="0"/>
              </a:rPr>
              <a:t>A </a:t>
            </a:r>
            <a:r>
              <a:rPr lang="en-US" sz="2300" b="1" dirty="0">
                <a:latin typeface="Liberation Sans" panose="020B0604020202020204" pitchFamily="34" charset="0"/>
              </a:rPr>
              <a:t>Wise </a:t>
            </a:r>
            <a:r>
              <a:rPr lang="en-US" sz="2300" b="1" dirty="0" smtClean="0">
                <a:latin typeface="Liberation Sans" panose="020B0604020202020204" pitchFamily="34" charset="0"/>
              </a:rPr>
              <a:t>End	</a:t>
            </a:r>
            <a:r>
              <a:rPr lang="en-US" sz="2300" b="1" dirty="0" smtClean="0">
                <a:solidFill>
                  <a:srgbClr val="CC0000"/>
                </a:solidFill>
                <a:latin typeface="Liberation Sans" panose="020B0604020202020204" pitchFamily="34" charset="0"/>
              </a:rPr>
              <a:t>Vodafone</a:t>
            </a:r>
            <a:r>
              <a:rPr lang="en-US" sz="2300" b="1" dirty="0" smtClean="0">
                <a:latin typeface="Liberation Sans" panose="020B0604020202020204" pitchFamily="34" charset="0"/>
              </a:rPr>
              <a:t> </a:t>
            </a:r>
            <a:r>
              <a:rPr lang="en-US" sz="2300" b="1" dirty="0">
                <a:latin typeface="Liberation Sans" panose="020B0604020202020204" pitchFamily="34" charset="0"/>
              </a:rPr>
              <a:t>(GBR)</a:t>
            </a:r>
          </a:p>
          <a:p>
            <a:pPr algn="just">
              <a:lnSpc>
                <a:spcPct val="120000"/>
              </a:lnSpc>
              <a:spcBef>
                <a:spcPts val="600"/>
              </a:spcBef>
            </a:pPr>
            <a:r>
              <a:rPr lang="en-US" sz="2100" dirty="0" smtClean="0">
                <a:latin typeface="Liberation Sans" panose="020B0604020202020204" pitchFamily="34" charset="0"/>
              </a:rPr>
              <a:t>Not </a:t>
            </a:r>
            <a:r>
              <a:rPr lang="en-US" sz="2100" dirty="0">
                <a:latin typeface="Liberation Sans" panose="020B0604020202020204" pitchFamily="34" charset="0"/>
              </a:rPr>
              <a:t>every company </a:t>
            </a:r>
            <a:r>
              <a:rPr lang="en-US" sz="2100" dirty="0" smtClean="0">
                <a:latin typeface="Liberation Sans" panose="020B0604020202020204" pitchFamily="34" charset="0"/>
              </a:rPr>
              <a:t>uses December </a:t>
            </a:r>
            <a:r>
              <a:rPr lang="en-US" sz="2100" dirty="0">
                <a:latin typeface="Liberation Sans" panose="020B0604020202020204" pitchFamily="34" charset="0"/>
              </a:rPr>
              <a:t>31 as the </a:t>
            </a:r>
            <a:r>
              <a:rPr lang="en-US" sz="2100" dirty="0" smtClean="0">
                <a:latin typeface="Liberation Sans" panose="020B0604020202020204" pitchFamily="34" charset="0"/>
              </a:rPr>
              <a:t>accounting year-end</a:t>
            </a:r>
            <a:r>
              <a:rPr lang="en-US" sz="2100" dirty="0">
                <a:latin typeface="Liberation Sans" panose="020B0604020202020204" pitchFamily="34" charset="0"/>
              </a:rPr>
              <a:t>. </a:t>
            </a:r>
            <a:r>
              <a:rPr lang="en-US" sz="2100" dirty="0" smtClean="0">
                <a:latin typeface="Liberation Sans" panose="020B0604020202020204" pitchFamily="34" charset="0"/>
              </a:rPr>
              <a:t>Some companies </a:t>
            </a:r>
            <a:r>
              <a:rPr lang="en-US" sz="2100" dirty="0">
                <a:latin typeface="Liberation Sans" panose="020B0604020202020204" pitchFamily="34" charset="0"/>
              </a:rPr>
              <a:t>whose </a:t>
            </a:r>
            <a:r>
              <a:rPr lang="en-US" sz="2100" dirty="0" smtClean="0">
                <a:latin typeface="Liberation Sans" panose="020B0604020202020204" pitchFamily="34" charset="0"/>
              </a:rPr>
              <a:t>year-ends differ </a:t>
            </a:r>
            <a:r>
              <a:rPr lang="en-US" sz="2100" dirty="0">
                <a:latin typeface="Liberation Sans" panose="020B0604020202020204" pitchFamily="34" charset="0"/>
              </a:rPr>
              <a:t>from </a:t>
            </a:r>
            <a:r>
              <a:rPr lang="en-US" sz="2100" dirty="0" smtClean="0">
                <a:latin typeface="Liberation Sans" panose="020B0604020202020204" pitchFamily="34" charset="0"/>
              </a:rPr>
              <a:t>December 31 </a:t>
            </a:r>
            <a:r>
              <a:rPr lang="en-US" sz="2100" dirty="0">
                <a:latin typeface="Liberation Sans" panose="020B0604020202020204" pitchFamily="34" charset="0"/>
              </a:rPr>
              <a:t>are </a:t>
            </a:r>
            <a:r>
              <a:rPr lang="en-US" sz="2100" b="1" dirty="0">
                <a:solidFill>
                  <a:srgbClr val="CC0000"/>
                </a:solidFill>
                <a:latin typeface="Liberation Sans" panose="020B0604020202020204" pitchFamily="34" charset="0"/>
              </a:rPr>
              <a:t>Vodafone Group</a:t>
            </a:r>
            <a:r>
              <a:rPr lang="en-US" sz="2100" dirty="0" smtClean="0">
                <a:latin typeface="Liberation Sans" panose="020B0604020202020204" pitchFamily="34" charset="0"/>
              </a:rPr>
              <a:t> (</a:t>
            </a:r>
            <a:r>
              <a:rPr lang="en-US" sz="2100" dirty="0">
                <a:latin typeface="Liberation Sans" panose="020B0604020202020204" pitchFamily="34" charset="0"/>
              </a:rPr>
              <a:t>GBR), March 31; </a:t>
            </a:r>
            <a:r>
              <a:rPr lang="en-US" sz="2100" b="1" dirty="0">
                <a:solidFill>
                  <a:srgbClr val="CC0000"/>
                </a:solidFill>
                <a:latin typeface="Liberation Sans" panose="020B0604020202020204" pitchFamily="34" charset="0"/>
              </a:rPr>
              <a:t>Walt</a:t>
            </a:r>
            <a:r>
              <a:rPr lang="en-US" sz="2100" dirty="0" smtClean="0">
                <a:latin typeface="Liberation Sans" panose="020B0604020202020204" pitchFamily="34" charset="0"/>
              </a:rPr>
              <a:t> </a:t>
            </a:r>
            <a:r>
              <a:rPr lang="en-US" sz="2100" b="1" dirty="0">
                <a:solidFill>
                  <a:srgbClr val="CC0000"/>
                </a:solidFill>
                <a:latin typeface="Liberation Sans" panose="020B0604020202020204" pitchFamily="34" charset="0"/>
              </a:rPr>
              <a:t>Disney</a:t>
            </a:r>
            <a:r>
              <a:rPr lang="en-US" sz="2100" dirty="0" smtClean="0">
                <a:latin typeface="Liberation Sans" panose="020B0604020202020204" pitchFamily="34" charset="0"/>
              </a:rPr>
              <a:t> </a:t>
            </a:r>
            <a:r>
              <a:rPr lang="en-US" sz="2100" b="1" dirty="0">
                <a:solidFill>
                  <a:srgbClr val="CC0000"/>
                </a:solidFill>
                <a:latin typeface="Liberation Sans" panose="020B0604020202020204" pitchFamily="34" charset="0"/>
              </a:rPr>
              <a:t>Productions</a:t>
            </a:r>
            <a:r>
              <a:rPr lang="en-US" sz="2100" dirty="0">
                <a:latin typeface="Liberation Sans" panose="020B0604020202020204" pitchFamily="34" charset="0"/>
              </a:rPr>
              <a:t> (USA</a:t>
            </a:r>
            <a:r>
              <a:rPr lang="en-US" sz="2100" dirty="0" smtClean="0">
                <a:latin typeface="Liberation Sans" panose="020B0604020202020204" pitchFamily="34" charset="0"/>
              </a:rPr>
              <a:t>), September </a:t>
            </a:r>
            <a:r>
              <a:rPr lang="en-US" sz="2100" dirty="0">
                <a:latin typeface="Liberation Sans" panose="020B0604020202020204" pitchFamily="34" charset="0"/>
              </a:rPr>
              <a:t>30; and </a:t>
            </a:r>
            <a:r>
              <a:rPr lang="en-US" sz="2100" b="1" dirty="0">
                <a:solidFill>
                  <a:srgbClr val="CC0000"/>
                </a:solidFill>
                <a:latin typeface="Liberation Sans" panose="020B0604020202020204" pitchFamily="34" charset="0"/>
              </a:rPr>
              <a:t>JJB</a:t>
            </a:r>
            <a:r>
              <a:rPr lang="en-US" sz="2100" dirty="0">
                <a:latin typeface="Liberation Sans" panose="020B0604020202020204" pitchFamily="34" charset="0"/>
              </a:rPr>
              <a:t> </a:t>
            </a:r>
            <a:r>
              <a:rPr lang="en-US" sz="2100" b="1" dirty="0">
                <a:solidFill>
                  <a:srgbClr val="CC0000"/>
                </a:solidFill>
                <a:latin typeface="Liberation Sans" panose="020B0604020202020204" pitchFamily="34" charset="0"/>
              </a:rPr>
              <a:t>Sports</a:t>
            </a:r>
            <a:r>
              <a:rPr lang="en-US" sz="2100" dirty="0">
                <a:latin typeface="Liberation Sans" panose="020B0604020202020204" pitchFamily="34" charset="0"/>
              </a:rPr>
              <a:t> (GBR), the Sunday that </a:t>
            </a:r>
            <a:r>
              <a:rPr lang="en-US" sz="2100" dirty="0" smtClean="0">
                <a:latin typeface="Liberation Sans" panose="020B0604020202020204" pitchFamily="34" charset="0"/>
              </a:rPr>
              <a:t>falls before</a:t>
            </a:r>
            <a:r>
              <a:rPr lang="en-US" sz="2100" dirty="0">
                <a:latin typeface="Liberation Sans" panose="020B0604020202020204" pitchFamily="34" charset="0"/>
              </a:rPr>
              <a:t>, but closest to, January 31. Why do </a:t>
            </a:r>
            <a:r>
              <a:rPr lang="en-US" sz="2100" dirty="0" smtClean="0">
                <a:latin typeface="Liberation Sans" panose="020B0604020202020204" pitchFamily="34" charset="0"/>
              </a:rPr>
              <a:t>companies choose </a:t>
            </a:r>
            <a:r>
              <a:rPr lang="en-US" sz="2100" dirty="0">
                <a:latin typeface="Liberation Sans" panose="020B0604020202020204" pitchFamily="34" charset="0"/>
              </a:rPr>
              <a:t>the particular year-ends that they do? Many opt </a:t>
            </a:r>
            <a:r>
              <a:rPr lang="en-US" sz="2100" dirty="0" smtClean="0">
                <a:latin typeface="Liberation Sans" panose="020B0604020202020204" pitchFamily="34" charset="0"/>
              </a:rPr>
              <a:t>to end </a:t>
            </a:r>
            <a:r>
              <a:rPr lang="en-US" sz="2100" dirty="0">
                <a:latin typeface="Liberation Sans" panose="020B0604020202020204" pitchFamily="34" charset="0"/>
              </a:rPr>
              <a:t>the accounting year when inventory or operations </a:t>
            </a:r>
            <a:r>
              <a:rPr lang="en-US" sz="2100" dirty="0" smtClean="0">
                <a:latin typeface="Liberation Sans" panose="020B0604020202020204" pitchFamily="34" charset="0"/>
              </a:rPr>
              <a:t>are at </a:t>
            </a:r>
            <a:r>
              <a:rPr lang="en-US" sz="2100" dirty="0">
                <a:latin typeface="Liberation Sans" panose="020B0604020202020204" pitchFamily="34" charset="0"/>
              </a:rPr>
              <a:t>a low. Compiling accounting information requires </a:t>
            </a:r>
            <a:r>
              <a:rPr lang="en-US" sz="2100" dirty="0" smtClean="0">
                <a:latin typeface="Liberation Sans" panose="020B0604020202020204" pitchFamily="34" charset="0"/>
              </a:rPr>
              <a:t>much time </a:t>
            </a:r>
            <a:r>
              <a:rPr lang="en-US" sz="2100" dirty="0">
                <a:latin typeface="Liberation Sans" panose="020B0604020202020204" pitchFamily="34" charset="0"/>
              </a:rPr>
              <a:t>and effort by managers, so companies would </a:t>
            </a:r>
            <a:r>
              <a:rPr lang="en-US" sz="2100" dirty="0" smtClean="0">
                <a:latin typeface="Liberation Sans" panose="020B0604020202020204" pitchFamily="34" charset="0"/>
              </a:rPr>
              <a:t>rather do </a:t>
            </a:r>
            <a:r>
              <a:rPr lang="en-US" sz="2100" dirty="0">
                <a:latin typeface="Liberation Sans" panose="020B0604020202020204" pitchFamily="34" charset="0"/>
              </a:rPr>
              <a:t>it when they aren’t as busy operating the business. </a:t>
            </a:r>
            <a:r>
              <a:rPr lang="en-US" sz="2100" dirty="0" smtClean="0">
                <a:latin typeface="Liberation Sans" panose="020B0604020202020204" pitchFamily="34" charset="0"/>
              </a:rPr>
              <a:t>Also, inventory </a:t>
            </a:r>
            <a:r>
              <a:rPr lang="en-US" sz="2100" dirty="0">
                <a:latin typeface="Liberation Sans" panose="020B0604020202020204" pitchFamily="34" charset="0"/>
              </a:rPr>
              <a:t>is easier and less costly to count when it is low.</a:t>
            </a:r>
          </a:p>
        </p:txBody>
      </p:sp>
      <p:sp>
        <p:nvSpPr>
          <p:cNvPr id="6" name="Rectangle 5"/>
          <p:cNvSpPr/>
          <p:nvPr/>
        </p:nvSpPr>
        <p:spPr bwMode="auto">
          <a:xfrm>
            <a:off x="263856" y="285464"/>
            <a:ext cx="8610600" cy="5596688"/>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 name="Rectangle 7"/>
          <p:cNvSpPr/>
          <p:nvPr/>
        </p:nvSpPr>
        <p:spPr bwMode="auto">
          <a:xfrm>
            <a:off x="265176" y="5882152"/>
            <a:ext cx="8610600" cy="213848"/>
          </a:xfrm>
          <a:prstGeom prst="rect">
            <a:avLst/>
          </a:prstGeom>
          <a:solidFill>
            <a:srgbClr val="FF0000"/>
          </a:solid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9"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674090231"/>
      </p:ext>
    </p:extLst>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6"/>
          <p:cNvSpPr txBox="1">
            <a:spLocks noChangeArrowheads="1"/>
          </p:cNvSpPr>
          <p:nvPr/>
        </p:nvSpPr>
        <p:spPr bwMode="auto">
          <a:xfrm>
            <a:off x="533400" y="1295400"/>
            <a:ext cx="7848600" cy="372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defPPr>
              <a:defRPr lang="en-US"/>
            </a:defPPr>
            <a:lvl1pPr marL="676275" indent="-457200" algn="l">
              <a:lnSpc>
                <a:spcPct val="125000"/>
              </a:lnSpc>
              <a:spcBef>
                <a:spcPts val="1200"/>
              </a:spcBef>
              <a:buClr>
                <a:srgbClr val="800000"/>
              </a:buClr>
              <a:buSzPct val="80000"/>
              <a:buFont typeface="Wingdings" pitchFamily="2" charset="2"/>
              <a:buChar char="u"/>
              <a:defRPr sz="2200" b="0">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buClr>
                <a:srgbClr val="CC0000"/>
              </a:buClr>
            </a:pPr>
            <a:r>
              <a:rPr lang="en-US" altLang="en-US" sz="2300" dirty="0"/>
              <a:t>Information on the cash receipts and payments for a specific period of time.</a:t>
            </a:r>
          </a:p>
          <a:p>
            <a:pPr>
              <a:buClr>
                <a:srgbClr val="CC0000"/>
              </a:buClr>
            </a:pPr>
            <a:r>
              <a:rPr lang="en-US" altLang="en-US" sz="2300" dirty="0"/>
              <a:t>Answers the </a:t>
            </a:r>
            <a:r>
              <a:rPr lang="en-US" altLang="en-US" sz="2300" dirty="0" smtClean="0"/>
              <a:t>following:</a:t>
            </a:r>
          </a:p>
          <a:p>
            <a:pPr marL="1377950" lvl="1" indent="-457200">
              <a:lnSpc>
                <a:spcPct val="125000"/>
              </a:lnSpc>
              <a:spcBef>
                <a:spcPts val="1200"/>
              </a:spcBef>
              <a:buClr>
                <a:srgbClr val="CC0000"/>
              </a:buClr>
              <a:buSzPct val="80000"/>
              <a:buFont typeface="Arial" panose="020B0604020202020204" pitchFamily="34" charset="0"/>
              <a:buChar char="►"/>
            </a:pPr>
            <a:r>
              <a:rPr lang="en-US" altLang="en-US" sz="2200" b="0" dirty="0" smtClean="0">
                <a:solidFill>
                  <a:schemeClr val="tx1"/>
                </a:solidFill>
                <a:latin typeface="Liberation Sans" panose="020B0604020202020204" pitchFamily="34" charset="0"/>
              </a:rPr>
              <a:t>Where </a:t>
            </a:r>
            <a:r>
              <a:rPr lang="en-US" altLang="en-US" sz="2200" b="0" dirty="0">
                <a:solidFill>
                  <a:schemeClr val="tx1"/>
                </a:solidFill>
                <a:latin typeface="Liberation Sans" panose="020B0604020202020204" pitchFamily="34" charset="0"/>
              </a:rPr>
              <a:t>did cash come </a:t>
            </a:r>
            <a:r>
              <a:rPr lang="en-US" altLang="en-US" sz="2200" b="0" dirty="0" smtClean="0">
                <a:solidFill>
                  <a:schemeClr val="tx1"/>
                </a:solidFill>
                <a:latin typeface="Liberation Sans" panose="020B0604020202020204" pitchFamily="34" charset="0"/>
              </a:rPr>
              <a:t>from?</a:t>
            </a:r>
          </a:p>
          <a:p>
            <a:pPr marL="1377950" lvl="1" indent="-457200">
              <a:lnSpc>
                <a:spcPct val="125000"/>
              </a:lnSpc>
              <a:spcBef>
                <a:spcPts val="1200"/>
              </a:spcBef>
              <a:buClr>
                <a:srgbClr val="CC0000"/>
              </a:buClr>
              <a:buSzPct val="80000"/>
              <a:buFont typeface="Arial" panose="020B0604020202020204" pitchFamily="34" charset="0"/>
              <a:buChar char="►"/>
            </a:pPr>
            <a:r>
              <a:rPr lang="en-US" altLang="en-US" sz="2200" b="0" dirty="0" smtClean="0">
                <a:solidFill>
                  <a:schemeClr val="tx1"/>
                </a:solidFill>
                <a:latin typeface="Liberation Sans" panose="020B0604020202020204" pitchFamily="34" charset="0"/>
              </a:rPr>
              <a:t>What </a:t>
            </a:r>
            <a:r>
              <a:rPr lang="en-US" altLang="en-US" sz="2200" b="0" dirty="0">
                <a:solidFill>
                  <a:schemeClr val="tx1"/>
                </a:solidFill>
                <a:latin typeface="Liberation Sans" panose="020B0604020202020204" pitchFamily="34" charset="0"/>
              </a:rPr>
              <a:t>was cash used </a:t>
            </a:r>
            <a:r>
              <a:rPr lang="en-US" altLang="en-US" sz="2200" b="0" dirty="0" smtClean="0">
                <a:solidFill>
                  <a:schemeClr val="tx1"/>
                </a:solidFill>
                <a:latin typeface="Liberation Sans" panose="020B0604020202020204" pitchFamily="34" charset="0"/>
              </a:rPr>
              <a:t>for?</a:t>
            </a:r>
          </a:p>
          <a:p>
            <a:pPr marL="1377950" lvl="1" indent="-457200">
              <a:lnSpc>
                <a:spcPct val="125000"/>
              </a:lnSpc>
              <a:spcBef>
                <a:spcPts val="1200"/>
              </a:spcBef>
              <a:buClr>
                <a:srgbClr val="CC0000"/>
              </a:buClr>
              <a:buSzPct val="80000"/>
              <a:buFont typeface="Arial" panose="020B0604020202020204" pitchFamily="34" charset="0"/>
              <a:buChar char="►"/>
            </a:pPr>
            <a:r>
              <a:rPr lang="en-US" altLang="en-US" sz="2200" b="0" dirty="0" smtClean="0">
                <a:solidFill>
                  <a:schemeClr val="tx1"/>
                </a:solidFill>
                <a:latin typeface="Liberation Sans" panose="020B0604020202020204" pitchFamily="34" charset="0"/>
              </a:rPr>
              <a:t>What </a:t>
            </a:r>
            <a:r>
              <a:rPr lang="en-US" altLang="en-US" sz="2200" b="0" dirty="0">
                <a:solidFill>
                  <a:schemeClr val="tx1"/>
                </a:solidFill>
                <a:latin typeface="Liberation Sans" panose="020B0604020202020204" pitchFamily="34" charset="0"/>
              </a:rPr>
              <a:t>was the change in </a:t>
            </a:r>
            <a:r>
              <a:rPr lang="en-US" altLang="en-US" sz="2200" b="0" dirty="0" smtClean="0">
                <a:solidFill>
                  <a:schemeClr val="tx1"/>
                </a:solidFill>
                <a:latin typeface="Liberation Sans" panose="020B0604020202020204" pitchFamily="34" charset="0"/>
              </a:rPr>
              <a:t>the </a:t>
            </a:r>
          </a:p>
          <a:p>
            <a:pPr marL="1371600" lvl="1" indent="0">
              <a:lnSpc>
                <a:spcPct val="125000"/>
              </a:lnSpc>
              <a:spcBef>
                <a:spcPts val="0"/>
              </a:spcBef>
              <a:buClr>
                <a:srgbClr val="CC0000"/>
              </a:buClr>
              <a:buSzPct val="80000"/>
              <a:buNone/>
            </a:pPr>
            <a:r>
              <a:rPr lang="en-US" altLang="en-US" sz="2200" b="0" dirty="0" smtClean="0">
                <a:solidFill>
                  <a:schemeClr val="tx1"/>
                </a:solidFill>
                <a:latin typeface="Liberation Sans" panose="020B0604020202020204" pitchFamily="34" charset="0"/>
              </a:rPr>
              <a:t>cash </a:t>
            </a:r>
            <a:r>
              <a:rPr lang="en-US" altLang="en-US" sz="2200" b="0" dirty="0">
                <a:solidFill>
                  <a:schemeClr val="tx1"/>
                </a:solidFill>
                <a:latin typeface="Liberation Sans" panose="020B0604020202020204" pitchFamily="34" charset="0"/>
              </a:rPr>
              <a:t>balance</a:t>
            </a:r>
            <a:r>
              <a:rPr lang="en-US" altLang="en-US" sz="2200" b="0" dirty="0" smtClean="0">
                <a:solidFill>
                  <a:schemeClr val="tx1"/>
                </a:solidFill>
                <a:latin typeface="Liberation Sans" panose="020B0604020202020204" pitchFamily="34" charset="0"/>
              </a:rPr>
              <a:t>?</a:t>
            </a:r>
            <a:endParaRPr lang="en-US" altLang="en-US" sz="2200" b="0" dirty="0">
              <a:solidFill>
                <a:schemeClr val="tx1"/>
              </a:solidFill>
              <a:latin typeface="Liberation Sans" panose="020B0604020202020204" pitchFamily="34" charset="0"/>
            </a:endParaRPr>
          </a:p>
        </p:txBody>
      </p:sp>
      <p:sp>
        <p:nvSpPr>
          <p:cNvPr id="63491"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3492"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Statement of Cash Flows</a:t>
            </a:r>
            <a:endParaRPr lang="en-US" altLang="en-US" sz="3200" b="1" dirty="0">
              <a:solidFill>
                <a:srgbClr val="CC0000"/>
              </a:solidFill>
              <a:latin typeface="Liberation Sans" panose="020B0604020202020204" pitchFamily="34" charset="0"/>
            </a:endParaRPr>
          </a:p>
        </p:txBody>
      </p:sp>
      <p:sp>
        <p:nvSpPr>
          <p:cNvPr id="6349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2" name="Rectangle 1"/>
          <p:cNvSpPr/>
          <p:nvPr/>
        </p:nvSpPr>
        <p:spPr>
          <a:xfrm>
            <a:off x="6142630" y="2579284"/>
            <a:ext cx="2696570" cy="1929759"/>
          </a:xfrm>
          <a:prstGeom prst="rect">
            <a:avLst/>
          </a:prstGeom>
          <a:solidFill>
            <a:schemeClr val="accent3"/>
          </a:solidFill>
          <a:ln>
            <a:solidFill>
              <a:schemeClr val="tx1"/>
            </a:solidFill>
          </a:ln>
          <a:effectLst>
            <a:innerShdw blurRad="114300">
              <a:prstClr val="black"/>
            </a:innerShdw>
          </a:effectLst>
        </p:spPr>
        <p:txBody>
          <a:bodyPr wrap="square" anchor="ctr" anchorCtr="0">
            <a:spAutoFit/>
          </a:bodyPr>
          <a:lstStyle/>
          <a:p>
            <a:pPr marL="53975" algn="l"/>
            <a:r>
              <a:rPr lang="en-US" sz="1800" b="1" dirty="0">
                <a:solidFill>
                  <a:schemeClr val="tx2">
                    <a:lumMod val="75000"/>
                  </a:schemeClr>
                </a:solidFill>
                <a:latin typeface="Liberation Sans" panose="020B0604020202020204" pitchFamily="34" charset="0"/>
              </a:rPr>
              <a:t>HELPFUL HINT</a:t>
            </a:r>
          </a:p>
          <a:p>
            <a:pPr marL="53975" algn="l"/>
            <a:r>
              <a:rPr lang="en-US" sz="1800" dirty="0">
                <a:latin typeface="Liberation Sans" panose="020B0604020202020204" pitchFamily="34" charset="0"/>
              </a:rPr>
              <a:t>Investing activities </a:t>
            </a:r>
            <a:r>
              <a:rPr lang="en-US" sz="1800" dirty="0" smtClean="0">
                <a:latin typeface="Liberation Sans" panose="020B0604020202020204" pitchFamily="34" charset="0"/>
              </a:rPr>
              <a:t>pertain to </a:t>
            </a:r>
            <a:r>
              <a:rPr lang="en-US" sz="1800" dirty="0">
                <a:latin typeface="Liberation Sans" panose="020B0604020202020204" pitchFamily="34" charset="0"/>
              </a:rPr>
              <a:t>investments made by </a:t>
            </a:r>
            <a:r>
              <a:rPr lang="en-US" sz="1800" dirty="0" smtClean="0">
                <a:latin typeface="Liberation Sans" panose="020B0604020202020204" pitchFamily="34" charset="0"/>
              </a:rPr>
              <a:t>the company</a:t>
            </a:r>
            <a:r>
              <a:rPr lang="en-US" sz="1800" dirty="0">
                <a:latin typeface="Liberation Sans" panose="020B0604020202020204" pitchFamily="34" charset="0"/>
              </a:rPr>
              <a:t>, not </a:t>
            </a:r>
            <a:r>
              <a:rPr lang="en-US" sz="1800" dirty="0" smtClean="0">
                <a:latin typeface="Liberation Sans" panose="020B0604020202020204" pitchFamily="34" charset="0"/>
              </a:rPr>
              <a:t>investments made </a:t>
            </a:r>
            <a:r>
              <a:rPr lang="en-US" sz="1800" dirty="0">
                <a:latin typeface="Liberation Sans" panose="020B0604020202020204" pitchFamily="34" charset="0"/>
              </a:rPr>
              <a:t>by the owners.</a:t>
            </a:r>
          </a:p>
        </p:txBody>
      </p:sp>
    </p:spTree>
    <p:extLst>
      <p:ext uri="{BB962C8B-B14F-4D97-AF65-F5344CB8AC3E}">
        <p14:creationId xmlns:p14="http://schemas.microsoft.com/office/powerpoint/2010/main" val="145034199"/>
      </p:ext>
    </p:extLst>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6"/>
          <p:cNvSpPr txBox="1">
            <a:spLocks noChangeArrowheads="1"/>
          </p:cNvSpPr>
          <p:nvPr/>
        </p:nvSpPr>
        <p:spPr bwMode="auto">
          <a:xfrm>
            <a:off x="533400" y="1295400"/>
            <a:ext cx="7848600" cy="2525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defPPr>
              <a:defRPr lang="en-US"/>
            </a:defPPr>
            <a:lvl1pPr marL="676275" indent="-457200" algn="l">
              <a:lnSpc>
                <a:spcPct val="125000"/>
              </a:lnSpc>
              <a:spcBef>
                <a:spcPts val="1200"/>
              </a:spcBef>
              <a:buClr>
                <a:srgbClr val="800000"/>
              </a:buClr>
              <a:buSzPct val="80000"/>
              <a:buFont typeface="Wingdings" pitchFamily="2" charset="2"/>
              <a:buChar char="u"/>
              <a:defRPr sz="2200" b="0">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ts val="900"/>
              </a:spcBef>
              <a:buClr>
                <a:srgbClr val="CC0000"/>
              </a:buClr>
            </a:pPr>
            <a:r>
              <a:rPr lang="en-US" sz="2300" dirty="0" smtClean="0"/>
              <a:t>Other </a:t>
            </a:r>
            <a:r>
              <a:rPr lang="en-US" sz="2300" dirty="0"/>
              <a:t>comprehensive income items </a:t>
            </a:r>
            <a:r>
              <a:rPr lang="en-US" sz="2300" dirty="0" smtClean="0"/>
              <a:t>are not </a:t>
            </a:r>
            <a:r>
              <a:rPr lang="en-US" sz="2300" dirty="0"/>
              <a:t>part of net </a:t>
            </a:r>
            <a:r>
              <a:rPr lang="en-US" sz="2300" dirty="0" smtClean="0"/>
              <a:t>income.</a:t>
            </a:r>
          </a:p>
          <a:p>
            <a:pPr>
              <a:lnSpc>
                <a:spcPct val="120000"/>
              </a:lnSpc>
              <a:spcBef>
                <a:spcPts val="900"/>
              </a:spcBef>
              <a:buClr>
                <a:srgbClr val="CC0000"/>
              </a:buClr>
            </a:pPr>
            <a:r>
              <a:rPr lang="en-US" altLang="en-US" sz="2300" b="0" dirty="0" smtClean="0">
                <a:solidFill>
                  <a:schemeClr val="tx1"/>
                </a:solidFill>
              </a:rPr>
              <a:t>Reported either by</a:t>
            </a:r>
          </a:p>
          <a:p>
            <a:pPr marL="1377950" lvl="1" indent="-463550">
              <a:lnSpc>
                <a:spcPct val="120000"/>
              </a:lnSpc>
              <a:spcBef>
                <a:spcPts val="900"/>
              </a:spcBef>
              <a:buClr>
                <a:srgbClr val="CC0000"/>
              </a:buClr>
              <a:buSzPct val="80000"/>
              <a:buFont typeface="Arial" panose="020B0604020202020204" pitchFamily="34" charset="0"/>
              <a:buChar char="►"/>
            </a:pPr>
            <a:r>
              <a:rPr lang="en-US" altLang="en-US" sz="2200" b="0" dirty="0" smtClean="0">
                <a:solidFill>
                  <a:schemeClr val="tx1"/>
                </a:solidFill>
                <a:latin typeface="Liberation Sans" panose="020B0604020202020204" pitchFamily="34" charset="0"/>
              </a:rPr>
              <a:t>Combining with income statement, or </a:t>
            </a:r>
          </a:p>
          <a:p>
            <a:pPr marL="1377950" lvl="1" indent="-463550">
              <a:lnSpc>
                <a:spcPct val="120000"/>
              </a:lnSpc>
              <a:spcBef>
                <a:spcPts val="900"/>
              </a:spcBef>
              <a:buClr>
                <a:srgbClr val="CC0000"/>
              </a:buClr>
              <a:buSzPct val="80000"/>
              <a:buFont typeface="Arial" panose="020B0604020202020204" pitchFamily="34" charset="0"/>
              <a:buChar char="►"/>
            </a:pPr>
            <a:r>
              <a:rPr lang="en-US" altLang="en-US" sz="2200" b="0" dirty="0" smtClean="0">
                <a:solidFill>
                  <a:schemeClr val="tx1"/>
                </a:solidFill>
                <a:latin typeface="Liberation Sans" panose="020B0604020202020204" pitchFamily="34" charset="0"/>
              </a:rPr>
              <a:t>Separate statement</a:t>
            </a:r>
            <a:r>
              <a:rPr lang="en-US" altLang="en-US" sz="2200" b="0" dirty="0">
                <a:solidFill>
                  <a:schemeClr val="tx1"/>
                </a:solidFill>
                <a:latin typeface="Liberation Sans" panose="020B0604020202020204" pitchFamily="34" charset="0"/>
              </a:rPr>
              <a:t>.</a:t>
            </a:r>
          </a:p>
        </p:txBody>
      </p:sp>
      <p:sp>
        <p:nvSpPr>
          <p:cNvPr id="63491"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3492"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Comprehensive Income Statement</a:t>
            </a:r>
            <a:endParaRPr lang="en-US" altLang="en-US" sz="3200" b="1" dirty="0">
              <a:solidFill>
                <a:srgbClr val="CC0000"/>
              </a:solidFill>
              <a:latin typeface="Liberation Sans" panose="020B0604020202020204" pitchFamily="34" charset="0"/>
            </a:endParaRPr>
          </a:p>
        </p:txBody>
      </p:sp>
      <p:sp>
        <p:nvSpPr>
          <p:cNvPr id="6349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038600"/>
            <a:ext cx="8534400" cy="211960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a:xfrm>
            <a:off x="7544833" y="3329717"/>
            <a:ext cx="13854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1-13</a:t>
            </a:r>
          </a:p>
          <a:p>
            <a:pPr algn="l"/>
            <a:r>
              <a:rPr lang="en-US" sz="1200" dirty="0">
                <a:latin typeface="Liberation Sans" panose="020B0604020202020204" pitchFamily="34" charset="0"/>
              </a:rPr>
              <a:t>Comprehensive </a:t>
            </a:r>
            <a:r>
              <a:rPr lang="en-US" sz="1200" dirty="0" smtClean="0">
                <a:latin typeface="Liberation Sans" panose="020B0604020202020204" pitchFamily="34" charset="0"/>
              </a:rPr>
              <a:t>income statement</a:t>
            </a:r>
            <a:endParaRPr lang="en-US" sz="1200" dirty="0">
              <a:latin typeface="Liberation Sans" panose="020B0604020202020204" pitchFamily="34" charset="0"/>
            </a:endParaRPr>
          </a:p>
        </p:txBody>
      </p:sp>
    </p:spTree>
    <p:extLst>
      <p:ext uri="{BB962C8B-B14F-4D97-AF65-F5344CB8AC3E}">
        <p14:creationId xmlns:p14="http://schemas.microsoft.com/office/powerpoint/2010/main" val="1179060264"/>
      </p:ext>
    </p:extLst>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57200" y="381000"/>
            <a:ext cx="8001000" cy="560388"/>
          </a:xfrm>
          <a:prstGeom prst="rect">
            <a:avLst/>
          </a:prstGeom>
          <a:noFill/>
          <a:ln>
            <a:noFill/>
          </a:ln>
          <a:effectLst/>
        </p:spPr>
        <p:txBody>
          <a:bodyPr lIns="90488" tIns="44450" rIns="90488" bIns="44450" anchor="ctr" anchorCtr="0"/>
          <a:lstStyle/>
          <a:p>
            <a:pPr marL="53975" algn="l"/>
            <a:r>
              <a:rPr lang="en-US" altLang="en-US" sz="2800" b="1" i="0" dirty="0" smtClean="0">
                <a:solidFill>
                  <a:srgbClr val="006600"/>
                </a:solidFill>
                <a:latin typeface="Liberation Sans" panose="020B0604020202020204" pitchFamily="34" charset="0"/>
              </a:rPr>
              <a:t>People, Planet, and Profit Insight</a:t>
            </a:r>
            <a:endParaRPr lang="en-US" altLang="en-US" sz="2800" b="1" i="0" dirty="0">
              <a:solidFill>
                <a:srgbClr val="006600"/>
              </a:solidFill>
              <a:latin typeface="Liberation Sans" panose="020B0604020202020204" pitchFamily="34" charset="0"/>
            </a:endParaRPr>
          </a:p>
        </p:txBody>
      </p:sp>
      <p:sp>
        <p:nvSpPr>
          <p:cNvPr id="2" name="Rectangle 1"/>
          <p:cNvSpPr/>
          <p:nvPr/>
        </p:nvSpPr>
        <p:spPr>
          <a:xfrm>
            <a:off x="457200" y="990600"/>
            <a:ext cx="8153400" cy="5129096"/>
          </a:xfrm>
          <a:prstGeom prst="rect">
            <a:avLst/>
          </a:prstGeom>
        </p:spPr>
        <p:txBody>
          <a:bodyPr wrap="square">
            <a:spAutoFit/>
          </a:bodyPr>
          <a:lstStyle/>
          <a:p>
            <a:pPr algn="just">
              <a:lnSpc>
                <a:spcPct val="110000"/>
              </a:lnSpc>
              <a:spcBef>
                <a:spcPts val="600"/>
              </a:spcBef>
              <a:tabLst>
                <a:tab pos="7942263" algn="r"/>
              </a:tabLst>
            </a:pPr>
            <a:r>
              <a:rPr lang="en-US" sz="2300" b="1" dirty="0" smtClean="0">
                <a:latin typeface="Liberation Sans" panose="020B0604020202020204" pitchFamily="34" charset="0"/>
              </a:rPr>
              <a:t>Beyond Financial Statements	</a:t>
            </a:r>
          </a:p>
          <a:p>
            <a:pPr algn="just">
              <a:lnSpc>
                <a:spcPct val="110000"/>
              </a:lnSpc>
              <a:spcBef>
                <a:spcPts val="600"/>
              </a:spcBef>
            </a:pPr>
            <a:r>
              <a:rPr lang="en-US" sz="1800" dirty="0" smtClean="0">
                <a:latin typeface="Liberation Sans" panose="020B0604020202020204" pitchFamily="34" charset="0"/>
              </a:rPr>
              <a:t>Should </a:t>
            </a:r>
            <a:r>
              <a:rPr lang="en-US" sz="1800" dirty="0">
                <a:latin typeface="Liberation Sans" panose="020B0604020202020204" pitchFamily="34" charset="0"/>
              </a:rPr>
              <a:t>we expand </a:t>
            </a:r>
            <a:r>
              <a:rPr lang="en-US" sz="1800" dirty="0" smtClean="0">
                <a:latin typeface="Liberation Sans" panose="020B0604020202020204" pitchFamily="34" charset="0"/>
              </a:rPr>
              <a:t>our financial </a:t>
            </a:r>
            <a:r>
              <a:rPr lang="en-US" sz="1800" dirty="0">
                <a:latin typeface="Liberation Sans" panose="020B0604020202020204" pitchFamily="34" charset="0"/>
              </a:rPr>
              <a:t>statements </a:t>
            </a:r>
            <a:r>
              <a:rPr lang="en-US" sz="1800" dirty="0" smtClean="0">
                <a:latin typeface="Liberation Sans" panose="020B0604020202020204" pitchFamily="34" charset="0"/>
              </a:rPr>
              <a:t>beyond the </a:t>
            </a:r>
            <a:r>
              <a:rPr lang="en-US" sz="1800" dirty="0">
                <a:latin typeface="Liberation Sans" panose="020B0604020202020204" pitchFamily="34" charset="0"/>
              </a:rPr>
              <a:t>income statement</a:t>
            </a:r>
            <a:r>
              <a:rPr lang="en-US" sz="1800" dirty="0" smtClean="0">
                <a:latin typeface="Liberation Sans" panose="020B0604020202020204" pitchFamily="34" charset="0"/>
              </a:rPr>
              <a:t>, retained earnings statement</a:t>
            </a:r>
            <a:r>
              <a:rPr lang="en-US" sz="1800" dirty="0">
                <a:latin typeface="Liberation Sans" panose="020B0604020202020204" pitchFamily="34" charset="0"/>
              </a:rPr>
              <a:t>, statement </a:t>
            </a:r>
            <a:r>
              <a:rPr lang="en-US" sz="1800" dirty="0" smtClean="0">
                <a:latin typeface="Liberation Sans" panose="020B0604020202020204" pitchFamily="34" charset="0"/>
              </a:rPr>
              <a:t>of financial </a:t>
            </a:r>
            <a:r>
              <a:rPr lang="en-US" sz="1800" dirty="0">
                <a:latin typeface="Liberation Sans" panose="020B0604020202020204" pitchFamily="34" charset="0"/>
              </a:rPr>
              <a:t>position, </a:t>
            </a:r>
            <a:r>
              <a:rPr lang="en-US" sz="1800" dirty="0" smtClean="0">
                <a:latin typeface="Liberation Sans" panose="020B0604020202020204" pitchFamily="34" charset="0"/>
              </a:rPr>
              <a:t>and statement </a:t>
            </a:r>
            <a:r>
              <a:rPr lang="en-US" sz="1800" dirty="0">
                <a:latin typeface="Liberation Sans" panose="020B0604020202020204" pitchFamily="34" charset="0"/>
              </a:rPr>
              <a:t>of cash </a:t>
            </a:r>
            <a:r>
              <a:rPr lang="en-US" sz="1800" dirty="0" smtClean="0">
                <a:latin typeface="Liberation Sans" panose="020B0604020202020204" pitchFamily="34" charset="0"/>
              </a:rPr>
              <a:t>flows? Some </a:t>
            </a:r>
            <a:r>
              <a:rPr lang="en-US" sz="1800" dirty="0">
                <a:latin typeface="Liberation Sans" panose="020B0604020202020204" pitchFamily="34" charset="0"/>
              </a:rPr>
              <a:t>believe we </a:t>
            </a:r>
            <a:r>
              <a:rPr lang="en-US" sz="1800" dirty="0" smtClean="0">
                <a:latin typeface="Liberation Sans" panose="020B0604020202020204" pitchFamily="34" charset="0"/>
              </a:rPr>
              <a:t>should take </a:t>
            </a:r>
            <a:r>
              <a:rPr lang="en-US" sz="1800" dirty="0">
                <a:latin typeface="Liberation Sans" panose="020B0604020202020204" pitchFamily="34" charset="0"/>
              </a:rPr>
              <a:t>into account </a:t>
            </a:r>
            <a:r>
              <a:rPr lang="en-US" sz="1800" dirty="0" smtClean="0">
                <a:latin typeface="Liberation Sans" panose="020B0604020202020204" pitchFamily="34" charset="0"/>
              </a:rPr>
              <a:t>ecological and </a:t>
            </a:r>
            <a:r>
              <a:rPr lang="en-US" sz="1800" dirty="0">
                <a:latin typeface="Liberation Sans" panose="020B0604020202020204" pitchFamily="34" charset="0"/>
              </a:rPr>
              <a:t>social performance, in addition to </a:t>
            </a:r>
            <a:r>
              <a:rPr lang="en-US" sz="1800" dirty="0" smtClean="0">
                <a:latin typeface="Liberation Sans" panose="020B0604020202020204" pitchFamily="34" charset="0"/>
              </a:rPr>
              <a:t>financial </a:t>
            </a:r>
            <a:r>
              <a:rPr lang="en-US" sz="1800" dirty="0">
                <a:latin typeface="Liberation Sans" panose="020B0604020202020204" pitchFamily="34" charset="0"/>
              </a:rPr>
              <a:t>results</a:t>
            </a:r>
            <a:r>
              <a:rPr lang="en-US" sz="1800" dirty="0" smtClean="0">
                <a:latin typeface="Liberation Sans" panose="020B0604020202020204" pitchFamily="34" charset="0"/>
              </a:rPr>
              <a:t>, in </a:t>
            </a:r>
            <a:r>
              <a:rPr lang="en-US" sz="1800" dirty="0">
                <a:latin typeface="Liberation Sans" panose="020B0604020202020204" pitchFamily="34" charset="0"/>
              </a:rPr>
              <a:t>evaluating a company. The argument is that a </a:t>
            </a:r>
            <a:r>
              <a:rPr lang="en-US" sz="1800" dirty="0" smtClean="0">
                <a:latin typeface="Liberation Sans" panose="020B0604020202020204" pitchFamily="34" charset="0"/>
              </a:rPr>
              <a:t>company’s responsibility </a:t>
            </a:r>
            <a:r>
              <a:rPr lang="en-US" sz="1800" dirty="0">
                <a:latin typeface="Liberation Sans" panose="020B0604020202020204" pitchFamily="34" charset="0"/>
              </a:rPr>
              <a:t>lies with anyone who is </a:t>
            </a:r>
            <a:r>
              <a:rPr lang="en-US" sz="1800" dirty="0" smtClean="0">
                <a:latin typeface="Liberation Sans" panose="020B0604020202020204" pitchFamily="34" charset="0"/>
              </a:rPr>
              <a:t>influenced </a:t>
            </a:r>
            <a:r>
              <a:rPr lang="en-US" sz="1800" dirty="0">
                <a:latin typeface="Liberation Sans" panose="020B0604020202020204" pitchFamily="34" charset="0"/>
              </a:rPr>
              <a:t>by </a:t>
            </a:r>
            <a:r>
              <a:rPr lang="en-US" sz="1800" dirty="0" smtClean="0">
                <a:latin typeface="Liberation Sans" panose="020B0604020202020204" pitchFamily="34" charset="0"/>
              </a:rPr>
              <a:t>its actions</a:t>
            </a:r>
            <a:r>
              <a:rPr lang="en-US" sz="1800" dirty="0">
                <a:latin typeface="Liberation Sans" panose="020B0604020202020204" pitchFamily="34" charset="0"/>
              </a:rPr>
              <a:t>. In other words, a company should be </a:t>
            </a:r>
            <a:r>
              <a:rPr lang="en-US" sz="1800" dirty="0" smtClean="0">
                <a:latin typeface="Liberation Sans" panose="020B0604020202020204" pitchFamily="34" charset="0"/>
              </a:rPr>
              <a:t>interested in benefiting </a:t>
            </a:r>
            <a:r>
              <a:rPr lang="en-US" sz="1800" dirty="0">
                <a:latin typeface="Liberation Sans" panose="020B0604020202020204" pitchFamily="34" charset="0"/>
              </a:rPr>
              <a:t>many different parties, instead of only </a:t>
            </a:r>
            <a:r>
              <a:rPr lang="en-US" sz="1800" dirty="0" smtClean="0">
                <a:latin typeface="Liberation Sans" panose="020B0604020202020204" pitchFamily="34" charset="0"/>
              </a:rPr>
              <a:t>maximizing shareholders</a:t>
            </a:r>
            <a:r>
              <a:rPr lang="en-US" sz="1800" dirty="0">
                <a:latin typeface="Liberation Sans" panose="020B0604020202020204" pitchFamily="34" charset="0"/>
              </a:rPr>
              <a:t>’ interests</a:t>
            </a:r>
            <a:r>
              <a:rPr lang="en-US" sz="1800" dirty="0" smtClean="0">
                <a:latin typeface="Liberation Sans" panose="020B0604020202020204" pitchFamily="34" charset="0"/>
              </a:rPr>
              <a:t>. A </a:t>
            </a:r>
            <a:r>
              <a:rPr lang="en-US" sz="1800" dirty="0">
                <a:latin typeface="Liberation Sans" panose="020B0604020202020204" pitchFamily="34" charset="0"/>
              </a:rPr>
              <a:t>socially responsible business does not exploit </a:t>
            </a:r>
            <a:r>
              <a:rPr lang="en-US" sz="1800" dirty="0" smtClean="0">
                <a:latin typeface="Liberation Sans" panose="020B0604020202020204" pitchFamily="34" charset="0"/>
              </a:rPr>
              <a:t>or endanger </a:t>
            </a:r>
            <a:r>
              <a:rPr lang="en-US" sz="1800" dirty="0">
                <a:latin typeface="Liberation Sans" panose="020B0604020202020204" pitchFamily="34" charset="0"/>
              </a:rPr>
              <a:t>any group of individuals. It follows fair </a:t>
            </a:r>
            <a:r>
              <a:rPr lang="en-US" sz="1800" dirty="0" smtClean="0">
                <a:latin typeface="Liberation Sans" panose="020B0604020202020204" pitchFamily="34" charset="0"/>
              </a:rPr>
              <a:t>trade practices</a:t>
            </a:r>
            <a:r>
              <a:rPr lang="en-US" sz="1800" dirty="0">
                <a:latin typeface="Liberation Sans" panose="020B0604020202020204" pitchFamily="34" charset="0"/>
              </a:rPr>
              <a:t>, provides safe environments for workers, </a:t>
            </a:r>
            <a:r>
              <a:rPr lang="en-US" sz="1800" dirty="0" smtClean="0">
                <a:latin typeface="Liberation Sans" panose="020B0604020202020204" pitchFamily="34" charset="0"/>
              </a:rPr>
              <a:t>and bears </a:t>
            </a:r>
            <a:r>
              <a:rPr lang="en-US" sz="1800" dirty="0">
                <a:latin typeface="Liberation Sans" panose="020B0604020202020204" pitchFamily="34" charset="0"/>
              </a:rPr>
              <a:t>responsibility for environmental damage. Granted</a:t>
            </a:r>
            <a:r>
              <a:rPr lang="en-US" sz="1800" dirty="0" smtClean="0">
                <a:latin typeface="Liberation Sans" panose="020B0604020202020204" pitchFamily="34" charset="0"/>
              </a:rPr>
              <a:t>, measurement </a:t>
            </a:r>
            <a:r>
              <a:rPr lang="en-US" sz="1800" dirty="0">
                <a:latin typeface="Liberation Sans" panose="020B0604020202020204" pitchFamily="34" charset="0"/>
              </a:rPr>
              <a:t>of these factors is </a:t>
            </a:r>
            <a:r>
              <a:rPr lang="en-US" sz="1800" dirty="0" smtClean="0">
                <a:latin typeface="Liberation Sans" panose="020B0604020202020204" pitchFamily="34" charset="0"/>
              </a:rPr>
              <a:t>difficult</a:t>
            </a:r>
            <a:r>
              <a:rPr lang="en-US" sz="1800" dirty="0">
                <a:latin typeface="Liberation Sans" panose="020B0604020202020204" pitchFamily="34" charset="0"/>
              </a:rPr>
              <a:t>. How to </a:t>
            </a:r>
            <a:r>
              <a:rPr lang="en-US" sz="1800" dirty="0" smtClean="0">
                <a:latin typeface="Liberation Sans" panose="020B0604020202020204" pitchFamily="34" charset="0"/>
              </a:rPr>
              <a:t>report this </a:t>
            </a:r>
            <a:r>
              <a:rPr lang="en-US" sz="1800" dirty="0">
                <a:latin typeface="Liberation Sans" panose="020B0604020202020204" pitchFamily="34" charset="0"/>
              </a:rPr>
              <a:t>information is also controversial. But, many </a:t>
            </a:r>
            <a:r>
              <a:rPr lang="en-US" sz="1800" dirty="0" smtClean="0">
                <a:latin typeface="Liberation Sans" panose="020B0604020202020204" pitchFamily="34" charset="0"/>
              </a:rPr>
              <a:t>interest in and </a:t>
            </a:r>
            <a:r>
              <a:rPr lang="en-US" sz="1800" dirty="0">
                <a:latin typeface="Liberation Sans" panose="020B0604020202020204" pitchFamily="34" charset="0"/>
              </a:rPr>
              <a:t>useful efforts are underway. Throughout this textbook</a:t>
            </a:r>
            <a:r>
              <a:rPr lang="en-US" sz="1800" dirty="0" smtClean="0">
                <a:latin typeface="Liberation Sans" panose="020B0604020202020204" pitchFamily="34" charset="0"/>
              </a:rPr>
              <a:t>, we </a:t>
            </a:r>
            <a:r>
              <a:rPr lang="en-US" sz="1800" dirty="0">
                <a:latin typeface="Liberation Sans" panose="020B0604020202020204" pitchFamily="34" charset="0"/>
              </a:rPr>
              <a:t>provide additional insights into how </a:t>
            </a:r>
            <a:r>
              <a:rPr lang="en-US" sz="1800" dirty="0" smtClean="0">
                <a:latin typeface="Liberation Sans" panose="020B0604020202020204" pitchFamily="34" charset="0"/>
              </a:rPr>
              <a:t>companies are </a:t>
            </a:r>
            <a:r>
              <a:rPr lang="en-US" sz="1800" dirty="0">
                <a:latin typeface="Liberation Sans" panose="020B0604020202020204" pitchFamily="34" charset="0"/>
              </a:rPr>
              <a:t>attempting to meet the challenge of measuring </a:t>
            </a:r>
            <a:r>
              <a:rPr lang="en-US" sz="1800" dirty="0" smtClean="0">
                <a:latin typeface="Liberation Sans" panose="020B0604020202020204" pitchFamily="34" charset="0"/>
              </a:rPr>
              <a:t>and reporting </a:t>
            </a:r>
            <a:r>
              <a:rPr lang="en-US" sz="1800" dirty="0">
                <a:latin typeface="Liberation Sans" panose="020B0604020202020204" pitchFamily="34" charset="0"/>
              </a:rPr>
              <a:t>their contributions to society, as well as </a:t>
            </a:r>
            <a:r>
              <a:rPr lang="en-US" sz="1800" dirty="0" smtClean="0">
                <a:latin typeface="Liberation Sans" panose="020B0604020202020204" pitchFamily="34" charset="0"/>
              </a:rPr>
              <a:t>their financial </a:t>
            </a:r>
            <a:r>
              <a:rPr lang="en-US" sz="1800" dirty="0">
                <a:latin typeface="Liberation Sans" panose="020B0604020202020204" pitchFamily="34" charset="0"/>
              </a:rPr>
              <a:t>results, to shareholders.</a:t>
            </a:r>
          </a:p>
        </p:txBody>
      </p:sp>
      <p:sp>
        <p:nvSpPr>
          <p:cNvPr id="6" name="Rectangle 5"/>
          <p:cNvSpPr/>
          <p:nvPr/>
        </p:nvSpPr>
        <p:spPr bwMode="auto">
          <a:xfrm>
            <a:off x="263856" y="285464"/>
            <a:ext cx="8610600" cy="5879592"/>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 name="Rectangle 7"/>
          <p:cNvSpPr/>
          <p:nvPr/>
        </p:nvSpPr>
        <p:spPr bwMode="auto">
          <a:xfrm>
            <a:off x="265176" y="6172200"/>
            <a:ext cx="8610600" cy="213848"/>
          </a:xfrm>
          <a:prstGeom prst="rect">
            <a:avLst/>
          </a:prstGeom>
          <a:solidFill>
            <a:srgbClr val="006600"/>
          </a:solid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7" name="Text Box 3"/>
          <p:cNvSpPr txBox="1">
            <a:spLocks noChangeArrowheads="1"/>
          </p:cNvSpPr>
          <p:nvPr/>
        </p:nvSpPr>
        <p:spPr bwMode="auto">
          <a:xfrm>
            <a:off x="82296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51857448"/>
      </p:ext>
    </p:extLst>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12" name="TextBox 11"/>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13" name="TextBox 12"/>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2" name="Rectangle 1"/>
          <p:cNvSpPr/>
          <p:nvPr/>
        </p:nvSpPr>
        <p:spPr>
          <a:xfrm>
            <a:off x="533399" y="1337296"/>
            <a:ext cx="8229601" cy="4431983"/>
          </a:xfrm>
          <a:prstGeom prst="rect">
            <a:avLst/>
          </a:prstGeom>
        </p:spPr>
        <p:txBody>
          <a:bodyPr wrap="square">
            <a:spAutoFit/>
          </a:bodyPr>
          <a:lstStyle/>
          <a:p>
            <a:pPr algn="l">
              <a:lnSpc>
                <a:spcPct val="110000"/>
              </a:lnSpc>
              <a:spcBef>
                <a:spcPts val="600"/>
              </a:spcBef>
              <a:tabLst>
                <a:tab pos="7942263" algn="r"/>
              </a:tabLst>
            </a:pPr>
            <a:r>
              <a:rPr lang="en-US" sz="2000" dirty="0">
                <a:latin typeface="Liberation Sans" panose="020B0604020202020204" pitchFamily="34" charset="0"/>
              </a:rPr>
              <a:t>Presented below is selected information related to Flanagan Group plc at December 31</a:t>
            </a:r>
            <a:r>
              <a:rPr lang="en-US" sz="2000" dirty="0" smtClean="0">
                <a:latin typeface="Liberation Sans" panose="020B0604020202020204" pitchFamily="34" charset="0"/>
              </a:rPr>
              <a:t>, 2017</a:t>
            </a:r>
            <a:r>
              <a:rPr lang="en-US" sz="2000" dirty="0">
                <a:latin typeface="Liberation Sans" panose="020B0604020202020204" pitchFamily="34" charset="0"/>
              </a:rPr>
              <a:t>. Flanagan reports </a:t>
            </a:r>
            <a:r>
              <a:rPr lang="en-US" sz="2000" dirty="0" smtClean="0">
                <a:latin typeface="Liberation Sans" panose="020B0604020202020204" pitchFamily="34" charset="0"/>
              </a:rPr>
              <a:t>financial </a:t>
            </a:r>
            <a:r>
              <a:rPr lang="en-US" sz="2000" dirty="0">
                <a:latin typeface="Liberation Sans" panose="020B0604020202020204" pitchFamily="34" charset="0"/>
              </a:rPr>
              <a:t>information monthly.</a:t>
            </a:r>
          </a:p>
          <a:p>
            <a:pPr algn="l">
              <a:lnSpc>
                <a:spcPct val="110000"/>
              </a:lnSpc>
              <a:spcBef>
                <a:spcPts val="1200"/>
              </a:spcBef>
              <a:tabLst>
                <a:tab pos="3316288" algn="r"/>
                <a:tab pos="3657600" algn="l"/>
                <a:tab pos="7942263" algn="r"/>
              </a:tabLst>
            </a:pPr>
            <a:r>
              <a:rPr lang="en-US" sz="2000" dirty="0">
                <a:latin typeface="Liberation Sans" panose="020B0604020202020204" pitchFamily="34" charset="0"/>
              </a:rPr>
              <a:t>Equipment </a:t>
            </a:r>
            <a:r>
              <a:rPr lang="en-US" sz="2000" dirty="0" smtClean="0">
                <a:latin typeface="Liberation Sans" panose="020B0604020202020204" pitchFamily="34" charset="0"/>
              </a:rPr>
              <a:t>	£</a:t>
            </a:r>
            <a:r>
              <a:rPr lang="en-US" sz="2000" dirty="0">
                <a:latin typeface="Liberation Sans" panose="020B0604020202020204" pitchFamily="34" charset="0"/>
              </a:rPr>
              <a:t>10,000 </a:t>
            </a:r>
            <a:r>
              <a:rPr lang="en-US" sz="2000" dirty="0" smtClean="0">
                <a:latin typeface="Liberation Sans" panose="020B0604020202020204" pitchFamily="34" charset="0"/>
              </a:rPr>
              <a:t>	Utilities Expense 	£ </a:t>
            </a:r>
            <a:r>
              <a:rPr lang="en-US" sz="2000" dirty="0">
                <a:latin typeface="Liberation Sans" panose="020B0604020202020204" pitchFamily="34" charset="0"/>
              </a:rPr>
              <a:t>4,000</a:t>
            </a: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Cash </a:t>
            </a:r>
            <a:r>
              <a:rPr lang="en-US" sz="2000" dirty="0" smtClean="0">
                <a:latin typeface="Liberation Sans" panose="020B0604020202020204" pitchFamily="34" charset="0"/>
              </a:rPr>
              <a:t>	8,000 	Accounts Receivable 	9,000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Service Revenue </a:t>
            </a:r>
            <a:r>
              <a:rPr lang="en-US" sz="2000" dirty="0" smtClean="0">
                <a:latin typeface="Liberation Sans" panose="020B0604020202020204" pitchFamily="34" charset="0"/>
              </a:rPr>
              <a:t>	36,000 	Salaries </a:t>
            </a:r>
            <a:r>
              <a:rPr lang="en-US" sz="2000" dirty="0">
                <a:latin typeface="Liberation Sans" panose="020B0604020202020204" pitchFamily="34" charset="0"/>
              </a:rPr>
              <a:t>and Wages Expense </a:t>
            </a:r>
            <a:r>
              <a:rPr lang="en-US" sz="2000" dirty="0" smtClean="0">
                <a:latin typeface="Liberation Sans" panose="020B0604020202020204" pitchFamily="34" charset="0"/>
              </a:rPr>
              <a:t>	7,000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fr-FR" sz="2000" dirty="0">
                <a:latin typeface="Liberation Sans" panose="020B0604020202020204" pitchFamily="34" charset="0"/>
              </a:rPr>
              <a:t>Rent Expense </a:t>
            </a:r>
            <a:r>
              <a:rPr lang="fr-FR" sz="2000" dirty="0" smtClean="0">
                <a:latin typeface="Liberation Sans" panose="020B0604020202020204" pitchFamily="34" charset="0"/>
              </a:rPr>
              <a:t>	11,000 	Notes </a:t>
            </a:r>
            <a:r>
              <a:rPr lang="fr-FR" sz="2000" dirty="0">
                <a:latin typeface="Liberation Sans" panose="020B0604020202020204" pitchFamily="34" charset="0"/>
              </a:rPr>
              <a:t>Payable </a:t>
            </a:r>
            <a:r>
              <a:rPr lang="fr-FR" sz="2000" dirty="0" smtClean="0">
                <a:latin typeface="Liberation Sans" panose="020B0604020202020204" pitchFamily="34" charset="0"/>
              </a:rPr>
              <a:t>	16,500</a:t>
            </a:r>
            <a:endParaRPr lang="fr-FR"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Accounts Payable </a:t>
            </a:r>
            <a:r>
              <a:rPr lang="en-US" sz="2000" dirty="0" smtClean="0">
                <a:latin typeface="Liberation Sans" panose="020B0604020202020204" pitchFamily="34" charset="0"/>
              </a:rPr>
              <a:t>	2,000 	Dividends 	5,000</a:t>
            </a:r>
            <a:endParaRPr lang="en-US" sz="2000" dirty="0">
              <a:latin typeface="Liberation Sans" panose="020B0604020202020204" pitchFamily="34" charset="0"/>
            </a:endParaRPr>
          </a:p>
          <a:p>
            <a:pPr marL="463550" indent="-463550" algn="l">
              <a:lnSpc>
                <a:spcPct val="110000"/>
              </a:lnSpc>
              <a:spcBef>
                <a:spcPts val="1200"/>
              </a:spcBef>
              <a:tabLst>
                <a:tab pos="7942263" algn="r"/>
              </a:tabLst>
            </a:pPr>
            <a:r>
              <a:rPr lang="en-US" sz="2000" dirty="0">
                <a:latin typeface="Liberation Sans" panose="020B0604020202020204" pitchFamily="34" charset="0"/>
              </a:rPr>
              <a:t>(a) </a:t>
            </a:r>
            <a:r>
              <a:rPr lang="en-US" sz="2000" dirty="0" smtClean="0">
                <a:latin typeface="Liberation Sans" panose="020B0604020202020204" pitchFamily="34" charset="0"/>
              </a:rPr>
              <a:t>	Determine </a:t>
            </a:r>
            <a:r>
              <a:rPr lang="en-US" sz="2000" dirty="0">
                <a:latin typeface="Liberation Sans" panose="020B0604020202020204" pitchFamily="34" charset="0"/>
              </a:rPr>
              <a:t>the total assets of Flanagan at December 31, 2017.</a:t>
            </a:r>
          </a:p>
          <a:p>
            <a:pPr marL="463550" indent="-463550" algn="l">
              <a:lnSpc>
                <a:spcPct val="110000"/>
              </a:lnSpc>
              <a:spcBef>
                <a:spcPts val="600"/>
              </a:spcBef>
              <a:tabLst>
                <a:tab pos="7942263" algn="r"/>
              </a:tabLst>
            </a:pPr>
            <a:r>
              <a:rPr lang="en-US" sz="2000" dirty="0">
                <a:latin typeface="Liberation Sans" panose="020B0604020202020204" pitchFamily="34" charset="0"/>
              </a:rPr>
              <a:t>(b) </a:t>
            </a:r>
            <a:r>
              <a:rPr lang="en-US" sz="2000" dirty="0" smtClean="0">
                <a:latin typeface="Liberation Sans" panose="020B0604020202020204" pitchFamily="34" charset="0"/>
              </a:rPr>
              <a:t>	Determine </a:t>
            </a:r>
            <a:r>
              <a:rPr lang="en-US" sz="2000" dirty="0">
                <a:latin typeface="Liberation Sans" panose="020B0604020202020204" pitchFamily="34" charset="0"/>
              </a:rPr>
              <a:t>the net income that Flanagan reported for December 2017.</a:t>
            </a:r>
          </a:p>
          <a:p>
            <a:pPr marL="463550" indent="-463550" algn="l">
              <a:lnSpc>
                <a:spcPct val="110000"/>
              </a:lnSpc>
              <a:spcBef>
                <a:spcPts val="600"/>
              </a:spcBef>
              <a:tabLst>
                <a:tab pos="7942263" algn="r"/>
              </a:tabLst>
            </a:pPr>
            <a:r>
              <a:rPr lang="en-US" sz="2000" dirty="0">
                <a:latin typeface="Liberation Sans" panose="020B0604020202020204" pitchFamily="34" charset="0"/>
              </a:rPr>
              <a:t>(c) </a:t>
            </a:r>
            <a:r>
              <a:rPr lang="en-US" sz="2000" dirty="0" smtClean="0">
                <a:latin typeface="Liberation Sans" panose="020B0604020202020204" pitchFamily="34" charset="0"/>
              </a:rPr>
              <a:t>	Determine </a:t>
            </a:r>
            <a:r>
              <a:rPr lang="en-US" sz="2000" dirty="0">
                <a:latin typeface="Liberation Sans" panose="020B0604020202020204" pitchFamily="34" charset="0"/>
              </a:rPr>
              <a:t>the equity of Flanagan at December 31, 2017.</a:t>
            </a:r>
          </a:p>
        </p:txBody>
      </p:sp>
    </p:spTree>
    <p:extLst>
      <p:ext uri="{BB962C8B-B14F-4D97-AF65-F5344CB8AC3E}">
        <p14:creationId xmlns:p14="http://schemas.microsoft.com/office/powerpoint/2010/main" val="458327092"/>
      </p:ext>
    </p:extLst>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2" name="Rectangle 1"/>
          <p:cNvSpPr/>
          <p:nvPr/>
        </p:nvSpPr>
        <p:spPr>
          <a:xfrm>
            <a:off x="533399" y="381000"/>
            <a:ext cx="8229601" cy="2923877"/>
          </a:xfrm>
          <a:prstGeom prst="rect">
            <a:avLst/>
          </a:prstGeom>
        </p:spPr>
        <p:txBody>
          <a:bodyPr wrap="square">
            <a:spAutoFit/>
          </a:bodyPr>
          <a:lstStyle/>
          <a:p>
            <a:pPr algn="l">
              <a:lnSpc>
                <a:spcPct val="110000"/>
              </a:lnSpc>
              <a:spcBef>
                <a:spcPts val="600"/>
              </a:spcBef>
              <a:tabLst>
                <a:tab pos="7942263" algn="r"/>
              </a:tabLst>
            </a:pPr>
            <a:r>
              <a:rPr lang="en-US" sz="2000" dirty="0" smtClean="0">
                <a:latin typeface="Liberation Sans" panose="020B0604020202020204" pitchFamily="34" charset="0"/>
              </a:rPr>
              <a:t>Information </a:t>
            </a:r>
            <a:r>
              <a:rPr lang="en-US" sz="2000" dirty="0">
                <a:latin typeface="Liberation Sans" panose="020B0604020202020204" pitchFamily="34" charset="0"/>
              </a:rPr>
              <a:t>related to Flanagan Group plc at December 31</a:t>
            </a:r>
            <a:r>
              <a:rPr lang="en-US" sz="2000" dirty="0" smtClean="0">
                <a:latin typeface="Liberation Sans" panose="020B0604020202020204" pitchFamily="34" charset="0"/>
              </a:rPr>
              <a:t>, 2017</a:t>
            </a:r>
            <a:r>
              <a:rPr lang="en-US" sz="2000" dirty="0">
                <a:latin typeface="Liberation Sans" panose="020B0604020202020204" pitchFamily="34" charset="0"/>
              </a:rPr>
              <a:t>. </a:t>
            </a:r>
            <a:endParaRPr lang="en-US" sz="2000" dirty="0" smtClean="0">
              <a:latin typeface="Liberation Sans" panose="020B0604020202020204" pitchFamily="34" charset="0"/>
            </a:endParaRPr>
          </a:p>
          <a:p>
            <a:pPr algn="l">
              <a:lnSpc>
                <a:spcPct val="110000"/>
              </a:lnSpc>
              <a:spcBef>
                <a:spcPts val="1200"/>
              </a:spcBef>
              <a:tabLst>
                <a:tab pos="3316288" algn="r"/>
                <a:tab pos="3657600" algn="l"/>
                <a:tab pos="7942263" algn="r"/>
              </a:tabLst>
            </a:pPr>
            <a:r>
              <a:rPr lang="en-US" sz="2000" dirty="0" smtClean="0">
                <a:latin typeface="Liberation Sans" panose="020B0604020202020204" pitchFamily="34" charset="0"/>
              </a:rPr>
              <a:t>Equipment 	£10,000 	Utilities Expense 	£ 4,000</a:t>
            </a:r>
          </a:p>
          <a:p>
            <a:pPr algn="l">
              <a:lnSpc>
                <a:spcPct val="110000"/>
              </a:lnSpc>
              <a:spcBef>
                <a:spcPts val="300"/>
              </a:spcBef>
              <a:tabLst>
                <a:tab pos="3316288" algn="r"/>
                <a:tab pos="3657600" algn="l"/>
                <a:tab pos="7942263" algn="r"/>
              </a:tabLst>
            </a:pPr>
            <a:r>
              <a:rPr lang="en-US" sz="2000" dirty="0" smtClean="0">
                <a:latin typeface="Liberation Sans" panose="020B0604020202020204" pitchFamily="34" charset="0"/>
              </a:rPr>
              <a:t>Cash 	8,000 	Accounts Receivable 	9,000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Service Revenue </a:t>
            </a:r>
            <a:r>
              <a:rPr lang="en-US" sz="2000" dirty="0" smtClean="0">
                <a:latin typeface="Liberation Sans" panose="020B0604020202020204" pitchFamily="34" charset="0"/>
              </a:rPr>
              <a:t>	36,000 	Salaries </a:t>
            </a:r>
            <a:r>
              <a:rPr lang="en-US" sz="2000" dirty="0">
                <a:latin typeface="Liberation Sans" panose="020B0604020202020204" pitchFamily="34" charset="0"/>
              </a:rPr>
              <a:t>and Wages Expense </a:t>
            </a:r>
            <a:r>
              <a:rPr lang="en-US" sz="2000" dirty="0" smtClean="0">
                <a:latin typeface="Liberation Sans" panose="020B0604020202020204" pitchFamily="34" charset="0"/>
              </a:rPr>
              <a:t>	7,000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fr-FR" sz="2000" dirty="0">
                <a:latin typeface="Liberation Sans" panose="020B0604020202020204" pitchFamily="34" charset="0"/>
              </a:rPr>
              <a:t>Rent Expense </a:t>
            </a:r>
            <a:r>
              <a:rPr lang="fr-FR" sz="2000" dirty="0" smtClean="0">
                <a:latin typeface="Liberation Sans" panose="020B0604020202020204" pitchFamily="34" charset="0"/>
              </a:rPr>
              <a:t>	11,000 	Notes </a:t>
            </a:r>
            <a:r>
              <a:rPr lang="fr-FR" sz="2000" dirty="0">
                <a:latin typeface="Liberation Sans" panose="020B0604020202020204" pitchFamily="34" charset="0"/>
              </a:rPr>
              <a:t>Payable </a:t>
            </a:r>
            <a:r>
              <a:rPr lang="fr-FR" sz="2000" dirty="0" smtClean="0">
                <a:latin typeface="Liberation Sans" panose="020B0604020202020204" pitchFamily="34" charset="0"/>
              </a:rPr>
              <a:t>	16,500</a:t>
            </a:r>
            <a:endParaRPr lang="fr-FR"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Accounts Payable </a:t>
            </a:r>
            <a:r>
              <a:rPr lang="en-US" sz="2000" dirty="0" smtClean="0">
                <a:latin typeface="Liberation Sans" panose="020B0604020202020204" pitchFamily="34" charset="0"/>
              </a:rPr>
              <a:t>	2,000 	Dividends 	5,000</a:t>
            </a:r>
            <a:endParaRPr lang="en-US" sz="2000" dirty="0">
              <a:latin typeface="Liberation Sans" panose="020B0604020202020204" pitchFamily="34" charset="0"/>
            </a:endParaRPr>
          </a:p>
          <a:p>
            <a:pPr marL="463550" indent="-463550" algn="l">
              <a:lnSpc>
                <a:spcPct val="110000"/>
              </a:lnSpc>
              <a:spcBef>
                <a:spcPts val="1200"/>
              </a:spcBef>
              <a:tabLst>
                <a:tab pos="7942263" algn="r"/>
              </a:tabLst>
            </a:pPr>
            <a:r>
              <a:rPr lang="en-US" sz="2000" b="1" dirty="0">
                <a:latin typeface="Liberation Sans" panose="020B0604020202020204" pitchFamily="34" charset="0"/>
              </a:rPr>
              <a:t>(a) </a:t>
            </a:r>
            <a:r>
              <a:rPr lang="en-US" sz="2000" b="1" dirty="0" smtClean="0">
                <a:latin typeface="Liberation Sans" panose="020B0604020202020204" pitchFamily="34" charset="0"/>
              </a:rPr>
              <a:t>	Determine </a:t>
            </a:r>
            <a:r>
              <a:rPr lang="en-US" sz="2000" b="1" dirty="0">
                <a:latin typeface="Liberation Sans" panose="020B0604020202020204" pitchFamily="34" charset="0"/>
              </a:rPr>
              <a:t>the total assets of Flanagan at December 31, 2017</a:t>
            </a:r>
            <a:r>
              <a:rPr lang="en-US" sz="2000" b="1" dirty="0" smtClean="0">
                <a:latin typeface="Liberation Sans" panose="020B0604020202020204" pitchFamily="34" charset="0"/>
              </a:rPr>
              <a:t>.</a:t>
            </a:r>
            <a:endParaRPr lang="en-US" sz="2000" b="1" dirty="0">
              <a:latin typeface="Liberation Sans" panose="020B0604020202020204" pitchFamily="34" charset="0"/>
            </a:endParaRPr>
          </a:p>
        </p:txBody>
      </p:sp>
      <p:sp>
        <p:nvSpPr>
          <p:cNvPr id="3" name="Rectangle 2"/>
          <p:cNvSpPr/>
          <p:nvPr/>
        </p:nvSpPr>
        <p:spPr>
          <a:xfrm>
            <a:off x="1004248" y="3505200"/>
            <a:ext cx="7239000" cy="1677382"/>
          </a:xfrm>
          <a:prstGeom prst="rect">
            <a:avLst/>
          </a:prstGeom>
        </p:spPr>
        <p:txBody>
          <a:bodyPr wrap="square">
            <a:spAutoFit/>
          </a:bodyPr>
          <a:lstStyle/>
          <a:p>
            <a:pPr algn="l">
              <a:lnSpc>
                <a:spcPct val="110000"/>
              </a:lnSpc>
              <a:spcBef>
                <a:spcPts val="600"/>
              </a:spcBef>
              <a:tabLst>
                <a:tab pos="5308600" algn="r"/>
                <a:tab pos="7942263" algn="r"/>
              </a:tabLst>
            </a:pPr>
            <a:r>
              <a:rPr lang="en-US" sz="2000" dirty="0" smtClean="0">
                <a:latin typeface="Liberation Sans" panose="020B0604020202020204" pitchFamily="34" charset="0"/>
              </a:rPr>
              <a:t>Equipment 	£10,000 </a:t>
            </a:r>
          </a:p>
          <a:p>
            <a:pPr algn="l">
              <a:lnSpc>
                <a:spcPct val="110000"/>
              </a:lnSpc>
              <a:spcBef>
                <a:spcPts val="600"/>
              </a:spcBef>
              <a:tabLst>
                <a:tab pos="5308600" algn="r"/>
                <a:tab pos="7942263" algn="r"/>
              </a:tabLst>
            </a:pPr>
            <a:r>
              <a:rPr lang="en-US" sz="2000" dirty="0" smtClean="0">
                <a:latin typeface="Liberation Sans" panose="020B0604020202020204" pitchFamily="34" charset="0"/>
              </a:rPr>
              <a:t>Cash 	8,000</a:t>
            </a:r>
          </a:p>
          <a:p>
            <a:pPr algn="l">
              <a:lnSpc>
                <a:spcPct val="110000"/>
              </a:lnSpc>
              <a:spcBef>
                <a:spcPts val="600"/>
              </a:spcBef>
              <a:tabLst>
                <a:tab pos="5308600" algn="r"/>
                <a:tab pos="7942263" algn="r"/>
              </a:tabLst>
            </a:pPr>
            <a:r>
              <a:rPr lang="en-US" sz="2000" dirty="0">
                <a:latin typeface="Liberation Sans" panose="020B0604020202020204" pitchFamily="34" charset="0"/>
              </a:rPr>
              <a:t>Accounts Receivable 	9,000 </a:t>
            </a:r>
          </a:p>
          <a:p>
            <a:pPr algn="l">
              <a:lnSpc>
                <a:spcPct val="110000"/>
              </a:lnSpc>
              <a:spcBef>
                <a:spcPts val="600"/>
              </a:spcBef>
              <a:tabLst>
                <a:tab pos="5308600" algn="r"/>
                <a:tab pos="7942263" algn="r"/>
              </a:tabLst>
            </a:pPr>
            <a:r>
              <a:rPr lang="en-US" sz="2000" b="1" dirty="0" smtClean="0">
                <a:latin typeface="Liberation Sans" panose="020B0604020202020204" pitchFamily="34" charset="0"/>
              </a:rPr>
              <a:t>Total assets</a:t>
            </a:r>
            <a:r>
              <a:rPr lang="en-US" sz="2000" dirty="0" smtClean="0">
                <a:latin typeface="Liberation Sans" panose="020B0604020202020204" pitchFamily="34" charset="0"/>
              </a:rPr>
              <a:t>	</a:t>
            </a:r>
            <a:r>
              <a:rPr lang="en-US" sz="2000" b="1" dirty="0" smtClean="0">
                <a:latin typeface="Liberation Sans" panose="020B0604020202020204" pitchFamily="34" charset="0"/>
              </a:rPr>
              <a:t>£27,000</a:t>
            </a:r>
            <a:endParaRPr lang="en-US" sz="2000" b="1" dirty="0">
              <a:latin typeface="Liberation Sans" panose="020B0604020202020204" pitchFamily="34" charset="0"/>
            </a:endParaRPr>
          </a:p>
        </p:txBody>
      </p:sp>
      <p:cxnSp>
        <p:nvCxnSpPr>
          <p:cNvPr id="5" name="Straight Connector 4"/>
          <p:cNvCxnSpPr/>
          <p:nvPr/>
        </p:nvCxnSpPr>
        <p:spPr bwMode="auto">
          <a:xfrm flipH="1">
            <a:off x="5181600" y="4738286"/>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9" name="Straight Connector 8"/>
          <p:cNvCxnSpPr/>
          <p:nvPr/>
        </p:nvCxnSpPr>
        <p:spPr bwMode="auto">
          <a:xfrm flipH="1">
            <a:off x="5181600" y="5181838"/>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0" name="Straight Connector 9"/>
          <p:cNvCxnSpPr/>
          <p:nvPr/>
        </p:nvCxnSpPr>
        <p:spPr bwMode="auto">
          <a:xfrm flipH="1">
            <a:off x="5181600" y="5258038"/>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1040449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2" name="Rectangle 1"/>
          <p:cNvSpPr/>
          <p:nvPr/>
        </p:nvSpPr>
        <p:spPr>
          <a:xfrm>
            <a:off x="533399" y="381000"/>
            <a:ext cx="8229601" cy="2923877"/>
          </a:xfrm>
          <a:prstGeom prst="rect">
            <a:avLst/>
          </a:prstGeom>
        </p:spPr>
        <p:txBody>
          <a:bodyPr wrap="square">
            <a:spAutoFit/>
          </a:bodyPr>
          <a:lstStyle/>
          <a:p>
            <a:pPr algn="l">
              <a:lnSpc>
                <a:spcPct val="110000"/>
              </a:lnSpc>
              <a:spcBef>
                <a:spcPts val="600"/>
              </a:spcBef>
              <a:tabLst>
                <a:tab pos="7942263" algn="r"/>
              </a:tabLst>
            </a:pPr>
            <a:r>
              <a:rPr lang="en-US" sz="2000" dirty="0" smtClean="0">
                <a:latin typeface="Liberation Sans" panose="020B0604020202020204" pitchFamily="34" charset="0"/>
              </a:rPr>
              <a:t>Information </a:t>
            </a:r>
            <a:r>
              <a:rPr lang="en-US" sz="2000" dirty="0">
                <a:latin typeface="Liberation Sans" panose="020B0604020202020204" pitchFamily="34" charset="0"/>
              </a:rPr>
              <a:t>related to Flanagan Group plc at December 31</a:t>
            </a:r>
            <a:r>
              <a:rPr lang="en-US" sz="2000" dirty="0" smtClean="0">
                <a:latin typeface="Liberation Sans" panose="020B0604020202020204" pitchFamily="34" charset="0"/>
              </a:rPr>
              <a:t>, 2017</a:t>
            </a:r>
            <a:r>
              <a:rPr lang="en-US" sz="2000" dirty="0">
                <a:latin typeface="Liberation Sans" panose="020B0604020202020204" pitchFamily="34" charset="0"/>
              </a:rPr>
              <a:t>. </a:t>
            </a:r>
            <a:endParaRPr lang="en-US" sz="2000" dirty="0" smtClean="0">
              <a:latin typeface="Liberation Sans" panose="020B0604020202020204" pitchFamily="34" charset="0"/>
            </a:endParaRPr>
          </a:p>
          <a:p>
            <a:pPr algn="l">
              <a:lnSpc>
                <a:spcPct val="110000"/>
              </a:lnSpc>
              <a:spcBef>
                <a:spcPts val="1200"/>
              </a:spcBef>
              <a:tabLst>
                <a:tab pos="3316288" algn="r"/>
                <a:tab pos="3657600" algn="l"/>
                <a:tab pos="7942263" algn="r"/>
              </a:tabLst>
            </a:pPr>
            <a:r>
              <a:rPr lang="en-US" sz="2000" dirty="0" smtClean="0">
                <a:latin typeface="Liberation Sans" panose="020B0604020202020204" pitchFamily="34" charset="0"/>
              </a:rPr>
              <a:t>Equipment 	£10,000 	Utilities Expense 	£ 4,000</a:t>
            </a:r>
          </a:p>
          <a:p>
            <a:pPr algn="l">
              <a:lnSpc>
                <a:spcPct val="110000"/>
              </a:lnSpc>
              <a:spcBef>
                <a:spcPts val="300"/>
              </a:spcBef>
              <a:tabLst>
                <a:tab pos="3316288" algn="r"/>
                <a:tab pos="3657600" algn="l"/>
                <a:tab pos="7942263" algn="r"/>
              </a:tabLst>
            </a:pPr>
            <a:r>
              <a:rPr lang="en-US" sz="2000" dirty="0" smtClean="0">
                <a:latin typeface="Liberation Sans" panose="020B0604020202020204" pitchFamily="34" charset="0"/>
              </a:rPr>
              <a:t>Cash 	8,000 	Accounts Receivable 	9,000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Service Revenue </a:t>
            </a:r>
            <a:r>
              <a:rPr lang="en-US" sz="2000" dirty="0" smtClean="0">
                <a:latin typeface="Liberation Sans" panose="020B0604020202020204" pitchFamily="34" charset="0"/>
              </a:rPr>
              <a:t>	36,000 	Salaries </a:t>
            </a:r>
            <a:r>
              <a:rPr lang="en-US" sz="2000" dirty="0">
                <a:latin typeface="Liberation Sans" panose="020B0604020202020204" pitchFamily="34" charset="0"/>
              </a:rPr>
              <a:t>and Wages Expense </a:t>
            </a:r>
            <a:r>
              <a:rPr lang="en-US" sz="2000" dirty="0" smtClean="0">
                <a:latin typeface="Liberation Sans" panose="020B0604020202020204" pitchFamily="34" charset="0"/>
              </a:rPr>
              <a:t>	7,000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fr-FR" sz="2000" dirty="0">
                <a:latin typeface="Liberation Sans" panose="020B0604020202020204" pitchFamily="34" charset="0"/>
              </a:rPr>
              <a:t>Rent Expense </a:t>
            </a:r>
            <a:r>
              <a:rPr lang="fr-FR" sz="2000" dirty="0" smtClean="0">
                <a:latin typeface="Liberation Sans" panose="020B0604020202020204" pitchFamily="34" charset="0"/>
              </a:rPr>
              <a:t>	11,000 	Notes </a:t>
            </a:r>
            <a:r>
              <a:rPr lang="fr-FR" sz="2000" dirty="0">
                <a:latin typeface="Liberation Sans" panose="020B0604020202020204" pitchFamily="34" charset="0"/>
              </a:rPr>
              <a:t>Payable </a:t>
            </a:r>
            <a:r>
              <a:rPr lang="fr-FR" sz="2000" dirty="0" smtClean="0">
                <a:latin typeface="Liberation Sans" panose="020B0604020202020204" pitchFamily="34" charset="0"/>
              </a:rPr>
              <a:t>	16,500</a:t>
            </a:r>
            <a:endParaRPr lang="fr-FR"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Accounts Payable </a:t>
            </a:r>
            <a:r>
              <a:rPr lang="en-US" sz="2000" dirty="0" smtClean="0">
                <a:latin typeface="Liberation Sans" panose="020B0604020202020204" pitchFamily="34" charset="0"/>
              </a:rPr>
              <a:t>	2,000 	Dividends 	5,000</a:t>
            </a:r>
            <a:endParaRPr lang="en-US" sz="2000" dirty="0">
              <a:latin typeface="Liberation Sans" panose="020B0604020202020204" pitchFamily="34" charset="0"/>
            </a:endParaRPr>
          </a:p>
          <a:p>
            <a:pPr marL="463550" indent="-463550" algn="l">
              <a:lnSpc>
                <a:spcPct val="110000"/>
              </a:lnSpc>
              <a:spcBef>
                <a:spcPts val="1200"/>
              </a:spcBef>
              <a:tabLst>
                <a:tab pos="7942263" algn="r"/>
              </a:tabLst>
            </a:pPr>
            <a:r>
              <a:rPr lang="en-US" sz="2000" b="1" dirty="0" smtClean="0">
                <a:latin typeface="Liberation Sans" panose="020B0604020202020204" pitchFamily="34" charset="0"/>
              </a:rPr>
              <a:t>(</a:t>
            </a:r>
            <a:r>
              <a:rPr lang="en-US" sz="2000" b="1" dirty="0">
                <a:latin typeface="Liberation Sans" panose="020B0604020202020204" pitchFamily="34" charset="0"/>
              </a:rPr>
              <a:t>b) 	Determine the net income </a:t>
            </a:r>
            <a:r>
              <a:rPr lang="en-US" sz="2000" b="1" dirty="0" smtClean="0">
                <a:latin typeface="Liberation Sans" panose="020B0604020202020204" pitchFamily="34" charset="0"/>
              </a:rPr>
              <a:t>reported </a:t>
            </a:r>
            <a:r>
              <a:rPr lang="en-US" sz="2000" b="1" dirty="0">
                <a:latin typeface="Liberation Sans" panose="020B0604020202020204" pitchFamily="34" charset="0"/>
              </a:rPr>
              <a:t>for December 2017</a:t>
            </a:r>
            <a:r>
              <a:rPr lang="en-US" sz="2000" b="1" dirty="0" smtClean="0">
                <a:latin typeface="Liberation Sans" panose="020B0604020202020204" pitchFamily="34" charset="0"/>
              </a:rPr>
              <a:t>.</a:t>
            </a:r>
            <a:endParaRPr lang="en-US" sz="2000" b="1" dirty="0">
              <a:latin typeface="Liberation Sans" panose="020B0604020202020204" pitchFamily="34" charset="0"/>
            </a:endParaRPr>
          </a:p>
        </p:txBody>
      </p:sp>
      <p:sp>
        <p:nvSpPr>
          <p:cNvPr id="3" name="Rectangle 2"/>
          <p:cNvSpPr/>
          <p:nvPr/>
        </p:nvSpPr>
        <p:spPr>
          <a:xfrm>
            <a:off x="1004248" y="3352800"/>
            <a:ext cx="7606352" cy="3216265"/>
          </a:xfrm>
          <a:prstGeom prst="rect">
            <a:avLst/>
          </a:prstGeom>
        </p:spPr>
        <p:txBody>
          <a:bodyPr wrap="square">
            <a:spAutoFit/>
          </a:bodyPr>
          <a:lstStyle/>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Revenues </a:t>
            </a:r>
          </a:p>
          <a:p>
            <a:pPr marL="341313" indent="-341313" algn="l">
              <a:lnSpc>
                <a:spcPct val="105000"/>
              </a:lnSpc>
              <a:spcBef>
                <a:spcPts val="600"/>
              </a:spcBef>
              <a:tabLst>
                <a:tab pos="5540375" algn="r"/>
                <a:tab pos="7027863" algn="r"/>
                <a:tab pos="7942263" algn="r"/>
              </a:tabLst>
            </a:pPr>
            <a:r>
              <a:rPr lang="en-US" sz="2000" dirty="0">
                <a:latin typeface="Liberation Sans" panose="020B0604020202020204" pitchFamily="34" charset="0"/>
              </a:rPr>
              <a:t>	</a:t>
            </a:r>
            <a:r>
              <a:rPr lang="en-US" sz="2000" dirty="0" smtClean="0">
                <a:latin typeface="Liberation Sans" panose="020B0604020202020204" pitchFamily="34" charset="0"/>
              </a:rPr>
              <a:t>Service </a:t>
            </a:r>
            <a:r>
              <a:rPr lang="en-US" sz="2000" dirty="0">
                <a:latin typeface="Liberation Sans" panose="020B0604020202020204" pitchFamily="34" charset="0"/>
              </a:rPr>
              <a:t>revenue </a:t>
            </a:r>
            <a:r>
              <a:rPr lang="en-US" sz="2000" dirty="0" smtClean="0">
                <a:latin typeface="Liberation Sans" panose="020B0604020202020204" pitchFamily="34" charset="0"/>
              </a:rPr>
              <a:t>		£36,000</a:t>
            </a:r>
          </a:p>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Expenses </a:t>
            </a:r>
          </a:p>
          <a:p>
            <a:pPr marL="341313" indent="-341313" algn="l">
              <a:lnSpc>
                <a:spcPct val="105000"/>
              </a:lnSpc>
              <a:spcBef>
                <a:spcPts val="600"/>
              </a:spcBef>
              <a:tabLst>
                <a:tab pos="5540375" algn="r"/>
                <a:tab pos="7027863" algn="r"/>
                <a:tab pos="7942263" algn="r"/>
              </a:tabLst>
            </a:pPr>
            <a:r>
              <a:rPr lang="en-US" sz="2000" dirty="0">
                <a:latin typeface="Liberation Sans" panose="020B0604020202020204" pitchFamily="34" charset="0"/>
              </a:rPr>
              <a:t>	</a:t>
            </a:r>
            <a:r>
              <a:rPr lang="en-US" sz="2000" dirty="0" smtClean="0">
                <a:latin typeface="Liberation Sans" panose="020B0604020202020204" pitchFamily="34" charset="0"/>
              </a:rPr>
              <a:t>Rent </a:t>
            </a:r>
            <a:r>
              <a:rPr lang="en-US" sz="2000" dirty="0">
                <a:latin typeface="Liberation Sans" panose="020B0604020202020204" pitchFamily="34" charset="0"/>
              </a:rPr>
              <a:t>expense </a:t>
            </a:r>
            <a:r>
              <a:rPr lang="en-US" sz="2000" dirty="0" smtClean="0">
                <a:latin typeface="Liberation Sans" panose="020B0604020202020204" pitchFamily="34" charset="0"/>
              </a:rPr>
              <a:t>	£11,000 </a:t>
            </a:r>
          </a:p>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	Salaries </a:t>
            </a:r>
            <a:r>
              <a:rPr lang="en-US" sz="2000" dirty="0">
                <a:latin typeface="Liberation Sans" panose="020B0604020202020204" pitchFamily="34" charset="0"/>
              </a:rPr>
              <a:t>and wages expense </a:t>
            </a:r>
            <a:r>
              <a:rPr lang="en-US" sz="2000" dirty="0" smtClean="0">
                <a:latin typeface="Liberation Sans" panose="020B0604020202020204" pitchFamily="34" charset="0"/>
              </a:rPr>
              <a:t>	7,000</a:t>
            </a:r>
          </a:p>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	Utilities </a:t>
            </a:r>
            <a:r>
              <a:rPr lang="en-US" sz="2000" dirty="0">
                <a:latin typeface="Liberation Sans" panose="020B0604020202020204" pitchFamily="34" charset="0"/>
              </a:rPr>
              <a:t>expense </a:t>
            </a:r>
            <a:r>
              <a:rPr lang="en-US" sz="2000" dirty="0" smtClean="0">
                <a:latin typeface="Liberation Sans" panose="020B0604020202020204" pitchFamily="34" charset="0"/>
              </a:rPr>
              <a:t>	4,000 </a:t>
            </a:r>
          </a:p>
          <a:p>
            <a:pPr marL="341313" indent="-341313" algn="l">
              <a:lnSpc>
                <a:spcPct val="105000"/>
              </a:lnSpc>
              <a:spcBef>
                <a:spcPts val="600"/>
              </a:spcBef>
              <a:tabLst>
                <a:tab pos="682625" algn="l"/>
                <a:tab pos="5540375" algn="r"/>
                <a:tab pos="7027863" algn="r"/>
                <a:tab pos="7942263" algn="r"/>
              </a:tabLst>
            </a:pPr>
            <a:r>
              <a:rPr lang="en-US" sz="2000" dirty="0" smtClean="0">
                <a:latin typeface="Liberation Sans" panose="020B0604020202020204" pitchFamily="34" charset="0"/>
              </a:rPr>
              <a:t>		Total </a:t>
            </a:r>
            <a:r>
              <a:rPr lang="en-US" sz="2000" dirty="0">
                <a:latin typeface="Liberation Sans" panose="020B0604020202020204" pitchFamily="34" charset="0"/>
              </a:rPr>
              <a:t>expenses </a:t>
            </a:r>
            <a:r>
              <a:rPr lang="en-US" sz="2000" dirty="0" smtClean="0">
                <a:latin typeface="Liberation Sans" panose="020B0604020202020204" pitchFamily="34" charset="0"/>
              </a:rPr>
              <a:t>		22,000</a:t>
            </a:r>
          </a:p>
          <a:p>
            <a:pPr marL="341313" indent="-341313" algn="l">
              <a:lnSpc>
                <a:spcPct val="105000"/>
              </a:lnSpc>
              <a:spcBef>
                <a:spcPts val="600"/>
              </a:spcBef>
              <a:tabLst>
                <a:tab pos="5540375" algn="r"/>
                <a:tab pos="7027863" algn="r"/>
                <a:tab pos="7942263" algn="r"/>
              </a:tabLst>
            </a:pPr>
            <a:r>
              <a:rPr lang="en-US" sz="2000" b="1" dirty="0" smtClean="0">
                <a:latin typeface="Liberation Sans" panose="020B0604020202020204" pitchFamily="34" charset="0"/>
              </a:rPr>
              <a:t>Net </a:t>
            </a:r>
            <a:r>
              <a:rPr lang="en-US" sz="2000" b="1" dirty="0">
                <a:latin typeface="Liberation Sans" panose="020B0604020202020204" pitchFamily="34" charset="0"/>
              </a:rPr>
              <a:t>income </a:t>
            </a:r>
            <a:r>
              <a:rPr lang="en-US" sz="2000" dirty="0" smtClean="0">
                <a:latin typeface="Liberation Sans" panose="020B0604020202020204" pitchFamily="34" charset="0"/>
              </a:rPr>
              <a:t>		</a:t>
            </a:r>
            <a:r>
              <a:rPr lang="en-US" sz="2000" b="1" dirty="0" smtClean="0">
                <a:latin typeface="Liberation Sans" panose="020B0604020202020204" pitchFamily="34" charset="0"/>
              </a:rPr>
              <a:t>£</a:t>
            </a:r>
            <a:r>
              <a:rPr lang="en-US" sz="2000" b="1" dirty="0">
                <a:latin typeface="Liberation Sans" panose="020B0604020202020204" pitchFamily="34" charset="0"/>
              </a:rPr>
              <a:t>14,000</a:t>
            </a:r>
          </a:p>
        </p:txBody>
      </p:sp>
      <p:cxnSp>
        <p:nvCxnSpPr>
          <p:cNvPr id="5" name="Straight Connector 4"/>
          <p:cNvCxnSpPr/>
          <p:nvPr/>
        </p:nvCxnSpPr>
        <p:spPr bwMode="auto">
          <a:xfrm flipH="1">
            <a:off x="5410200" y="5728648"/>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8" name="Straight Connector 7"/>
          <p:cNvCxnSpPr/>
          <p:nvPr/>
        </p:nvCxnSpPr>
        <p:spPr bwMode="auto">
          <a:xfrm flipH="1">
            <a:off x="6906904" y="6123296"/>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2" name="Straight Connector 11"/>
          <p:cNvCxnSpPr/>
          <p:nvPr/>
        </p:nvCxnSpPr>
        <p:spPr bwMode="auto">
          <a:xfrm flipH="1">
            <a:off x="6906904" y="6539552"/>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3" name="Straight Connector 12"/>
          <p:cNvCxnSpPr/>
          <p:nvPr/>
        </p:nvCxnSpPr>
        <p:spPr bwMode="auto">
          <a:xfrm flipH="1">
            <a:off x="6906904" y="6607792"/>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37301962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2" name="Rectangle 1"/>
          <p:cNvSpPr/>
          <p:nvPr/>
        </p:nvSpPr>
        <p:spPr>
          <a:xfrm>
            <a:off x="533399" y="381000"/>
            <a:ext cx="8229601" cy="2923877"/>
          </a:xfrm>
          <a:prstGeom prst="rect">
            <a:avLst/>
          </a:prstGeom>
        </p:spPr>
        <p:txBody>
          <a:bodyPr wrap="square">
            <a:spAutoFit/>
          </a:bodyPr>
          <a:lstStyle/>
          <a:p>
            <a:pPr algn="l">
              <a:lnSpc>
                <a:spcPct val="110000"/>
              </a:lnSpc>
              <a:spcBef>
                <a:spcPts val="600"/>
              </a:spcBef>
              <a:tabLst>
                <a:tab pos="7942263" algn="r"/>
              </a:tabLst>
            </a:pPr>
            <a:r>
              <a:rPr lang="en-US" sz="2000" dirty="0" smtClean="0">
                <a:latin typeface="Liberation Sans" panose="020B0604020202020204" pitchFamily="34" charset="0"/>
              </a:rPr>
              <a:t>Information </a:t>
            </a:r>
            <a:r>
              <a:rPr lang="en-US" sz="2000" dirty="0">
                <a:latin typeface="Liberation Sans" panose="020B0604020202020204" pitchFamily="34" charset="0"/>
              </a:rPr>
              <a:t>related to Flanagan Group plc at December 31</a:t>
            </a:r>
            <a:r>
              <a:rPr lang="en-US" sz="2000" dirty="0" smtClean="0">
                <a:latin typeface="Liberation Sans" panose="020B0604020202020204" pitchFamily="34" charset="0"/>
              </a:rPr>
              <a:t>, 2017</a:t>
            </a:r>
            <a:r>
              <a:rPr lang="en-US" sz="2000" dirty="0">
                <a:latin typeface="Liberation Sans" panose="020B0604020202020204" pitchFamily="34" charset="0"/>
              </a:rPr>
              <a:t>. </a:t>
            </a:r>
            <a:endParaRPr lang="en-US" sz="2000" dirty="0" smtClean="0">
              <a:latin typeface="Liberation Sans" panose="020B0604020202020204" pitchFamily="34" charset="0"/>
            </a:endParaRPr>
          </a:p>
          <a:p>
            <a:pPr algn="l">
              <a:lnSpc>
                <a:spcPct val="110000"/>
              </a:lnSpc>
              <a:spcBef>
                <a:spcPts val="1200"/>
              </a:spcBef>
              <a:tabLst>
                <a:tab pos="3316288" algn="r"/>
                <a:tab pos="3657600" algn="l"/>
                <a:tab pos="7942263" algn="r"/>
              </a:tabLst>
            </a:pPr>
            <a:r>
              <a:rPr lang="en-US" sz="2000" dirty="0" smtClean="0">
                <a:latin typeface="Liberation Sans" panose="020B0604020202020204" pitchFamily="34" charset="0"/>
              </a:rPr>
              <a:t>Equipment 	£10,000 	Utilities Expense 	£ 4,000</a:t>
            </a:r>
          </a:p>
          <a:p>
            <a:pPr algn="l">
              <a:lnSpc>
                <a:spcPct val="110000"/>
              </a:lnSpc>
              <a:spcBef>
                <a:spcPts val="300"/>
              </a:spcBef>
              <a:tabLst>
                <a:tab pos="3316288" algn="r"/>
                <a:tab pos="3657600" algn="l"/>
                <a:tab pos="7942263" algn="r"/>
              </a:tabLst>
            </a:pPr>
            <a:r>
              <a:rPr lang="en-US" sz="2000" dirty="0" smtClean="0">
                <a:latin typeface="Liberation Sans" panose="020B0604020202020204" pitchFamily="34" charset="0"/>
              </a:rPr>
              <a:t>Cash 	8,000 	Accounts Receivable 	9,000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Service Revenue </a:t>
            </a:r>
            <a:r>
              <a:rPr lang="en-US" sz="2000" dirty="0" smtClean="0">
                <a:latin typeface="Liberation Sans" panose="020B0604020202020204" pitchFamily="34" charset="0"/>
              </a:rPr>
              <a:t>	36,000 	Salaries </a:t>
            </a:r>
            <a:r>
              <a:rPr lang="en-US" sz="2000" dirty="0">
                <a:latin typeface="Liberation Sans" panose="020B0604020202020204" pitchFamily="34" charset="0"/>
              </a:rPr>
              <a:t>and Wages Expense </a:t>
            </a:r>
            <a:r>
              <a:rPr lang="en-US" sz="2000" dirty="0" smtClean="0">
                <a:latin typeface="Liberation Sans" panose="020B0604020202020204" pitchFamily="34" charset="0"/>
              </a:rPr>
              <a:t>	7,000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fr-FR" sz="2000" dirty="0">
                <a:latin typeface="Liberation Sans" panose="020B0604020202020204" pitchFamily="34" charset="0"/>
              </a:rPr>
              <a:t>Rent Expense </a:t>
            </a:r>
            <a:r>
              <a:rPr lang="fr-FR" sz="2000" dirty="0" smtClean="0">
                <a:latin typeface="Liberation Sans" panose="020B0604020202020204" pitchFamily="34" charset="0"/>
              </a:rPr>
              <a:t>	11,000 	Notes </a:t>
            </a:r>
            <a:r>
              <a:rPr lang="fr-FR" sz="2000" dirty="0">
                <a:latin typeface="Liberation Sans" panose="020B0604020202020204" pitchFamily="34" charset="0"/>
              </a:rPr>
              <a:t>Payable </a:t>
            </a:r>
            <a:r>
              <a:rPr lang="fr-FR" sz="2000" dirty="0" smtClean="0">
                <a:latin typeface="Liberation Sans" panose="020B0604020202020204" pitchFamily="34" charset="0"/>
              </a:rPr>
              <a:t>	16,500</a:t>
            </a:r>
            <a:endParaRPr lang="fr-FR"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Accounts Payable </a:t>
            </a:r>
            <a:r>
              <a:rPr lang="en-US" sz="2000" dirty="0" smtClean="0">
                <a:latin typeface="Liberation Sans" panose="020B0604020202020204" pitchFamily="34" charset="0"/>
              </a:rPr>
              <a:t>	2,000 	Dividends 	5,000</a:t>
            </a:r>
            <a:endParaRPr lang="en-US" sz="2000" dirty="0">
              <a:latin typeface="Liberation Sans" panose="020B0604020202020204" pitchFamily="34" charset="0"/>
            </a:endParaRPr>
          </a:p>
          <a:p>
            <a:pPr marL="463550" indent="-463550" algn="l">
              <a:lnSpc>
                <a:spcPct val="110000"/>
              </a:lnSpc>
              <a:spcBef>
                <a:spcPts val="1200"/>
              </a:spcBef>
              <a:tabLst>
                <a:tab pos="7942263" algn="r"/>
              </a:tabLst>
            </a:pPr>
            <a:r>
              <a:rPr lang="en-US" sz="2000" b="1" dirty="0" smtClean="0">
                <a:latin typeface="Liberation Sans" panose="020B0604020202020204" pitchFamily="34" charset="0"/>
              </a:rPr>
              <a:t>(</a:t>
            </a:r>
            <a:r>
              <a:rPr lang="en-US" sz="2000" b="1" dirty="0">
                <a:latin typeface="Liberation Sans" panose="020B0604020202020204" pitchFamily="34" charset="0"/>
              </a:rPr>
              <a:t>c) </a:t>
            </a:r>
            <a:r>
              <a:rPr lang="en-US" sz="2000" b="1" dirty="0" smtClean="0">
                <a:latin typeface="Liberation Sans" panose="020B0604020202020204" pitchFamily="34" charset="0"/>
              </a:rPr>
              <a:t>	Determine </a:t>
            </a:r>
            <a:r>
              <a:rPr lang="en-US" sz="2000" b="1" dirty="0">
                <a:latin typeface="Liberation Sans" panose="020B0604020202020204" pitchFamily="34" charset="0"/>
              </a:rPr>
              <a:t>the equity of Flanagan at December 31, 2017</a:t>
            </a:r>
            <a:r>
              <a:rPr lang="en-US" sz="2000" b="1" dirty="0" smtClean="0">
                <a:latin typeface="Liberation Sans" panose="020B0604020202020204" pitchFamily="34" charset="0"/>
              </a:rPr>
              <a:t>.</a:t>
            </a:r>
            <a:endParaRPr lang="en-US" sz="2000" b="1" dirty="0">
              <a:latin typeface="Liberation Sans" panose="020B0604020202020204" pitchFamily="34" charset="0"/>
            </a:endParaRPr>
          </a:p>
        </p:txBody>
      </p:sp>
      <p:sp>
        <p:nvSpPr>
          <p:cNvPr id="3" name="Rectangle 2"/>
          <p:cNvSpPr/>
          <p:nvPr/>
        </p:nvSpPr>
        <p:spPr>
          <a:xfrm>
            <a:off x="1004248" y="3513160"/>
            <a:ext cx="7606352" cy="2015936"/>
          </a:xfrm>
          <a:prstGeom prst="rect">
            <a:avLst/>
          </a:prstGeom>
        </p:spPr>
        <p:txBody>
          <a:bodyPr wrap="square">
            <a:spAutoFit/>
          </a:bodyPr>
          <a:lstStyle/>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Total </a:t>
            </a:r>
            <a:r>
              <a:rPr lang="en-US" sz="2000" dirty="0">
                <a:latin typeface="Liberation Sans" panose="020B0604020202020204" pitchFamily="34" charset="0"/>
              </a:rPr>
              <a:t>assets [as computed in (a)] </a:t>
            </a:r>
            <a:r>
              <a:rPr lang="en-US" sz="2000" dirty="0" smtClean="0">
                <a:latin typeface="Liberation Sans" panose="020B0604020202020204" pitchFamily="34" charset="0"/>
              </a:rPr>
              <a:t>		£27,000</a:t>
            </a:r>
          </a:p>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Less</a:t>
            </a:r>
            <a:r>
              <a:rPr lang="en-US" sz="2000" dirty="0">
                <a:latin typeface="Liberation Sans" panose="020B0604020202020204" pitchFamily="34" charset="0"/>
              </a:rPr>
              <a:t>: </a:t>
            </a:r>
            <a:r>
              <a:rPr lang="en-US" sz="2000" dirty="0" smtClean="0">
                <a:latin typeface="Liberation Sans" panose="020B0604020202020204" pitchFamily="34" charset="0"/>
              </a:rPr>
              <a:t>Liabilities</a:t>
            </a:r>
          </a:p>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	Notes </a:t>
            </a:r>
            <a:r>
              <a:rPr lang="en-US" sz="2000" dirty="0">
                <a:latin typeface="Liberation Sans" panose="020B0604020202020204" pitchFamily="34" charset="0"/>
              </a:rPr>
              <a:t>payable </a:t>
            </a:r>
            <a:r>
              <a:rPr lang="en-US" sz="2000" dirty="0" smtClean="0">
                <a:latin typeface="Liberation Sans" panose="020B0604020202020204" pitchFamily="34" charset="0"/>
              </a:rPr>
              <a:t>	£16,500</a:t>
            </a:r>
          </a:p>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	Accounts </a:t>
            </a:r>
            <a:r>
              <a:rPr lang="en-US" sz="2000" dirty="0">
                <a:latin typeface="Liberation Sans" panose="020B0604020202020204" pitchFamily="34" charset="0"/>
              </a:rPr>
              <a:t>payable </a:t>
            </a:r>
            <a:r>
              <a:rPr lang="en-US" sz="2000" dirty="0" smtClean="0">
                <a:latin typeface="Liberation Sans" panose="020B0604020202020204" pitchFamily="34" charset="0"/>
              </a:rPr>
              <a:t>	2,000 	18,500</a:t>
            </a:r>
          </a:p>
          <a:p>
            <a:pPr marL="341313" indent="-341313" algn="l">
              <a:lnSpc>
                <a:spcPct val="105000"/>
              </a:lnSpc>
              <a:spcBef>
                <a:spcPts val="600"/>
              </a:spcBef>
              <a:tabLst>
                <a:tab pos="5540375" algn="r"/>
                <a:tab pos="7027863" algn="r"/>
                <a:tab pos="7942263" algn="r"/>
              </a:tabLst>
            </a:pPr>
            <a:r>
              <a:rPr lang="en-US" sz="2000" b="1" dirty="0" smtClean="0">
                <a:latin typeface="Liberation Sans" panose="020B0604020202020204" pitchFamily="34" charset="0"/>
              </a:rPr>
              <a:t>Equity </a:t>
            </a:r>
            <a:r>
              <a:rPr lang="en-US" sz="2000" dirty="0" smtClean="0">
                <a:latin typeface="Liberation Sans" panose="020B0604020202020204" pitchFamily="34" charset="0"/>
              </a:rPr>
              <a:t>		</a:t>
            </a:r>
            <a:r>
              <a:rPr lang="en-US" sz="2000" b="1" dirty="0" smtClean="0">
                <a:latin typeface="Liberation Sans" panose="020B0604020202020204" pitchFamily="34" charset="0"/>
              </a:rPr>
              <a:t>£ </a:t>
            </a:r>
            <a:r>
              <a:rPr lang="en-US" sz="2000" b="1" dirty="0">
                <a:latin typeface="Liberation Sans" panose="020B0604020202020204" pitchFamily="34" charset="0"/>
              </a:rPr>
              <a:t>8,500</a:t>
            </a:r>
          </a:p>
        </p:txBody>
      </p:sp>
      <p:cxnSp>
        <p:nvCxnSpPr>
          <p:cNvPr id="5" name="Straight Connector 4"/>
          <p:cNvCxnSpPr/>
          <p:nvPr/>
        </p:nvCxnSpPr>
        <p:spPr bwMode="auto">
          <a:xfrm flipH="1">
            <a:off x="5410200" y="5072416"/>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8" name="Straight Connector 7"/>
          <p:cNvCxnSpPr/>
          <p:nvPr/>
        </p:nvCxnSpPr>
        <p:spPr bwMode="auto">
          <a:xfrm flipH="1">
            <a:off x="6906904" y="5072416"/>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2" name="Straight Connector 11"/>
          <p:cNvCxnSpPr/>
          <p:nvPr/>
        </p:nvCxnSpPr>
        <p:spPr bwMode="auto">
          <a:xfrm flipH="1">
            <a:off x="6906904" y="5494360"/>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3" name="Straight Connector 12"/>
          <p:cNvCxnSpPr/>
          <p:nvPr/>
        </p:nvCxnSpPr>
        <p:spPr bwMode="auto">
          <a:xfrm flipH="1">
            <a:off x="6906904" y="5562600"/>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6171767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7945" y="3957406"/>
            <a:ext cx="2476655" cy="2328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pic>
        <p:nvPicPr>
          <p:cNvPr id="1566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6489" y="1381580"/>
            <a:ext cx="2847974" cy="2452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pic>
        <p:nvPicPr>
          <p:cNvPr id="819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304925"/>
            <a:ext cx="2667000" cy="2505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8199" name="Text Box 26"/>
          <p:cNvSpPr txBox="1">
            <a:spLocks noChangeArrowheads="1"/>
          </p:cNvSpPr>
          <p:nvPr/>
        </p:nvSpPr>
        <p:spPr bwMode="auto">
          <a:xfrm>
            <a:off x="533400" y="1447800"/>
            <a:ext cx="1981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600" dirty="0" smtClean="0">
                <a:solidFill>
                  <a:srgbClr val="006600"/>
                </a:solidFill>
                <a:latin typeface="Liberation Sans" panose="020B0604020202020204" pitchFamily="34" charset="0"/>
              </a:rPr>
              <a:t>INTERNAL USERS</a:t>
            </a:r>
            <a:endParaRPr lang="en-US" altLang="en-US" sz="2600" dirty="0">
              <a:solidFill>
                <a:srgbClr val="006600"/>
              </a:solidFill>
              <a:latin typeface="Liberation Sans" panose="020B0604020202020204" pitchFamily="34" charset="0"/>
            </a:endParaRPr>
          </a:p>
        </p:txBody>
      </p:sp>
      <p:sp>
        <p:nvSpPr>
          <p:cNvPr id="8200" name="Rectangle 13"/>
          <p:cNvSpPr>
            <a:spLocks noChangeArrowheads="1"/>
          </p:cNvSpPr>
          <p:nvPr/>
        </p:nvSpPr>
        <p:spPr bwMode="auto">
          <a:xfrm>
            <a:off x="6858000" y="5181600"/>
            <a:ext cx="175260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chemeClr val="tx1"/>
                </a:solidFill>
                <a:latin typeface="Liberation Sans" panose="020B0604020202020204" pitchFamily="34" charset="0"/>
              </a:rPr>
              <a:t>Illustration 1-2 </a:t>
            </a:r>
          </a:p>
          <a:p>
            <a:pPr>
              <a:spcBef>
                <a:spcPct val="0"/>
              </a:spcBef>
              <a:buClrTx/>
              <a:buSzTx/>
              <a:buFontTx/>
              <a:buNone/>
            </a:pPr>
            <a:r>
              <a:rPr lang="en-US" altLang="en-US" sz="1200" b="0" dirty="0">
                <a:solidFill>
                  <a:schemeClr val="tx1"/>
                </a:solidFill>
                <a:latin typeface="Liberation Sans" panose="020B0604020202020204" pitchFamily="34" charset="0"/>
              </a:rPr>
              <a:t>Questions that internal users ask</a:t>
            </a:r>
          </a:p>
        </p:txBody>
      </p:sp>
      <p:sp>
        <p:nvSpPr>
          <p:cNvPr id="8201"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Who Uses Accounting </a:t>
            </a:r>
            <a:r>
              <a:rPr lang="en-US" altLang="en-US" sz="3200" b="1" dirty="0" smtClean="0">
                <a:solidFill>
                  <a:srgbClr val="CC0000"/>
                </a:solidFill>
                <a:latin typeface="Liberation Sans" panose="020B0604020202020204" pitchFamily="34" charset="0"/>
              </a:rPr>
              <a:t>Data?</a:t>
            </a:r>
            <a:endParaRPr lang="en-US" altLang="en-US" sz="3200" b="1" dirty="0">
              <a:solidFill>
                <a:srgbClr val="CC0000"/>
              </a:solidFill>
              <a:latin typeface="Liberation Sans" panose="020B0604020202020204" pitchFamily="34" charset="0"/>
            </a:endParaRPr>
          </a:p>
        </p:txBody>
      </p:sp>
      <p:sp>
        <p:nvSpPr>
          <p:cNvPr id="8202" name="Line 2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0" name="Text Box 1037"/>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1</a:t>
            </a:r>
          </a:p>
        </p:txBody>
      </p:sp>
      <p:pic>
        <p:nvPicPr>
          <p:cNvPr id="1566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821757"/>
            <a:ext cx="2051858" cy="2493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2" name="Rectangle 1"/>
          <p:cNvSpPr/>
          <p:nvPr/>
        </p:nvSpPr>
        <p:spPr bwMode="auto">
          <a:xfrm>
            <a:off x="4800600" y="1828800"/>
            <a:ext cx="838200" cy="914400"/>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5" name="Rectangle 14"/>
          <p:cNvSpPr/>
          <p:nvPr/>
        </p:nvSpPr>
        <p:spPr bwMode="auto">
          <a:xfrm>
            <a:off x="3694698" y="5410200"/>
            <a:ext cx="572502" cy="624548"/>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80079587"/>
      </p:ext>
    </p:extLst>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bwMode="auto">
          <a:xfrm>
            <a:off x="6858000" y="976952"/>
            <a:ext cx="0" cy="139691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66562" name="Rectangle 2"/>
          <p:cNvSpPr>
            <a:spLocks noChangeArrowheads="1"/>
          </p:cNvSpPr>
          <p:nvPr/>
        </p:nvSpPr>
        <p:spPr bwMode="auto">
          <a:xfrm>
            <a:off x="381000" y="4898408"/>
            <a:ext cx="8382000" cy="1372112"/>
          </a:xfrm>
          <a:prstGeom prst="rect">
            <a:avLst/>
          </a:prstGeom>
          <a:solidFill>
            <a:schemeClr val="bg1"/>
          </a:solidFill>
          <a:ln w="28575">
            <a:solidFill>
              <a:schemeClr val="tx1"/>
            </a:solidFill>
            <a:miter lim="800000"/>
            <a:headEnd/>
            <a:tailEnd/>
          </a:ln>
          <a:effectLst>
            <a:innerShdw blurRad="114300">
              <a:prstClr val="black"/>
            </a:innerShdw>
          </a:effectLst>
          <a:extLst/>
        </p:spPr>
        <p:txBody>
          <a:bodyPr lIns="182880" tIns="91440" rIns="182880" bIns="91440" anchor="t" anchorCtr="0"/>
          <a:lstStyle/>
          <a:p>
            <a:pPr>
              <a:lnSpc>
                <a:spcPct val="110000"/>
              </a:lnSpc>
              <a:spcBef>
                <a:spcPts val="600"/>
              </a:spcBef>
            </a:pPr>
            <a:r>
              <a:rPr lang="en-US" altLang="en-US" sz="2300" b="1" dirty="0">
                <a:solidFill>
                  <a:srgbClr val="CC0000"/>
                </a:solidFill>
                <a:latin typeface="Liberation Sans" panose="020B0604020202020204" pitchFamily="34" charset="0"/>
              </a:rPr>
              <a:t>Forensic Accounting</a:t>
            </a:r>
          </a:p>
          <a:p>
            <a:pPr>
              <a:lnSpc>
                <a:spcPct val="110000"/>
              </a:lnSpc>
              <a:spcBef>
                <a:spcPts val="0"/>
              </a:spcBef>
            </a:pPr>
            <a:r>
              <a:rPr lang="en-US" altLang="en-US" sz="2000" dirty="0">
                <a:latin typeface="Liberation Sans" panose="020B0604020202020204" pitchFamily="34" charset="0"/>
              </a:rPr>
              <a:t>Uses accounting, auditing, and investigative skills to conduct investigations into theft and fraud.</a:t>
            </a:r>
          </a:p>
        </p:txBody>
      </p:sp>
      <p:sp>
        <p:nvSpPr>
          <p:cNvPr id="66563" name="Rectangle 3"/>
          <p:cNvSpPr>
            <a:spLocks noChangeArrowheads="1"/>
          </p:cNvSpPr>
          <p:nvPr/>
        </p:nvSpPr>
        <p:spPr bwMode="auto">
          <a:xfrm>
            <a:off x="381000" y="3080065"/>
            <a:ext cx="4191000" cy="1660255"/>
          </a:xfrm>
          <a:prstGeom prst="rect">
            <a:avLst/>
          </a:prstGeom>
          <a:solidFill>
            <a:schemeClr val="bg1"/>
          </a:solidFill>
          <a:ln w="28575">
            <a:solidFill>
              <a:schemeClr val="tx1"/>
            </a:solidFill>
            <a:miter lim="800000"/>
            <a:headEnd/>
            <a:tailEnd/>
          </a:ln>
          <a:effectLst>
            <a:innerShdw blurRad="114300">
              <a:prstClr val="black"/>
            </a:innerShdw>
          </a:effectLst>
          <a:extLst/>
        </p:spPr>
        <p:txBody>
          <a:bodyPr lIns="182880" tIns="91440" rIns="182880" bIns="91440" anchor="t" anchorCtr="0"/>
          <a:lstStyle/>
          <a:p>
            <a:pPr>
              <a:lnSpc>
                <a:spcPct val="110000"/>
              </a:lnSpc>
              <a:spcBef>
                <a:spcPts val="600"/>
              </a:spcBef>
            </a:pPr>
            <a:r>
              <a:rPr lang="en-US" altLang="en-US" sz="2300" b="1" dirty="0">
                <a:solidFill>
                  <a:srgbClr val="CC0000"/>
                </a:solidFill>
                <a:latin typeface="Liberation Sans" panose="020B0604020202020204" pitchFamily="34" charset="0"/>
              </a:rPr>
              <a:t>Governmental Accounting</a:t>
            </a:r>
          </a:p>
          <a:p>
            <a:pPr>
              <a:lnSpc>
                <a:spcPct val="110000"/>
              </a:lnSpc>
              <a:spcBef>
                <a:spcPts val="0"/>
              </a:spcBef>
            </a:pPr>
            <a:r>
              <a:rPr lang="en-US" altLang="en-US" sz="2000" dirty="0" smtClean="0">
                <a:latin typeface="Liberation Sans" panose="020B0604020202020204" pitchFamily="34" charset="0"/>
              </a:rPr>
              <a:t>Careers </a:t>
            </a:r>
            <a:r>
              <a:rPr lang="en-US" altLang="en-US" sz="2000" dirty="0">
                <a:latin typeface="Liberation Sans" panose="020B0604020202020204" pitchFamily="34" charset="0"/>
              </a:rPr>
              <a:t>with the tax authorities, law enforcement agencies, and corporate regulators.</a:t>
            </a:r>
          </a:p>
          <a:p>
            <a:pPr>
              <a:lnSpc>
                <a:spcPct val="110000"/>
              </a:lnSpc>
              <a:spcBef>
                <a:spcPts val="600"/>
              </a:spcBef>
            </a:pPr>
            <a:endParaRPr lang="en-US" altLang="en-US" sz="2000" dirty="0">
              <a:latin typeface="Liberation Sans" panose="020B0604020202020204" pitchFamily="34" charset="0"/>
            </a:endParaRPr>
          </a:p>
        </p:txBody>
      </p:sp>
      <p:sp>
        <p:nvSpPr>
          <p:cNvPr id="66564" name="Rectangle 4"/>
          <p:cNvSpPr>
            <a:spLocks noChangeArrowheads="1"/>
          </p:cNvSpPr>
          <p:nvPr/>
        </p:nvSpPr>
        <p:spPr bwMode="auto">
          <a:xfrm>
            <a:off x="4724400" y="2731411"/>
            <a:ext cx="4038600" cy="2008909"/>
          </a:xfrm>
          <a:prstGeom prst="rect">
            <a:avLst/>
          </a:prstGeom>
          <a:solidFill>
            <a:schemeClr val="bg1"/>
          </a:solidFill>
          <a:ln w="28575">
            <a:solidFill>
              <a:schemeClr val="tx1"/>
            </a:solidFill>
            <a:miter lim="800000"/>
            <a:headEnd/>
            <a:tailEnd/>
          </a:ln>
          <a:effectLst>
            <a:innerShdw blurRad="114300">
              <a:prstClr val="black"/>
            </a:innerShdw>
          </a:effectLst>
          <a:extLst/>
        </p:spPr>
        <p:txBody>
          <a:bodyPr lIns="182880" tIns="91440" rIns="182880" bIns="91440" anchor="t" anchorCtr="0"/>
          <a:lstStyle/>
          <a:p>
            <a:pPr>
              <a:lnSpc>
                <a:spcPct val="110000"/>
              </a:lnSpc>
              <a:spcBef>
                <a:spcPts val="0"/>
              </a:spcBef>
            </a:pPr>
            <a:r>
              <a:rPr lang="en-US" altLang="en-US" sz="2300" b="1" dirty="0">
                <a:solidFill>
                  <a:srgbClr val="CC0000"/>
                </a:solidFill>
                <a:latin typeface="Liberation Sans" panose="020B0604020202020204" pitchFamily="34" charset="0"/>
              </a:rPr>
              <a:t>Private Accounting</a:t>
            </a:r>
          </a:p>
          <a:p>
            <a:pPr>
              <a:lnSpc>
                <a:spcPct val="110000"/>
              </a:lnSpc>
              <a:spcBef>
                <a:spcPts val="0"/>
              </a:spcBef>
            </a:pPr>
            <a:r>
              <a:rPr lang="en-US" altLang="en-US" sz="2000" dirty="0">
                <a:latin typeface="Liberation Sans" panose="020B0604020202020204" pitchFamily="34" charset="0"/>
              </a:rPr>
              <a:t>Careers in industry working in cost accounting, budgeting, accounting information systems, and taxation.</a:t>
            </a:r>
          </a:p>
        </p:txBody>
      </p:sp>
      <p:sp>
        <p:nvSpPr>
          <p:cNvPr id="66566" name="Rectangle 4"/>
          <p:cNvSpPr>
            <a:spLocks noChangeArrowheads="1"/>
          </p:cNvSpPr>
          <p:nvPr/>
        </p:nvSpPr>
        <p:spPr bwMode="auto">
          <a:xfrm>
            <a:off x="381000" y="1271748"/>
            <a:ext cx="4191000" cy="1660255"/>
          </a:xfrm>
          <a:prstGeom prst="rect">
            <a:avLst/>
          </a:prstGeom>
          <a:solidFill>
            <a:schemeClr val="bg1"/>
          </a:solidFill>
          <a:ln w="28575">
            <a:solidFill>
              <a:schemeClr val="tx1"/>
            </a:solidFill>
            <a:miter lim="800000"/>
            <a:headEnd/>
            <a:tailEnd/>
          </a:ln>
          <a:effectLst>
            <a:innerShdw blurRad="114300">
              <a:prstClr val="black"/>
            </a:innerShdw>
          </a:effectLst>
          <a:extLst/>
        </p:spPr>
        <p:txBody>
          <a:bodyPr lIns="182880" tIns="91440" rIns="182880" bIns="91440" anchor="t" anchorCtr="0"/>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lnSpc>
                <a:spcPct val="110000"/>
              </a:lnSpc>
              <a:spcBef>
                <a:spcPts val="600"/>
              </a:spcBef>
              <a:buClrTx/>
              <a:buSzTx/>
              <a:buFontTx/>
              <a:buNone/>
            </a:pPr>
            <a:r>
              <a:rPr lang="en-US" altLang="en-US" sz="2300" dirty="0">
                <a:solidFill>
                  <a:srgbClr val="CC0000"/>
                </a:solidFill>
                <a:latin typeface="Liberation Sans" panose="020B0604020202020204" pitchFamily="34" charset="0"/>
              </a:rPr>
              <a:t>Public Accounting</a:t>
            </a:r>
          </a:p>
          <a:p>
            <a:pPr algn="ctr">
              <a:lnSpc>
                <a:spcPct val="110000"/>
              </a:lnSpc>
              <a:spcBef>
                <a:spcPts val="0"/>
              </a:spcBef>
              <a:buClrTx/>
              <a:buSzTx/>
              <a:buFontTx/>
              <a:buNone/>
            </a:pPr>
            <a:r>
              <a:rPr lang="en-US" altLang="en-US" sz="2000" b="0" dirty="0">
                <a:solidFill>
                  <a:schemeClr val="tx1"/>
                </a:solidFill>
                <a:latin typeface="Liberation Sans" panose="020B0604020202020204" pitchFamily="34" charset="0"/>
              </a:rPr>
              <a:t>Careers in auditing, taxation, and management consulting serving the general public.</a:t>
            </a:r>
          </a:p>
        </p:txBody>
      </p:sp>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9</a:t>
            </a:r>
            <a:endParaRPr lang="en-US" altLang="en-US" sz="1600" i="1" dirty="0">
              <a:latin typeface="Liberation Sans" panose="020B0604020202020204" pitchFamily="34" charset="0"/>
            </a:endParaRPr>
          </a:p>
        </p:txBody>
      </p:sp>
      <p:sp>
        <p:nvSpPr>
          <p:cNvPr id="12" name="TextBox 11"/>
          <p:cNvSpPr txBox="1"/>
          <p:nvPr/>
        </p:nvSpPr>
        <p:spPr>
          <a:xfrm>
            <a:off x="3200400" y="397171"/>
            <a:ext cx="5654321"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sz="2700" dirty="0" smtClean="0">
                <a:solidFill>
                  <a:schemeClr val="accent3"/>
                </a:solidFill>
              </a:rPr>
              <a:t>Accounting Career Opportunities</a:t>
            </a:r>
            <a:endParaRPr lang="en-US" altLang="en-US" sz="2700" dirty="0">
              <a:solidFill>
                <a:schemeClr val="accent3"/>
              </a:solidFill>
            </a:endParaRPr>
          </a:p>
        </p:txBody>
      </p:sp>
      <p:sp>
        <p:nvSpPr>
          <p:cNvPr id="13" name="TextBox 12"/>
          <p:cNvSpPr txBox="1"/>
          <p:nvPr/>
        </p:nvSpPr>
        <p:spPr>
          <a:xfrm>
            <a:off x="277504" y="397171"/>
            <a:ext cx="292289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sz="3100" dirty="0" smtClean="0"/>
              <a:t>APPENDIX 1A</a:t>
            </a:r>
            <a:endParaRPr lang="en-US" sz="3100" dirty="0"/>
          </a:p>
        </p:txBody>
      </p:sp>
      <p:sp>
        <p:nvSpPr>
          <p:cNvPr id="14" name="Rectangle 13"/>
          <p:cNvSpPr/>
          <p:nvPr/>
        </p:nvSpPr>
        <p:spPr>
          <a:xfrm>
            <a:off x="6934200" y="1039504"/>
            <a:ext cx="2049372" cy="1446550"/>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9 </a:t>
            </a:r>
            <a:r>
              <a:rPr lang="en-US" sz="1600" b="1" i="1" dirty="0" smtClean="0">
                <a:solidFill>
                  <a:srgbClr val="FF9900"/>
                </a:solidFill>
                <a:latin typeface="Liberation Sans" panose="020B0604020202020204" pitchFamily="34" charset="0"/>
              </a:rPr>
              <a:t> </a:t>
            </a:r>
            <a:r>
              <a:rPr lang="en-US" sz="1600" b="1" i="1" dirty="0" smtClean="0">
                <a:latin typeface="Liberation Sans" panose="020B0604020202020204" pitchFamily="34" charset="0"/>
              </a:rPr>
              <a:t> </a:t>
            </a:r>
            <a:r>
              <a:rPr lang="en-US" sz="1600" i="1" dirty="0" smtClean="0">
                <a:latin typeface="Liberation Sans" panose="020B0604020202020204" pitchFamily="34" charset="0"/>
              </a:rPr>
              <a:t>Explain the career opportunities in accounting.</a:t>
            </a:r>
            <a:endParaRPr lang="en-US" sz="1600" i="1" dirty="0">
              <a:latin typeface="Liberation Sans" panose="020B0604020202020204" pitchFamily="34" charset="0"/>
            </a:endParaRPr>
          </a:p>
        </p:txBody>
      </p:sp>
    </p:spTree>
    <p:extLst>
      <p:ext uri="{BB962C8B-B14F-4D97-AF65-F5344CB8AC3E}">
        <p14:creationId xmlns:p14="http://schemas.microsoft.com/office/powerpoint/2010/main" val="2080935460"/>
      </p:ext>
    </p:extLst>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ChangeArrowheads="1"/>
          </p:cNvSpPr>
          <p:nvPr/>
        </p:nvSpPr>
        <p:spPr bwMode="auto">
          <a:xfrm>
            <a:off x="533400" y="1219200"/>
            <a:ext cx="25908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chemeClr val="hlink"/>
                </a:solidFill>
                <a:latin typeface="Liberation Sans" panose="020B0604020202020204" pitchFamily="34" charset="0"/>
              </a:rPr>
              <a:t>Key Points</a:t>
            </a:r>
          </a:p>
        </p:txBody>
      </p:sp>
      <p:sp>
        <p:nvSpPr>
          <p:cNvPr id="68612" name="Rectangle 3"/>
          <p:cNvSpPr>
            <a:spLocks noChangeArrowheads="1"/>
          </p:cNvSpPr>
          <p:nvPr/>
        </p:nvSpPr>
        <p:spPr bwMode="auto">
          <a:xfrm>
            <a:off x="533399" y="1752600"/>
            <a:ext cx="8077201" cy="397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indent="0" algn="just">
              <a:lnSpc>
                <a:spcPct val="110000"/>
              </a:lnSpc>
              <a:spcBef>
                <a:spcPts val="600"/>
              </a:spcBef>
              <a:buNone/>
            </a:pPr>
            <a:r>
              <a:rPr lang="en-US" sz="1800" b="0" dirty="0" smtClean="0">
                <a:solidFill>
                  <a:schemeClr val="tx1"/>
                </a:solidFill>
                <a:latin typeface="Liberation Sans" panose="020B0604020202020204" pitchFamily="34" charset="0"/>
              </a:rPr>
              <a:t>Most </a:t>
            </a:r>
            <a:r>
              <a:rPr lang="en-US" sz="1800" b="0" dirty="0">
                <a:solidFill>
                  <a:schemeClr val="tx1"/>
                </a:solidFill>
                <a:latin typeface="Liberation Sans" panose="020B0604020202020204" pitchFamily="34" charset="0"/>
              </a:rPr>
              <a:t>agree that there is a need for one set of international </a:t>
            </a:r>
            <a:endParaRPr lang="en-US" sz="1800" b="0" dirty="0" smtClean="0">
              <a:solidFill>
                <a:schemeClr val="tx1"/>
              </a:solidFill>
              <a:latin typeface="Liberation Sans" panose="020B0604020202020204" pitchFamily="34" charset="0"/>
            </a:endParaRPr>
          </a:p>
          <a:p>
            <a:pPr marL="0" indent="0" algn="just">
              <a:lnSpc>
                <a:spcPct val="110000"/>
              </a:lnSpc>
              <a:spcBef>
                <a:spcPts val="0"/>
              </a:spcBef>
              <a:buNone/>
            </a:pPr>
            <a:r>
              <a:rPr lang="en-US" sz="1800" b="0" dirty="0" smtClean="0">
                <a:solidFill>
                  <a:schemeClr val="tx1"/>
                </a:solidFill>
                <a:latin typeface="Liberation Sans" panose="020B0604020202020204" pitchFamily="34" charset="0"/>
              </a:rPr>
              <a:t>accounting </a:t>
            </a:r>
            <a:r>
              <a:rPr lang="en-US" sz="1800" b="0" dirty="0">
                <a:solidFill>
                  <a:schemeClr val="tx1"/>
                </a:solidFill>
                <a:latin typeface="Liberation Sans" panose="020B0604020202020204" pitchFamily="34" charset="0"/>
              </a:rPr>
              <a:t>standards. Here is why:</a:t>
            </a:r>
          </a:p>
          <a:p>
            <a:pPr marL="0" indent="0" algn="just">
              <a:lnSpc>
                <a:spcPct val="110000"/>
              </a:lnSpc>
              <a:spcBef>
                <a:spcPts val="600"/>
              </a:spcBef>
              <a:buNone/>
            </a:pPr>
            <a:r>
              <a:rPr lang="en-US" sz="1800" dirty="0">
                <a:solidFill>
                  <a:schemeClr val="tx1"/>
                </a:solidFill>
                <a:latin typeface="Liberation Sans" panose="020B0604020202020204" pitchFamily="34" charset="0"/>
              </a:rPr>
              <a:t>Multinational corporations. </a:t>
            </a:r>
            <a:r>
              <a:rPr lang="en-US" sz="1800" b="0" dirty="0">
                <a:solidFill>
                  <a:schemeClr val="tx1"/>
                </a:solidFill>
                <a:latin typeface="Liberation Sans" panose="020B0604020202020204" pitchFamily="34" charset="0"/>
              </a:rPr>
              <a:t>Today’s companies view the entire world as their market. For example</a:t>
            </a:r>
            <a:r>
              <a:rPr lang="en-US" sz="1800" b="0" dirty="0" smtClean="0">
                <a:solidFill>
                  <a:schemeClr val="tx1"/>
                </a:solidFill>
                <a:latin typeface="Liberation Sans" panose="020B0604020202020204" pitchFamily="34" charset="0"/>
              </a:rPr>
              <a:t>, large </a:t>
            </a:r>
            <a:r>
              <a:rPr lang="en-US" sz="1800" b="0" dirty="0">
                <a:solidFill>
                  <a:schemeClr val="tx1"/>
                </a:solidFill>
                <a:latin typeface="Liberation Sans" panose="020B0604020202020204" pitchFamily="34" charset="0"/>
              </a:rPr>
              <a:t>companies often generate more than 50% of their sales outside their own boundaries</a:t>
            </a:r>
            <a:r>
              <a:rPr lang="en-US" sz="1800" b="0" dirty="0" smtClean="0">
                <a:solidFill>
                  <a:schemeClr val="tx1"/>
                </a:solidFill>
                <a:latin typeface="Liberation Sans" panose="020B0604020202020204" pitchFamily="34" charset="0"/>
              </a:rPr>
              <a:t>. </a:t>
            </a:r>
          </a:p>
          <a:p>
            <a:pPr marL="0" indent="0" algn="just">
              <a:lnSpc>
                <a:spcPct val="110000"/>
              </a:lnSpc>
              <a:spcBef>
                <a:spcPts val="600"/>
              </a:spcBef>
              <a:buNone/>
            </a:pPr>
            <a:r>
              <a:rPr lang="en-US" sz="1800" dirty="0" smtClean="0">
                <a:solidFill>
                  <a:schemeClr val="tx1"/>
                </a:solidFill>
                <a:latin typeface="Liberation Sans" panose="020B0604020202020204" pitchFamily="34" charset="0"/>
              </a:rPr>
              <a:t>Mergers </a:t>
            </a:r>
            <a:r>
              <a:rPr lang="en-US" sz="1800" dirty="0">
                <a:solidFill>
                  <a:schemeClr val="tx1"/>
                </a:solidFill>
                <a:latin typeface="Liberation Sans" panose="020B0604020202020204" pitchFamily="34" charset="0"/>
              </a:rPr>
              <a:t>and acquisitions. </a:t>
            </a:r>
            <a:r>
              <a:rPr lang="en-US" sz="1800" b="0" dirty="0">
                <a:solidFill>
                  <a:schemeClr val="tx1"/>
                </a:solidFill>
                <a:latin typeface="Liberation Sans" panose="020B0604020202020204" pitchFamily="34" charset="0"/>
              </a:rPr>
              <a:t>The mergers between </a:t>
            </a:r>
            <a:r>
              <a:rPr lang="en-US" sz="1800" dirty="0">
                <a:solidFill>
                  <a:srgbClr val="CC0000"/>
                </a:solidFill>
                <a:latin typeface="Liberation Sans" panose="020B0604020202020204" pitchFamily="34" charset="0"/>
              </a:rPr>
              <a:t>Fiat/Chrysler</a:t>
            </a:r>
            <a:r>
              <a:rPr lang="en-US" sz="1800" b="0" dirty="0">
                <a:solidFill>
                  <a:schemeClr val="tx1"/>
                </a:solidFill>
                <a:latin typeface="Liberation Sans" panose="020B0604020202020204" pitchFamily="34" charset="0"/>
              </a:rPr>
              <a:t> and </a:t>
            </a:r>
            <a:r>
              <a:rPr lang="en-US" sz="1800" dirty="0">
                <a:solidFill>
                  <a:srgbClr val="CC0000"/>
                </a:solidFill>
                <a:latin typeface="Liberation Sans" panose="020B0604020202020204" pitchFamily="34" charset="0"/>
              </a:rPr>
              <a:t>Vodafone/Mannesmann</a:t>
            </a:r>
            <a:r>
              <a:rPr lang="en-US" sz="1800" b="0" dirty="0" smtClean="0">
                <a:solidFill>
                  <a:schemeClr val="tx1"/>
                </a:solidFill>
                <a:latin typeface="Liberation Sans" panose="020B0604020202020204" pitchFamily="34" charset="0"/>
              </a:rPr>
              <a:t> suggest </a:t>
            </a:r>
            <a:r>
              <a:rPr lang="en-US" sz="1800" b="0" dirty="0">
                <a:solidFill>
                  <a:schemeClr val="tx1"/>
                </a:solidFill>
                <a:latin typeface="Liberation Sans" panose="020B0604020202020204" pitchFamily="34" charset="0"/>
              </a:rPr>
              <a:t>that we will see even more such business combinations in the future</a:t>
            </a:r>
            <a:r>
              <a:rPr lang="en-US" sz="1800" b="0" dirty="0" smtClean="0">
                <a:solidFill>
                  <a:schemeClr val="tx1"/>
                </a:solidFill>
                <a:latin typeface="Liberation Sans" panose="020B0604020202020204" pitchFamily="34" charset="0"/>
              </a:rPr>
              <a:t>. </a:t>
            </a:r>
          </a:p>
          <a:p>
            <a:pPr marL="0" indent="0" algn="just">
              <a:lnSpc>
                <a:spcPct val="110000"/>
              </a:lnSpc>
              <a:spcBef>
                <a:spcPts val="600"/>
              </a:spcBef>
              <a:buNone/>
            </a:pPr>
            <a:r>
              <a:rPr lang="en-US" sz="1800" dirty="0" smtClean="0">
                <a:solidFill>
                  <a:schemeClr val="tx1"/>
                </a:solidFill>
                <a:latin typeface="Liberation Sans" panose="020B0604020202020204" pitchFamily="34" charset="0"/>
              </a:rPr>
              <a:t>Information </a:t>
            </a:r>
            <a:r>
              <a:rPr lang="en-US" sz="1800" dirty="0">
                <a:solidFill>
                  <a:schemeClr val="tx1"/>
                </a:solidFill>
                <a:latin typeface="Liberation Sans" panose="020B0604020202020204" pitchFamily="34" charset="0"/>
              </a:rPr>
              <a:t>technology. </a:t>
            </a:r>
            <a:r>
              <a:rPr lang="en-US" sz="1800" b="0" dirty="0">
                <a:solidFill>
                  <a:schemeClr val="tx1"/>
                </a:solidFill>
                <a:latin typeface="Liberation Sans" panose="020B0604020202020204" pitchFamily="34" charset="0"/>
              </a:rPr>
              <a:t>As communication barriers continue to topple through </a:t>
            </a:r>
            <a:r>
              <a:rPr lang="en-US" sz="1800" b="0" dirty="0" smtClean="0">
                <a:solidFill>
                  <a:schemeClr val="tx1"/>
                </a:solidFill>
                <a:latin typeface="Liberation Sans" panose="020B0604020202020204" pitchFamily="34" charset="0"/>
              </a:rPr>
              <a:t>advances in </a:t>
            </a:r>
            <a:r>
              <a:rPr lang="en-US" sz="1800" b="0" dirty="0">
                <a:solidFill>
                  <a:schemeClr val="tx1"/>
                </a:solidFill>
                <a:latin typeface="Liberation Sans" panose="020B0604020202020204" pitchFamily="34" charset="0"/>
              </a:rPr>
              <a:t>technology, companies and individuals in different countries and markets are </a:t>
            </a:r>
            <a:r>
              <a:rPr lang="en-US" sz="1800" b="0" dirty="0" smtClean="0">
                <a:solidFill>
                  <a:schemeClr val="tx1"/>
                </a:solidFill>
                <a:latin typeface="Liberation Sans" panose="020B0604020202020204" pitchFamily="34" charset="0"/>
              </a:rPr>
              <a:t>becoming more </a:t>
            </a:r>
            <a:r>
              <a:rPr lang="en-US" sz="1800" b="0" dirty="0">
                <a:solidFill>
                  <a:schemeClr val="tx1"/>
                </a:solidFill>
                <a:latin typeface="Liberation Sans" panose="020B0604020202020204" pitchFamily="34" charset="0"/>
              </a:rPr>
              <a:t>comfortable buying and selling goods and services from one another</a:t>
            </a:r>
            <a:r>
              <a:rPr lang="en-US" sz="1800" b="0" dirty="0" smtClean="0">
                <a:solidFill>
                  <a:schemeClr val="tx1"/>
                </a:solidFill>
                <a:latin typeface="Liberation Sans" panose="020B0604020202020204" pitchFamily="34" charset="0"/>
              </a:rPr>
              <a:t>. </a:t>
            </a:r>
          </a:p>
        </p:txBody>
      </p:sp>
      <p:sp>
        <p:nvSpPr>
          <p:cNvPr id="6861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
        <p:nvSpPr>
          <p:cNvPr id="11" name="TextBox 10"/>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4" name="TextBox 13"/>
          <p:cNvSpPr txBox="1"/>
          <p:nvPr/>
        </p:nvSpPr>
        <p:spPr>
          <a:xfrm>
            <a:off x="914401" y="398252"/>
            <a:ext cx="5638799"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3" name="Straight Connector 2"/>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4" name="Straight Connector 23"/>
          <p:cNvCxnSpPr/>
          <p:nvPr/>
        </p:nvCxnSpPr>
        <p:spPr bwMode="auto">
          <a:xfrm>
            <a:off x="6858000" y="394648"/>
            <a:ext cx="1842" cy="1662752"/>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5" name="Rectangle 24"/>
          <p:cNvSpPr/>
          <p:nvPr/>
        </p:nvSpPr>
        <p:spPr>
          <a:xfrm>
            <a:off x="6934201" y="457200"/>
            <a:ext cx="1920520" cy="1692771"/>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10</a:t>
            </a:r>
          </a:p>
          <a:p>
            <a:pPr algn="l"/>
            <a:r>
              <a:rPr lang="en-US" sz="1600" i="1" dirty="0" smtClean="0">
                <a:latin typeface="Liberation Sans" panose="020B0604020202020204" pitchFamily="34" charset="0"/>
              </a:rPr>
              <a:t>Describe the impact of IFRS on U.S. financial reporting.</a:t>
            </a:r>
            <a:endParaRPr lang="en-US" sz="1600" i="1" dirty="0">
              <a:latin typeface="Liberation Sans" panose="020B0604020202020204" pitchFamily="34" charset="0"/>
            </a:endParaRPr>
          </a:p>
        </p:txBody>
      </p:sp>
    </p:spTree>
    <p:extLst>
      <p:ext uri="{BB962C8B-B14F-4D97-AF65-F5344CB8AC3E}">
        <p14:creationId xmlns:p14="http://schemas.microsoft.com/office/powerpoint/2010/main" val="2073635881"/>
      </p:ext>
    </p:extLst>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ChangeArrowheads="1"/>
          </p:cNvSpPr>
          <p:nvPr/>
        </p:nvSpPr>
        <p:spPr bwMode="auto">
          <a:xfrm>
            <a:off x="533400" y="1219200"/>
            <a:ext cx="25908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chemeClr val="hlink"/>
                </a:solidFill>
                <a:latin typeface="Liberation Sans" panose="020B0604020202020204" pitchFamily="34" charset="0"/>
              </a:rPr>
              <a:t>Key Points</a:t>
            </a:r>
          </a:p>
        </p:txBody>
      </p:sp>
      <p:sp>
        <p:nvSpPr>
          <p:cNvPr id="68612" name="Rectangle 3"/>
          <p:cNvSpPr>
            <a:spLocks noChangeArrowheads="1"/>
          </p:cNvSpPr>
          <p:nvPr/>
        </p:nvSpPr>
        <p:spPr bwMode="auto">
          <a:xfrm>
            <a:off x="533400" y="1752600"/>
            <a:ext cx="8077200" cy="404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gn="just">
              <a:lnSpc>
                <a:spcPct val="110000"/>
              </a:lnSpc>
              <a:spcBef>
                <a:spcPts val="600"/>
              </a:spcBef>
              <a:buClr>
                <a:srgbClr val="800000"/>
              </a:buClr>
              <a:buSzPct val="80000"/>
              <a:buNone/>
            </a:pPr>
            <a:r>
              <a:rPr lang="en-US" sz="1800" dirty="0">
                <a:solidFill>
                  <a:schemeClr val="tx1"/>
                </a:solidFill>
                <a:latin typeface="Liberation Sans" panose="020B0604020202020204" pitchFamily="34" charset="0"/>
              </a:rPr>
              <a:t>Financial markets. </a:t>
            </a:r>
            <a:r>
              <a:rPr lang="en-US" sz="1800" b="0" dirty="0">
                <a:solidFill>
                  <a:schemeClr val="tx1"/>
                </a:solidFill>
                <a:latin typeface="Liberation Sans" panose="020B0604020202020204" pitchFamily="34" charset="0"/>
              </a:rPr>
              <a:t>Financial markets are of international significance today. Whether it is currency, equity securities (shares), bonds, or derivatives, there are active markets throughout the world trading these types of instruments.</a:t>
            </a:r>
          </a:p>
          <a:p>
            <a:pPr marL="0" lvl="1" indent="0" algn="just">
              <a:lnSpc>
                <a:spcPct val="110000"/>
              </a:lnSpc>
              <a:spcBef>
                <a:spcPts val="600"/>
              </a:spcBef>
              <a:buClr>
                <a:srgbClr val="800000"/>
              </a:buClr>
              <a:buSzPct val="80000"/>
              <a:buNone/>
            </a:pPr>
            <a:r>
              <a:rPr lang="en-US" altLang="en-US" sz="2200" dirty="0" smtClean="0">
                <a:solidFill>
                  <a:schemeClr val="tx1"/>
                </a:solidFill>
                <a:latin typeface="Liberation Sans" panose="020B0604020202020204" pitchFamily="34" charset="0"/>
              </a:rPr>
              <a:t>Similarities</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GAAP </a:t>
            </a:r>
            <a:r>
              <a:rPr lang="en-US" sz="1800" b="0" dirty="0">
                <a:solidFill>
                  <a:schemeClr val="tx1"/>
                </a:solidFill>
                <a:latin typeface="Liberation Sans" panose="020B0604020202020204" pitchFamily="34" charset="0"/>
              </a:rPr>
              <a:t>is based on a conceptual framework that is similar to that used to develop IFRS</a:t>
            </a:r>
            <a:r>
              <a:rPr lang="en-US" sz="1800" b="0" dirty="0" smtClean="0">
                <a:solidFill>
                  <a:schemeClr val="tx1"/>
                </a:solidFill>
                <a:latin typeface="Liberation Sans" panose="020B0604020202020204" pitchFamily="34" charset="0"/>
              </a:rPr>
              <a:t>.</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The </a:t>
            </a:r>
            <a:r>
              <a:rPr lang="en-US" sz="1800" b="0" dirty="0">
                <a:solidFill>
                  <a:schemeClr val="tx1"/>
                </a:solidFill>
                <a:latin typeface="Liberation Sans" panose="020B0604020202020204" pitchFamily="34" charset="0"/>
              </a:rPr>
              <a:t>three common forms of business organization that are presented in the chapter, proprietorships</a:t>
            </a:r>
            <a:r>
              <a:rPr lang="en-US" sz="1800" b="0" dirty="0" smtClean="0">
                <a:solidFill>
                  <a:schemeClr val="tx1"/>
                </a:solidFill>
                <a:latin typeface="Liberation Sans" panose="020B0604020202020204" pitchFamily="34" charset="0"/>
              </a:rPr>
              <a:t>, partnerships</a:t>
            </a:r>
            <a:r>
              <a:rPr lang="en-US" sz="1800" b="0" dirty="0">
                <a:solidFill>
                  <a:schemeClr val="tx1"/>
                </a:solidFill>
                <a:latin typeface="Liberation Sans" panose="020B0604020202020204" pitchFamily="34" charset="0"/>
              </a:rPr>
              <a:t>, and corporations, are also found in the United States. Because the choice </a:t>
            </a:r>
            <a:r>
              <a:rPr lang="en-US" sz="1800" b="0" dirty="0" smtClean="0">
                <a:solidFill>
                  <a:schemeClr val="tx1"/>
                </a:solidFill>
                <a:latin typeface="Liberation Sans" panose="020B0604020202020204" pitchFamily="34" charset="0"/>
              </a:rPr>
              <a:t>of business </a:t>
            </a:r>
            <a:r>
              <a:rPr lang="en-US" sz="1800" b="0" dirty="0">
                <a:solidFill>
                  <a:schemeClr val="tx1"/>
                </a:solidFill>
                <a:latin typeface="Liberation Sans" panose="020B0604020202020204" pitchFamily="34" charset="0"/>
              </a:rPr>
              <a:t>organization is </a:t>
            </a:r>
            <a:r>
              <a:rPr lang="en-US" sz="1800" b="0" dirty="0" smtClean="0">
                <a:solidFill>
                  <a:schemeClr val="tx1"/>
                </a:solidFill>
                <a:latin typeface="Liberation Sans" panose="020B0604020202020204" pitchFamily="34" charset="0"/>
              </a:rPr>
              <a:t>influenced </a:t>
            </a:r>
            <a:r>
              <a:rPr lang="en-US" sz="1800" b="0" dirty="0">
                <a:solidFill>
                  <a:schemeClr val="tx1"/>
                </a:solidFill>
                <a:latin typeface="Liberation Sans" panose="020B0604020202020204" pitchFamily="34" charset="0"/>
              </a:rPr>
              <a:t>by factors such as legal environment, tax rates and regulations</a:t>
            </a:r>
            <a:r>
              <a:rPr lang="en-US" sz="1800" b="0" dirty="0" smtClean="0">
                <a:solidFill>
                  <a:schemeClr val="tx1"/>
                </a:solidFill>
                <a:latin typeface="Liberation Sans" panose="020B0604020202020204" pitchFamily="34" charset="0"/>
              </a:rPr>
              <a:t>, and </a:t>
            </a:r>
            <a:r>
              <a:rPr lang="en-US" sz="1800" b="0" dirty="0">
                <a:solidFill>
                  <a:schemeClr val="tx1"/>
                </a:solidFill>
                <a:latin typeface="Liberation Sans" panose="020B0604020202020204" pitchFamily="34" charset="0"/>
              </a:rPr>
              <a:t>degree of entrepreneurism, the relative use of each form will vary across countries</a:t>
            </a:r>
            <a:r>
              <a:rPr lang="en-US" sz="1800" b="0" dirty="0" smtClean="0">
                <a:solidFill>
                  <a:schemeClr val="tx1"/>
                </a:solidFill>
                <a:latin typeface="Liberation Sans" panose="020B0604020202020204" pitchFamily="34" charset="0"/>
              </a:rPr>
              <a:t>.</a:t>
            </a:r>
            <a:endParaRPr lang="en-US" sz="1800" b="0" dirty="0">
              <a:solidFill>
                <a:schemeClr val="tx1"/>
              </a:solidFill>
              <a:latin typeface="Liberation Sans" panose="020B0604020202020204" pitchFamily="34" charset="0"/>
            </a:endParaRPr>
          </a:p>
        </p:txBody>
      </p:sp>
      <p:sp>
        <p:nvSpPr>
          <p:cNvPr id="6861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
        <p:nvSpPr>
          <p:cNvPr id="11" name="TextBox 10"/>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4" name="TextBox 13"/>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3" name="Straight Connector 2"/>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1032315464"/>
      </p:ext>
    </p:extLst>
  </p:cSld>
  <p:clrMapOvr>
    <a:masterClrMapping/>
  </p:clrMapOvr>
  <p:transition>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3"/>
          <p:cNvSpPr>
            <a:spLocks noChangeArrowheads="1"/>
          </p:cNvSpPr>
          <p:nvPr/>
        </p:nvSpPr>
        <p:spPr bwMode="auto">
          <a:xfrm>
            <a:off x="533400" y="1246496"/>
            <a:ext cx="8077200"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gn="just">
              <a:lnSpc>
                <a:spcPct val="110000"/>
              </a:lnSpc>
              <a:spcBef>
                <a:spcPts val="600"/>
              </a:spcBef>
              <a:buClr>
                <a:srgbClr val="800000"/>
              </a:buClr>
              <a:buSzPct val="80000"/>
              <a:buNone/>
            </a:pPr>
            <a:r>
              <a:rPr lang="en-US" altLang="en-US" sz="2200" dirty="0" smtClean="0">
                <a:solidFill>
                  <a:schemeClr val="tx1"/>
                </a:solidFill>
                <a:latin typeface="Liberation Sans" panose="020B0604020202020204" pitchFamily="34" charset="0"/>
              </a:rPr>
              <a:t>Similarities</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Transaction </a:t>
            </a:r>
            <a:r>
              <a:rPr lang="en-US" sz="1800" b="0" dirty="0">
                <a:solidFill>
                  <a:schemeClr val="tx1"/>
                </a:solidFill>
                <a:latin typeface="Liberation Sans" panose="020B0604020202020204" pitchFamily="34" charset="0"/>
              </a:rPr>
              <a:t>analysis is basically the same under IFRS and GAAP but, as you will see in </a:t>
            </a:r>
            <a:r>
              <a:rPr lang="en-US" sz="1800" b="0" dirty="0" smtClean="0">
                <a:solidFill>
                  <a:schemeClr val="tx1"/>
                </a:solidFill>
                <a:latin typeface="Liberation Sans" panose="020B0604020202020204" pitchFamily="34" charset="0"/>
              </a:rPr>
              <a:t>later chapters</a:t>
            </a:r>
            <a:r>
              <a:rPr lang="en-US" sz="1800" b="0" dirty="0">
                <a:solidFill>
                  <a:schemeClr val="tx1"/>
                </a:solidFill>
                <a:latin typeface="Liberation Sans" panose="020B0604020202020204" pitchFamily="34" charset="0"/>
              </a:rPr>
              <a:t>, the different standards may impact how transactions are recorded</a:t>
            </a:r>
            <a:r>
              <a:rPr lang="en-US" sz="1800" b="0" dirty="0" smtClean="0">
                <a:solidFill>
                  <a:schemeClr val="tx1"/>
                </a:solidFill>
                <a:latin typeface="Liberation Sans" panose="020B0604020202020204" pitchFamily="34" charset="0"/>
              </a:rPr>
              <a:t>. </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Financial </a:t>
            </a:r>
            <a:r>
              <a:rPr lang="en-US" sz="1800" b="0" dirty="0">
                <a:solidFill>
                  <a:schemeClr val="tx1"/>
                </a:solidFill>
                <a:latin typeface="Liberation Sans" panose="020B0604020202020204" pitchFamily="34" charset="0"/>
              </a:rPr>
              <a:t>frauds have occurred at companies such as </a:t>
            </a:r>
            <a:r>
              <a:rPr lang="en-US" sz="1800" dirty="0">
                <a:solidFill>
                  <a:srgbClr val="CC0000"/>
                </a:solidFill>
                <a:latin typeface="Liberation Sans" panose="020B0604020202020204" pitchFamily="34" charset="0"/>
              </a:rPr>
              <a:t>Satyam Computer Services</a:t>
            </a:r>
            <a:r>
              <a:rPr lang="en-US" sz="1800" b="0" dirty="0">
                <a:solidFill>
                  <a:schemeClr val="tx1"/>
                </a:solidFill>
                <a:latin typeface="Liberation Sans" panose="020B0604020202020204" pitchFamily="34" charset="0"/>
              </a:rPr>
              <a:t> (IND), </a:t>
            </a:r>
            <a:r>
              <a:rPr lang="en-US" sz="1800" dirty="0">
                <a:solidFill>
                  <a:srgbClr val="CC0000"/>
                </a:solidFill>
                <a:latin typeface="Liberation Sans" panose="020B0604020202020204" pitchFamily="34" charset="0"/>
              </a:rPr>
              <a:t>Parmalat</a:t>
            </a:r>
            <a:r>
              <a:rPr lang="en-US" sz="1800" b="0" dirty="0" smtClean="0">
                <a:solidFill>
                  <a:schemeClr val="tx1"/>
                </a:solidFill>
                <a:latin typeface="Liberation Sans" panose="020B0604020202020204" pitchFamily="34" charset="0"/>
              </a:rPr>
              <a:t> (</a:t>
            </a:r>
            <a:r>
              <a:rPr lang="en-US" sz="1800" b="0" dirty="0">
                <a:solidFill>
                  <a:schemeClr val="tx1"/>
                </a:solidFill>
                <a:latin typeface="Liberation Sans" panose="020B0604020202020204" pitchFamily="34" charset="0"/>
              </a:rPr>
              <a:t>ITA), and </a:t>
            </a:r>
            <a:r>
              <a:rPr lang="en-US" sz="1800" dirty="0">
                <a:solidFill>
                  <a:srgbClr val="CC0000"/>
                </a:solidFill>
                <a:latin typeface="Liberation Sans" panose="020B0604020202020204" pitchFamily="34" charset="0"/>
              </a:rPr>
              <a:t>Royal</a:t>
            </a:r>
            <a:r>
              <a:rPr lang="en-US" sz="1800" b="0" dirty="0">
                <a:solidFill>
                  <a:schemeClr val="tx1"/>
                </a:solidFill>
                <a:latin typeface="Liberation Sans" panose="020B0604020202020204" pitchFamily="34" charset="0"/>
              </a:rPr>
              <a:t> </a:t>
            </a:r>
            <a:r>
              <a:rPr lang="en-US" sz="1800" dirty="0">
                <a:solidFill>
                  <a:srgbClr val="CC0000"/>
                </a:solidFill>
                <a:latin typeface="Liberation Sans" panose="020B0604020202020204" pitchFamily="34" charset="0"/>
              </a:rPr>
              <a:t>Ahold</a:t>
            </a:r>
            <a:r>
              <a:rPr lang="en-US" sz="1800" b="0" dirty="0">
                <a:solidFill>
                  <a:schemeClr val="tx1"/>
                </a:solidFill>
                <a:latin typeface="Liberation Sans" panose="020B0604020202020204" pitchFamily="34" charset="0"/>
              </a:rPr>
              <a:t> (NLD). They have also occurred at large U.S. companies such as </a:t>
            </a:r>
            <a:r>
              <a:rPr lang="en-US" sz="1800" dirty="0">
                <a:solidFill>
                  <a:srgbClr val="CC0000"/>
                </a:solidFill>
                <a:latin typeface="Liberation Sans" panose="020B0604020202020204" pitchFamily="34" charset="0"/>
              </a:rPr>
              <a:t>Enron</a:t>
            </a:r>
            <a:r>
              <a:rPr lang="en-US" sz="1800" b="0" dirty="0" smtClean="0">
                <a:solidFill>
                  <a:schemeClr val="tx1"/>
                </a:solidFill>
                <a:latin typeface="Liberation Sans" panose="020B0604020202020204" pitchFamily="34" charset="0"/>
              </a:rPr>
              <a:t>, </a:t>
            </a:r>
            <a:r>
              <a:rPr lang="en-US" sz="1800" dirty="0">
                <a:solidFill>
                  <a:srgbClr val="CC0000"/>
                </a:solidFill>
                <a:latin typeface="Liberation Sans" panose="020B0604020202020204" pitchFamily="34" charset="0"/>
              </a:rPr>
              <a:t>WorldCom</a:t>
            </a:r>
            <a:r>
              <a:rPr lang="en-US" sz="1800" b="0" dirty="0">
                <a:solidFill>
                  <a:schemeClr val="tx1"/>
                </a:solidFill>
                <a:latin typeface="Liberation Sans" panose="020B0604020202020204" pitchFamily="34" charset="0"/>
              </a:rPr>
              <a:t>, and </a:t>
            </a:r>
            <a:r>
              <a:rPr lang="en-US" sz="1800" dirty="0">
                <a:solidFill>
                  <a:srgbClr val="CC0000"/>
                </a:solidFill>
                <a:latin typeface="Liberation Sans" panose="020B0604020202020204" pitchFamily="34" charset="0"/>
              </a:rPr>
              <a:t>AIG</a:t>
            </a:r>
            <a:r>
              <a:rPr lang="en-US" sz="1800" b="0" dirty="0" smtClean="0">
                <a:solidFill>
                  <a:schemeClr val="tx1"/>
                </a:solidFill>
                <a:latin typeface="Liberation Sans" panose="020B0604020202020204" pitchFamily="34" charset="0"/>
              </a:rPr>
              <a:t>.</a:t>
            </a:r>
          </a:p>
        </p:txBody>
      </p:sp>
      <p:sp>
        <p:nvSpPr>
          <p:cNvPr id="6861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
        <p:nvSpPr>
          <p:cNvPr id="11" name="TextBox 10"/>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4" name="TextBox 13"/>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3" name="Straight Connector 2"/>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672696338"/>
      </p:ext>
    </p:extLst>
  </p:cSld>
  <p:clrMapOvr>
    <a:masterClrMapping/>
  </p:clrMapOvr>
  <p:transition>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3"/>
          <p:cNvSpPr>
            <a:spLocks noChangeArrowheads="1"/>
          </p:cNvSpPr>
          <p:nvPr/>
        </p:nvSpPr>
        <p:spPr bwMode="auto">
          <a:xfrm>
            <a:off x="533400" y="1246496"/>
            <a:ext cx="8077200" cy="4961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gn="just">
              <a:lnSpc>
                <a:spcPct val="110000"/>
              </a:lnSpc>
              <a:spcBef>
                <a:spcPts val="600"/>
              </a:spcBef>
              <a:buClr>
                <a:srgbClr val="800000"/>
              </a:buClr>
              <a:buSzPct val="80000"/>
              <a:buNone/>
            </a:pPr>
            <a:r>
              <a:rPr lang="en-US" altLang="en-US" sz="2200" dirty="0" smtClean="0">
                <a:solidFill>
                  <a:schemeClr val="tx1"/>
                </a:solidFill>
                <a:latin typeface="Liberation Sans" panose="020B0604020202020204" pitchFamily="34" charset="0"/>
              </a:rPr>
              <a:t>Differences</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The </a:t>
            </a:r>
            <a:r>
              <a:rPr lang="en-US" sz="1800" b="0" dirty="0">
                <a:solidFill>
                  <a:schemeClr val="tx1"/>
                </a:solidFill>
                <a:latin typeface="Liberation Sans" panose="020B0604020202020204" pitchFamily="34" charset="0"/>
              </a:rPr>
              <a:t>Sarbanes-Oxley Act (SOX) mandates certain internal controls for large public </a:t>
            </a:r>
            <a:r>
              <a:rPr lang="en-US" sz="1800" b="0" dirty="0" smtClean="0">
                <a:solidFill>
                  <a:schemeClr val="tx1"/>
                </a:solidFill>
                <a:latin typeface="Liberation Sans" panose="020B0604020202020204" pitchFamily="34" charset="0"/>
              </a:rPr>
              <a:t>companies listed </a:t>
            </a:r>
            <a:r>
              <a:rPr lang="en-US" sz="1800" b="0" dirty="0">
                <a:solidFill>
                  <a:schemeClr val="tx1"/>
                </a:solidFill>
                <a:latin typeface="Liberation Sans" panose="020B0604020202020204" pitchFamily="34" charset="0"/>
              </a:rPr>
              <a:t>on U.S. exchanges. There is a continuing debate as to whether non-U.S. companies </a:t>
            </a:r>
            <a:r>
              <a:rPr lang="en-US" sz="1800" b="0" dirty="0" smtClean="0">
                <a:solidFill>
                  <a:schemeClr val="tx1"/>
                </a:solidFill>
                <a:latin typeface="Liberation Sans" panose="020B0604020202020204" pitchFamily="34" charset="0"/>
              </a:rPr>
              <a:t>should have </a:t>
            </a:r>
            <a:r>
              <a:rPr lang="en-US" sz="1800" b="0" dirty="0">
                <a:solidFill>
                  <a:schemeClr val="tx1"/>
                </a:solidFill>
                <a:latin typeface="Liberation Sans" panose="020B0604020202020204" pitchFamily="34" charset="0"/>
              </a:rPr>
              <a:t>to comply with this extra layer of regulation. Debate about international companies (</a:t>
            </a:r>
            <a:r>
              <a:rPr lang="en-US" sz="1800" b="0" dirty="0" smtClean="0">
                <a:solidFill>
                  <a:schemeClr val="tx1"/>
                </a:solidFill>
                <a:latin typeface="Liberation Sans" panose="020B0604020202020204" pitchFamily="34" charset="0"/>
              </a:rPr>
              <a:t>non-U.S</a:t>
            </a:r>
            <a:r>
              <a:rPr lang="en-US" sz="1800" b="0" dirty="0">
                <a:solidFill>
                  <a:schemeClr val="tx1"/>
                </a:solidFill>
                <a:latin typeface="Liberation Sans" panose="020B0604020202020204" pitchFamily="34" charset="0"/>
              </a:rPr>
              <a:t>.) adopting SOX-type standards centers on whether the </a:t>
            </a:r>
            <a:r>
              <a:rPr lang="en-US" sz="1800" b="0" dirty="0" smtClean="0">
                <a:solidFill>
                  <a:schemeClr val="tx1"/>
                </a:solidFill>
                <a:latin typeface="Liberation Sans" panose="020B0604020202020204" pitchFamily="34" charset="0"/>
              </a:rPr>
              <a:t>benefits </a:t>
            </a:r>
            <a:r>
              <a:rPr lang="en-US" sz="1800" b="0" dirty="0">
                <a:solidFill>
                  <a:schemeClr val="tx1"/>
                </a:solidFill>
                <a:latin typeface="Liberation Sans" panose="020B0604020202020204" pitchFamily="34" charset="0"/>
              </a:rPr>
              <a:t>exceed the costs. The </a:t>
            </a:r>
            <a:r>
              <a:rPr lang="en-US" sz="1800" b="0" dirty="0" smtClean="0">
                <a:solidFill>
                  <a:schemeClr val="tx1"/>
                </a:solidFill>
                <a:latin typeface="Liberation Sans" panose="020B0604020202020204" pitchFamily="34" charset="0"/>
              </a:rPr>
              <a:t>concern is </a:t>
            </a:r>
            <a:r>
              <a:rPr lang="en-US" sz="1800" b="0" dirty="0">
                <a:solidFill>
                  <a:schemeClr val="tx1"/>
                </a:solidFill>
                <a:latin typeface="Liberation Sans" panose="020B0604020202020204" pitchFamily="34" charset="0"/>
              </a:rPr>
              <a:t>that the higher costs of SOX compliance are making the U.S. securities markets less competitive</a:t>
            </a:r>
            <a:r>
              <a:rPr lang="en-US" sz="1800" b="0" dirty="0" smtClean="0">
                <a:solidFill>
                  <a:schemeClr val="tx1"/>
                </a:solidFill>
                <a:latin typeface="Liberation Sans" panose="020B0604020202020204" pitchFamily="34" charset="0"/>
              </a:rPr>
              <a:t>. </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U.S</a:t>
            </a:r>
            <a:r>
              <a:rPr lang="en-US" sz="1800" b="0" dirty="0">
                <a:solidFill>
                  <a:schemeClr val="tx1"/>
                </a:solidFill>
                <a:latin typeface="Liberation Sans" panose="020B0604020202020204" pitchFamily="34" charset="0"/>
              </a:rPr>
              <a:t>. regulators have recently eliminated the need for foreign companies that trade shares in U.S</a:t>
            </a:r>
            <a:r>
              <a:rPr lang="en-US" sz="1800" b="0" dirty="0" smtClean="0">
                <a:solidFill>
                  <a:schemeClr val="tx1"/>
                </a:solidFill>
                <a:latin typeface="Liberation Sans" panose="020B0604020202020204" pitchFamily="34" charset="0"/>
              </a:rPr>
              <a:t>. markets </a:t>
            </a:r>
            <a:r>
              <a:rPr lang="en-US" sz="1800" b="0" dirty="0">
                <a:solidFill>
                  <a:schemeClr val="tx1"/>
                </a:solidFill>
                <a:latin typeface="Liberation Sans" panose="020B0604020202020204" pitchFamily="34" charset="0"/>
              </a:rPr>
              <a:t>to reconcile their accounting with GAAP</a:t>
            </a:r>
            <a:r>
              <a:rPr lang="en-US" sz="1800" b="0" dirty="0" smtClean="0">
                <a:solidFill>
                  <a:schemeClr val="tx1"/>
                </a:solidFill>
                <a:latin typeface="Liberation Sans" panose="020B0604020202020204" pitchFamily="34" charset="0"/>
              </a:rPr>
              <a:t>. </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IFRS </a:t>
            </a:r>
            <a:r>
              <a:rPr lang="en-US" sz="1800" b="0" dirty="0">
                <a:solidFill>
                  <a:schemeClr val="tx1"/>
                </a:solidFill>
                <a:latin typeface="Liberation Sans" panose="020B0604020202020204" pitchFamily="34" charset="0"/>
              </a:rPr>
              <a:t>tends to be less detailed in its accounting and disclosure requirements than GAAP. </a:t>
            </a:r>
            <a:r>
              <a:rPr lang="en-US" sz="1800" b="0" dirty="0" smtClean="0">
                <a:solidFill>
                  <a:schemeClr val="tx1"/>
                </a:solidFill>
                <a:latin typeface="Liberation Sans" panose="020B0604020202020204" pitchFamily="34" charset="0"/>
              </a:rPr>
              <a:t>This difference </a:t>
            </a:r>
            <a:r>
              <a:rPr lang="en-US" sz="1800" b="0" dirty="0">
                <a:solidFill>
                  <a:schemeClr val="tx1"/>
                </a:solidFill>
                <a:latin typeface="Liberation Sans" panose="020B0604020202020204" pitchFamily="34" charset="0"/>
              </a:rPr>
              <a:t>in approach has resulted in a debate about the merits of “principles-based” (</a:t>
            </a:r>
            <a:r>
              <a:rPr lang="en-US" sz="1800" b="0" dirty="0" smtClean="0">
                <a:solidFill>
                  <a:schemeClr val="tx1"/>
                </a:solidFill>
                <a:latin typeface="Liberation Sans" panose="020B0604020202020204" pitchFamily="34" charset="0"/>
              </a:rPr>
              <a:t>IFRS) versus </a:t>
            </a:r>
            <a:r>
              <a:rPr lang="en-US" sz="1800" b="0" dirty="0">
                <a:solidFill>
                  <a:schemeClr val="tx1"/>
                </a:solidFill>
                <a:latin typeface="Liberation Sans" panose="020B0604020202020204" pitchFamily="34" charset="0"/>
              </a:rPr>
              <a:t>“rules-based” (GAAP) standards.</a:t>
            </a:r>
          </a:p>
        </p:txBody>
      </p:sp>
      <p:sp>
        <p:nvSpPr>
          <p:cNvPr id="6861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
        <p:nvSpPr>
          <p:cNvPr id="11" name="TextBox 10"/>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4" name="TextBox 13"/>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3" name="Straight Connector 2"/>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4107438979"/>
      </p:ext>
    </p:extLst>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ChangeArrowheads="1"/>
          </p:cNvSpPr>
          <p:nvPr/>
        </p:nvSpPr>
        <p:spPr bwMode="auto">
          <a:xfrm>
            <a:off x="533400" y="1219200"/>
            <a:ext cx="58674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smtClean="0">
                <a:solidFill>
                  <a:schemeClr val="hlink"/>
                </a:solidFill>
                <a:latin typeface="Liberation Sans" panose="020B0604020202020204" pitchFamily="34" charset="0"/>
              </a:rPr>
              <a:t>Looking to the Future</a:t>
            </a:r>
            <a:endParaRPr lang="en-US" altLang="en-US" sz="2400" dirty="0">
              <a:solidFill>
                <a:schemeClr val="hlink"/>
              </a:solidFill>
              <a:latin typeface="Liberation Sans" panose="020B0604020202020204" pitchFamily="34" charset="0"/>
            </a:endParaRPr>
          </a:p>
        </p:txBody>
      </p:sp>
      <p:sp>
        <p:nvSpPr>
          <p:cNvPr id="68612" name="Rectangle 3"/>
          <p:cNvSpPr>
            <a:spLocks noChangeArrowheads="1"/>
          </p:cNvSpPr>
          <p:nvPr/>
        </p:nvSpPr>
        <p:spPr bwMode="auto">
          <a:xfrm>
            <a:off x="533400" y="1752600"/>
            <a:ext cx="8077200" cy="2201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gn="just">
              <a:lnSpc>
                <a:spcPct val="110000"/>
              </a:lnSpc>
              <a:spcBef>
                <a:spcPts val="600"/>
              </a:spcBef>
              <a:buClr>
                <a:srgbClr val="800000"/>
              </a:buClr>
              <a:buSzPct val="80000"/>
              <a:buNone/>
            </a:pPr>
            <a:r>
              <a:rPr lang="en-US" sz="1800" b="0" dirty="0" smtClean="0">
                <a:solidFill>
                  <a:schemeClr val="tx1"/>
                </a:solidFill>
                <a:latin typeface="Liberation Sans" panose="020B0604020202020204" pitchFamily="34" charset="0"/>
              </a:rPr>
              <a:t>Both </a:t>
            </a:r>
            <a:r>
              <a:rPr lang="en-US" sz="1800" b="0" dirty="0">
                <a:solidFill>
                  <a:schemeClr val="tx1"/>
                </a:solidFill>
                <a:latin typeface="Liberation Sans" panose="020B0604020202020204" pitchFamily="34" charset="0"/>
              </a:rPr>
              <a:t>the IASB and the FASB are hard at work developing standards that will lead to the </a:t>
            </a:r>
            <a:r>
              <a:rPr lang="en-US" sz="1800" b="0" dirty="0" smtClean="0">
                <a:solidFill>
                  <a:schemeClr val="tx1"/>
                </a:solidFill>
                <a:latin typeface="Liberation Sans" panose="020B0604020202020204" pitchFamily="34" charset="0"/>
              </a:rPr>
              <a:t>elimination of </a:t>
            </a:r>
            <a:r>
              <a:rPr lang="en-US" sz="1800" b="0" dirty="0">
                <a:solidFill>
                  <a:schemeClr val="tx1"/>
                </a:solidFill>
                <a:latin typeface="Liberation Sans" panose="020B0604020202020204" pitchFamily="34" charset="0"/>
              </a:rPr>
              <a:t>major differences in the way certain transactions are accounted for and reported. Consider, </a:t>
            </a:r>
            <a:r>
              <a:rPr lang="en-US" sz="1800" b="0" dirty="0" smtClean="0">
                <a:solidFill>
                  <a:schemeClr val="tx1"/>
                </a:solidFill>
                <a:latin typeface="Liberation Sans" panose="020B0604020202020204" pitchFamily="34" charset="0"/>
              </a:rPr>
              <a:t>for example</a:t>
            </a:r>
            <a:r>
              <a:rPr lang="en-US" sz="1800" b="0" dirty="0">
                <a:solidFill>
                  <a:schemeClr val="tx1"/>
                </a:solidFill>
                <a:latin typeface="Liberation Sans" panose="020B0604020202020204" pitchFamily="34" charset="0"/>
              </a:rPr>
              <a:t>, that as a result of a joint project on the conceptual framework, the </a:t>
            </a:r>
            <a:r>
              <a:rPr lang="en-US" sz="1800" b="0" dirty="0" smtClean="0">
                <a:solidFill>
                  <a:schemeClr val="tx1"/>
                </a:solidFill>
                <a:latin typeface="Liberation Sans" panose="020B0604020202020204" pitchFamily="34" charset="0"/>
              </a:rPr>
              <a:t>definitions </a:t>
            </a:r>
            <a:r>
              <a:rPr lang="en-US" sz="1800" b="0" dirty="0">
                <a:solidFill>
                  <a:schemeClr val="tx1"/>
                </a:solidFill>
                <a:latin typeface="Liberation Sans" panose="020B0604020202020204" pitchFamily="34" charset="0"/>
              </a:rPr>
              <a:t>of the </a:t>
            </a:r>
            <a:r>
              <a:rPr lang="en-US" sz="1800" b="0" dirty="0" smtClean="0">
                <a:solidFill>
                  <a:schemeClr val="tx1"/>
                </a:solidFill>
                <a:latin typeface="Liberation Sans" panose="020B0604020202020204" pitchFamily="34" charset="0"/>
              </a:rPr>
              <a:t>most fundamental </a:t>
            </a:r>
            <a:r>
              <a:rPr lang="en-US" sz="1800" b="0" dirty="0">
                <a:solidFill>
                  <a:schemeClr val="tx1"/>
                </a:solidFill>
                <a:latin typeface="Liberation Sans" panose="020B0604020202020204" pitchFamily="34" charset="0"/>
              </a:rPr>
              <a:t>elements (assets, liabilities, equity, revenues, and expenses) may </a:t>
            </a:r>
            <a:r>
              <a:rPr lang="en-US" sz="1800" b="0" dirty="0" smtClean="0">
                <a:solidFill>
                  <a:schemeClr val="tx1"/>
                </a:solidFill>
                <a:latin typeface="Liberation Sans" panose="020B0604020202020204" pitchFamily="34" charset="0"/>
              </a:rPr>
              <a:t>actually change</a:t>
            </a:r>
            <a:r>
              <a:rPr lang="en-US" sz="1800" b="0" dirty="0">
                <a:solidFill>
                  <a:schemeClr val="tx1"/>
                </a:solidFill>
                <a:latin typeface="Liberation Sans" panose="020B0604020202020204" pitchFamily="34" charset="0"/>
              </a:rPr>
              <a:t>. However</a:t>
            </a:r>
            <a:r>
              <a:rPr lang="en-US" sz="1800" b="0" dirty="0" smtClean="0">
                <a:solidFill>
                  <a:schemeClr val="tx1"/>
                </a:solidFill>
                <a:latin typeface="Liberation Sans" panose="020B0604020202020204" pitchFamily="34" charset="0"/>
              </a:rPr>
              <a:t>, whether </a:t>
            </a:r>
            <a:r>
              <a:rPr lang="en-US" sz="1800" b="0" dirty="0">
                <a:solidFill>
                  <a:schemeClr val="tx1"/>
                </a:solidFill>
                <a:latin typeface="Liberation Sans" panose="020B0604020202020204" pitchFamily="34" charset="0"/>
              </a:rPr>
              <a:t>the IASB adopts internal control provisions similar to those in SOX remains to be seen.</a:t>
            </a:r>
          </a:p>
        </p:txBody>
      </p:sp>
      <p:sp>
        <p:nvSpPr>
          <p:cNvPr id="6861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
        <p:nvSpPr>
          <p:cNvPr id="11" name="TextBox 10"/>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4" name="TextBox 13"/>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3" name="Straight Connector 2"/>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1792313895"/>
      </p:ext>
    </p:extLst>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ChangeArrowheads="1"/>
          </p:cNvSpPr>
          <p:nvPr/>
        </p:nvSpPr>
        <p:spPr bwMode="auto">
          <a:xfrm>
            <a:off x="533400" y="1229432"/>
            <a:ext cx="46482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rgbClr val="CC0000"/>
                </a:solidFill>
                <a:latin typeface="Liberation Sans" panose="020B0604020202020204" pitchFamily="34" charset="0"/>
              </a:rPr>
              <a:t>IFRS </a:t>
            </a:r>
            <a:r>
              <a:rPr lang="en-US" altLang="en-US" sz="2400" dirty="0" smtClean="0">
                <a:solidFill>
                  <a:srgbClr val="CC0000"/>
                </a:solidFill>
                <a:latin typeface="Liberation Sans" panose="020B0604020202020204" pitchFamily="34" charset="0"/>
              </a:rPr>
              <a:t>Self-Test Questions</a:t>
            </a:r>
            <a:endParaRPr lang="en-US" altLang="en-US" sz="2400" dirty="0">
              <a:solidFill>
                <a:srgbClr val="CC0000"/>
              </a:solidFill>
              <a:latin typeface="Liberation Sans" panose="020B0604020202020204" pitchFamily="34" charset="0"/>
            </a:endParaRPr>
          </a:p>
        </p:txBody>
      </p:sp>
      <p:sp>
        <p:nvSpPr>
          <p:cNvPr id="74754" name="Rectangle 2"/>
          <p:cNvSpPr>
            <a:spLocks noChangeArrowheads="1"/>
          </p:cNvSpPr>
          <p:nvPr/>
        </p:nvSpPr>
        <p:spPr bwMode="auto">
          <a:xfrm>
            <a:off x="533400" y="1762832"/>
            <a:ext cx="7924800" cy="3526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
                <a:srgbClr val="800000"/>
              </a:buClr>
              <a:buSzPct val="80000"/>
              <a:buFont typeface="Wingdings" pitchFamily="2" charset="2"/>
              <a:buNone/>
            </a:pPr>
            <a:r>
              <a:rPr lang="en-US" altLang="en-US" sz="2100" b="0" dirty="0">
                <a:solidFill>
                  <a:schemeClr val="tx1"/>
                </a:solidFill>
                <a:latin typeface="Liberation Sans" panose="020B0604020202020204" pitchFamily="34" charset="0"/>
              </a:rPr>
              <a:t>Which of the following is </a:t>
            </a:r>
            <a:r>
              <a:rPr lang="en-US" altLang="en-US" sz="2100" dirty="0">
                <a:solidFill>
                  <a:schemeClr val="tx1"/>
                </a:solidFill>
                <a:latin typeface="Liberation Sans" panose="020B0604020202020204" pitchFamily="34" charset="0"/>
              </a:rPr>
              <a:t>not </a:t>
            </a:r>
            <a:r>
              <a:rPr lang="en-US" altLang="en-US" sz="2100" b="0" dirty="0">
                <a:solidFill>
                  <a:schemeClr val="tx1"/>
                </a:solidFill>
                <a:latin typeface="Liberation Sans" panose="020B0604020202020204" pitchFamily="34" charset="0"/>
              </a:rPr>
              <a:t>a reason why a single set of high-quality international accounting standards would be beneficial?</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Mergers and acquisition activity.</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Financial markets.</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Multinational corporations.</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GAAP is widely considered to be a superior reporting system.</a:t>
            </a:r>
          </a:p>
        </p:txBody>
      </p:sp>
      <p:sp>
        <p:nvSpPr>
          <p:cNvPr id="74755" name="Text Box 10"/>
          <p:cNvSpPr txBox="1">
            <a:spLocks noChangeArrowheads="1"/>
          </p:cNvSpPr>
          <p:nvPr/>
        </p:nvSpPr>
        <p:spPr bwMode="auto">
          <a:xfrm>
            <a:off x="1905000" y="414338"/>
            <a:ext cx="4114800" cy="582211"/>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spAutoFit/>
          </a:bodyPr>
          <a:lstStyle>
            <a:lvl1pPr marL="1143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3200" dirty="0">
                <a:solidFill>
                  <a:schemeClr val="bg1"/>
                </a:solidFill>
                <a:latin typeface="Liberation Sans" panose="020B0604020202020204" pitchFamily="34" charset="0"/>
              </a:rPr>
              <a:t>A Look at IFRS</a:t>
            </a:r>
          </a:p>
        </p:txBody>
      </p:sp>
      <p:sp>
        <p:nvSpPr>
          <p:cNvPr id="16" name="TextBox 15"/>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7" name="TextBox 16"/>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18" name="Straight Connector 17"/>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9" name="Notched Right Arrow 18"/>
          <p:cNvSpPr/>
          <p:nvPr/>
        </p:nvSpPr>
        <p:spPr bwMode="auto">
          <a:xfrm>
            <a:off x="193757" y="4433248"/>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
        <p:nvSpPr>
          <p:cNvPr id="2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8426209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ChangeArrowheads="1"/>
          </p:cNvSpPr>
          <p:nvPr/>
        </p:nvSpPr>
        <p:spPr bwMode="auto">
          <a:xfrm>
            <a:off x="533400" y="1229432"/>
            <a:ext cx="46482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rgbClr val="CC0000"/>
                </a:solidFill>
                <a:latin typeface="Liberation Sans" panose="020B0604020202020204" pitchFamily="34" charset="0"/>
              </a:rPr>
              <a:t>IFRS </a:t>
            </a:r>
            <a:r>
              <a:rPr lang="en-US" altLang="en-US" sz="2400" dirty="0" smtClean="0">
                <a:solidFill>
                  <a:srgbClr val="CC0000"/>
                </a:solidFill>
                <a:latin typeface="Liberation Sans" panose="020B0604020202020204" pitchFamily="34" charset="0"/>
              </a:rPr>
              <a:t>Self-Test Questions</a:t>
            </a:r>
            <a:endParaRPr lang="en-US" altLang="en-US" sz="2400" dirty="0">
              <a:solidFill>
                <a:srgbClr val="CC0000"/>
              </a:solidFill>
              <a:latin typeface="Liberation Sans" panose="020B0604020202020204" pitchFamily="34" charset="0"/>
            </a:endParaRPr>
          </a:p>
        </p:txBody>
      </p:sp>
      <p:sp>
        <p:nvSpPr>
          <p:cNvPr id="75778" name="Rectangle 2"/>
          <p:cNvSpPr>
            <a:spLocks noChangeArrowheads="1"/>
          </p:cNvSpPr>
          <p:nvPr/>
        </p:nvSpPr>
        <p:spPr bwMode="auto">
          <a:xfrm>
            <a:off x="533400" y="1752600"/>
            <a:ext cx="7924800" cy="3122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
                <a:srgbClr val="800000"/>
              </a:buClr>
              <a:buSzPct val="80000"/>
              <a:buFont typeface="Wingdings" pitchFamily="2" charset="2"/>
              <a:buNone/>
            </a:pPr>
            <a:r>
              <a:rPr lang="en-US" altLang="en-US" sz="2100" b="0" dirty="0">
                <a:solidFill>
                  <a:schemeClr val="tx1"/>
                </a:solidFill>
                <a:latin typeface="Liberation Sans" panose="020B0604020202020204" pitchFamily="34" charset="0"/>
              </a:rPr>
              <a:t>The Sarbanes-Oxley Act determines:</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international tax regulations.</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internal control standards as enforced by the </a:t>
            </a:r>
            <a:r>
              <a:rPr lang="en-US" altLang="en-US" sz="2100" dirty="0">
                <a:solidFill>
                  <a:schemeClr val="tx1"/>
                </a:solidFill>
                <a:latin typeface="Liberation Sans" panose="020B0604020202020204" pitchFamily="34" charset="0"/>
              </a:rPr>
              <a:t>IASB</a:t>
            </a:r>
            <a:r>
              <a:rPr lang="en-US" altLang="en-US" sz="2100" b="0" dirty="0">
                <a:solidFill>
                  <a:schemeClr val="tx1"/>
                </a:solidFill>
                <a:latin typeface="Liberation Sans" panose="020B0604020202020204" pitchFamily="34" charset="0"/>
              </a:rPr>
              <a:t>.</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internal control standards of U.S. publicly traded companies.</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U.S. tax regulations.</a:t>
            </a:r>
          </a:p>
        </p:txBody>
      </p:sp>
      <p:sp>
        <p:nvSpPr>
          <p:cNvPr id="75779" name="Text Box 10"/>
          <p:cNvSpPr txBox="1">
            <a:spLocks noChangeArrowheads="1"/>
          </p:cNvSpPr>
          <p:nvPr/>
        </p:nvSpPr>
        <p:spPr bwMode="auto">
          <a:xfrm>
            <a:off x="1905000" y="414338"/>
            <a:ext cx="4114800" cy="582211"/>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spAutoFit/>
          </a:bodyPr>
          <a:lstStyle>
            <a:lvl1pPr marL="1143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3200" dirty="0">
                <a:solidFill>
                  <a:schemeClr val="bg1"/>
                </a:solidFill>
                <a:latin typeface="Liberation Sans" panose="020B0604020202020204" pitchFamily="34" charset="0"/>
              </a:rPr>
              <a:t>A Look at IFRS</a:t>
            </a:r>
          </a:p>
        </p:txBody>
      </p:sp>
      <p:sp>
        <p:nvSpPr>
          <p:cNvPr id="12" name="TextBox 11"/>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3" name="TextBox 12"/>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14" name="Straight Connector 13"/>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6" name="Notched Right Arrow 15"/>
          <p:cNvSpPr/>
          <p:nvPr/>
        </p:nvSpPr>
        <p:spPr bwMode="auto">
          <a:xfrm>
            <a:off x="193757" y="3469944"/>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
        <p:nvSpPr>
          <p:cNvPr id="17"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2008491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ChangeArrowheads="1"/>
          </p:cNvSpPr>
          <p:nvPr/>
        </p:nvSpPr>
        <p:spPr bwMode="auto">
          <a:xfrm>
            <a:off x="533400" y="1229432"/>
            <a:ext cx="46482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rgbClr val="CC0000"/>
                </a:solidFill>
                <a:latin typeface="Liberation Sans" panose="020B0604020202020204" pitchFamily="34" charset="0"/>
              </a:rPr>
              <a:t>IFRS </a:t>
            </a:r>
            <a:r>
              <a:rPr lang="en-US" altLang="en-US" sz="2400" dirty="0" smtClean="0">
                <a:solidFill>
                  <a:srgbClr val="CC0000"/>
                </a:solidFill>
                <a:latin typeface="Liberation Sans" panose="020B0604020202020204" pitchFamily="34" charset="0"/>
              </a:rPr>
              <a:t>Self-Test Questions</a:t>
            </a:r>
            <a:endParaRPr lang="en-US" altLang="en-US" sz="2400" dirty="0">
              <a:solidFill>
                <a:srgbClr val="CC0000"/>
              </a:solidFill>
              <a:latin typeface="Liberation Sans" panose="020B0604020202020204" pitchFamily="34" charset="0"/>
            </a:endParaRPr>
          </a:p>
        </p:txBody>
      </p:sp>
      <p:sp>
        <p:nvSpPr>
          <p:cNvPr id="76802" name="Rectangle 2"/>
          <p:cNvSpPr>
            <a:spLocks noChangeArrowheads="1"/>
          </p:cNvSpPr>
          <p:nvPr/>
        </p:nvSpPr>
        <p:spPr bwMode="auto">
          <a:xfrm>
            <a:off x="533400" y="1752600"/>
            <a:ext cx="7924800" cy="2718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
                <a:srgbClr val="800000"/>
              </a:buClr>
              <a:buSzPct val="80000"/>
              <a:buFont typeface="Wingdings" pitchFamily="2" charset="2"/>
              <a:buNone/>
            </a:pPr>
            <a:r>
              <a:rPr lang="en-US" altLang="en-US" sz="2100" dirty="0">
                <a:solidFill>
                  <a:schemeClr val="tx1"/>
                </a:solidFill>
                <a:latin typeface="Liberation Sans" panose="020B0604020202020204" pitchFamily="34" charset="0"/>
              </a:rPr>
              <a:t>IFRS</a:t>
            </a:r>
            <a:r>
              <a:rPr lang="en-US" altLang="en-US" sz="2100" b="0" dirty="0">
                <a:solidFill>
                  <a:schemeClr val="tx1"/>
                </a:solidFill>
                <a:latin typeface="Liberation Sans" panose="020B0604020202020204" pitchFamily="34" charset="0"/>
              </a:rPr>
              <a:t> is considered to be more:</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principles-based and less rules-based than </a:t>
            </a:r>
            <a:r>
              <a:rPr lang="en-US" altLang="en-US" sz="2100" dirty="0">
                <a:solidFill>
                  <a:schemeClr val="tx1"/>
                </a:solidFill>
                <a:latin typeface="Liberation Sans" panose="020B0604020202020204" pitchFamily="34" charset="0"/>
              </a:rPr>
              <a:t>GAAP</a:t>
            </a:r>
            <a:r>
              <a:rPr lang="en-US" altLang="en-US" sz="2100" b="0" dirty="0">
                <a:solidFill>
                  <a:schemeClr val="tx1"/>
                </a:solidFill>
                <a:latin typeface="Liberation Sans" panose="020B0604020202020204" pitchFamily="34" charset="0"/>
              </a:rPr>
              <a:t>.</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rules-based and less principles-based than </a:t>
            </a:r>
            <a:r>
              <a:rPr lang="en-US" altLang="en-US" sz="2100" dirty="0">
                <a:solidFill>
                  <a:schemeClr val="tx1"/>
                </a:solidFill>
                <a:latin typeface="Liberation Sans" panose="020B0604020202020204" pitchFamily="34" charset="0"/>
              </a:rPr>
              <a:t>GAAP</a:t>
            </a:r>
            <a:r>
              <a:rPr lang="en-US" altLang="en-US" sz="2100" b="0" dirty="0">
                <a:solidFill>
                  <a:schemeClr val="tx1"/>
                </a:solidFill>
                <a:latin typeface="Liberation Sans" panose="020B0604020202020204" pitchFamily="34" charset="0"/>
              </a:rPr>
              <a:t>.</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detailed than </a:t>
            </a:r>
            <a:r>
              <a:rPr lang="en-US" altLang="en-US" sz="2100" dirty="0">
                <a:solidFill>
                  <a:schemeClr val="tx1"/>
                </a:solidFill>
                <a:latin typeface="Liberation Sans" panose="020B0604020202020204" pitchFamily="34" charset="0"/>
              </a:rPr>
              <a:t>GAAP</a:t>
            </a:r>
            <a:r>
              <a:rPr lang="en-US" altLang="en-US" sz="2100" b="0" dirty="0">
                <a:solidFill>
                  <a:schemeClr val="tx1"/>
                </a:solidFill>
                <a:latin typeface="Liberation Sans" panose="020B0604020202020204" pitchFamily="34" charset="0"/>
              </a:rPr>
              <a:t>.</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None of the above.</a:t>
            </a:r>
          </a:p>
        </p:txBody>
      </p:sp>
      <p:sp>
        <p:nvSpPr>
          <p:cNvPr id="76804" name="Text Box 10"/>
          <p:cNvSpPr txBox="1">
            <a:spLocks noChangeArrowheads="1"/>
          </p:cNvSpPr>
          <p:nvPr/>
        </p:nvSpPr>
        <p:spPr bwMode="auto">
          <a:xfrm>
            <a:off x="1905000" y="414338"/>
            <a:ext cx="4114800" cy="582211"/>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spAutoFit/>
          </a:bodyPr>
          <a:lstStyle>
            <a:lvl1pPr marL="1143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3200" dirty="0">
                <a:solidFill>
                  <a:schemeClr val="bg1"/>
                </a:solidFill>
                <a:latin typeface="Liberation Sans" panose="020B0604020202020204" pitchFamily="34" charset="0"/>
              </a:rPr>
              <a:t>A Look at IFRS</a:t>
            </a:r>
          </a:p>
        </p:txBody>
      </p:sp>
      <p:sp>
        <p:nvSpPr>
          <p:cNvPr id="12" name="TextBox 11"/>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3" name="TextBox 12"/>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14" name="Straight Connector 13"/>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6" name="Notched Right Arrow 15"/>
          <p:cNvSpPr/>
          <p:nvPr/>
        </p:nvSpPr>
        <p:spPr bwMode="auto">
          <a:xfrm>
            <a:off x="193757" y="2354240"/>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
        <p:nvSpPr>
          <p:cNvPr id="17"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4154139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533400" y="1371600"/>
            <a:ext cx="8077200"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just">
              <a:lnSpc>
                <a:spcPct val="130000"/>
              </a:lnSpc>
              <a:spcBef>
                <a:spcPct val="0"/>
              </a:spcBef>
              <a:buClrTx/>
              <a:buSzTx/>
              <a:buFontTx/>
              <a:buNone/>
            </a:pPr>
            <a:r>
              <a:rPr lang="en-US" altLang="en-US" sz="2000" b="0" dirty="0">
                <a:solidFill>
                  <a:schemeClr val="tx1"/>
                </a:solidFill>
                <a:latin typeface="Liberation Sans" panose="020B0604020202020204" pitchFamily="34" charset="0"/>
              </a:rPr>
              <a:t>“Copyright © </a:t>
            </a:r>
            <a:r>
              <a:rPr lang="en-US" altLang="en-US" sz="2000" b="0" dirty="0" smtClean="0">
                <a:solidFill>
                  <a:schemeClr val="tx1"/>
                </a:solidFill>
                <a:latin typeface="Liberation Sans" panose="020B0604020202020204" pitchFamily="34" charset="0"/>
              </a:rPr>
              <a:t>2016 </a:t>
            </a:r>
            <a:r>
              <a:rPr lang="en-US" altLang="en-US" sz="2000" b="0" dirty="0">
                <a:solidFill>
                  <a:schemeClr val="tx1"/>
                </a:solidFill>
                <a:latin typeface="Liberation Sans" panose="020B0604020202020204" pitchFamily="34" charset="0"/>
              </a:rPr>
              <a:t>John Wiley &amp; Sons, Inc. All rights reserved. Reproduction or translation of this work beyond that permitted in Section 117 of the 1976 United States Copyright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5"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Copyright</a:t>
            </a:r>
            <a:endParaRPr lang="en-US" altLang="en-US" sz="3200" b="1" dirty="0">
              <a:solidFill>
                <a:schemeClr val="tx2">
                  <a:lumMod val="75000"/>
                </a:schemeClr>
              </a:solidFill>
              <a:latin typeface="Liberation Sans" panose="020B0604020202020204" pitchFamily="34" charset="0"/>
            </a:endParaRPr>
          </a:p>
        </p:txBody>
      </p:sp>
    </p:spTree>
    <p:extLst>
      <p:ext uri="{BB962C8B-B14F-4D97-AF65-F5344CB8AC3E}">
        <p14:creationId xmlns:p14="http://schemas.microsoft.com/office/powerpoint/2010/main" val="104285241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2</a:t>
            </a:r>
            <a:endParaRPr lang="en-US" altLang="en-US" sz="1600" i="1" dirty="0">
              <a:latin typeface="Liberation Sans" panose="020B0604020202020204" pitchFamily="34" charset="0"/>
            </a:endParaRPr>
          </a:p>
        </p:txBody>
      </p:sp>
      <p:sp>
        <p:nvSpPr>
          <p:cNvPr id="10244" name="Rectangle 10"/>
          <p:cNvSpPr>
            <a:spLocks noChangeArrowheads="1"/>
          </p:cNvSpPr>
          <p:nvPr/>
        </p:nvSpPr>
        <p:spPr bwMode="auto">
          <a:xfrm>
            <a:off x="990600" y="6015335"/>
            <a:ext cx="28194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chemeClr val="tx1"/>
                </a:solidFill>
                <a:latin typeface="Liberation Sans" panose="020B0604020202020204" pitchFamily="34" charset="0"/>
              </a:rPr>
              <a:t>Illustration 1-3</a:t>
            </a:r>
          </a:p>
          <a:p>
            <a:pPr>
              <a:spcBef>
                <a:spcPct val="0"/>
              </a:spcBef>
              <a:buClrTx/>
              <a:buSzTx/>
              <a:buFontTx/>
              <a:buNone/>
            </a:pPr>
            <a:r>
              <a:rPr lang="en-US" altLang="en-US" sz="1200" b="0" dirty="0">
                <a:solidFill>
                  <a:schemeClr val="tx1"/>
                </a:solidFill>
                <a:latin typeface="Liberation Sans" panose="020B0604020202020204" pitchFamily="34" charset="0"/>
              </a:rPr>
              <a:t>Questions that external users ask</a:t>
            </a:r>
          </a:p>
        </p:txBody>
      </p:sp>
      <p:pic>
        <p:nvPicPr>
          <p:cNvPr id="1024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044" y="4010642"/>
            <a:ext cx="3630612" cy="2368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10249" name="Line 2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0" name="Text Box 26"/>
          <p:cNvSpPr txBox="1">
            <a:spLocks noChangeArrowheads="1"/>
          </p:cNvSpPr>
          <p:nvPr/>
        </p:nvSpPr>
        <p:spPr bwMode="auto">
          <a:xfrm>
            <a:off x="533400" y="1447800"/>
            <a:ext cx="1981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a:spcBef>
                <a:spcPct val="50000"/>
              </a:spcBef>
              <a:buClrTx/>
              <a:buSzTx/>
              <a:buFontTx/>
              <a:buNone/>
              <a:defRPr sz="2600" b="1">
                <a:solidFill>
                  <a:srgbClr val="006600"/>
                </a:solidFill>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altLang="en-US" dirty="0" smtClean="0"/>
              <a:t>EXTERNALUSERS</a:t>
            </a:r>
            <a:endParaRPr lang="en-US" altLang="en-US" dirty="0"/>
          </a:p>
        </p:txBody>
      </p:sp>
      <p:sp>
        <p:nvSpPr>
          <p:cNvPr id="11"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Who Uses Accounting </a:t>
            </a:r>
            <a:r>
              <a:rPr lang="en-US" altLang="en-US" sz="3200" b="1" dirty="0" smtClean="0">
                <a:solidFill>
                  <a:srgbClr val="CC0000"/>
                </a:solidFill>
                <a:latin typeface="Liberation Sans" panose="020B0604020202020204" pitchFamily="34" charset="0"/>
              </a:rPr>
              <a:t>Data?</a:t>
            </a:r>
            <a:endParaRPr lang="en-US" altLang="en-US" sz="3200" b="1" dirty="0">
              <a:solidFill>
                <a:srgbClr val="CC0000"/>
              </a:solidFill>
              <a:latin typeface="Liberation Sans" panose="020B0604020202020204" pitchFamily="34" charset="0"/>
            </a:endParaRPr>
          </a:p>
        </p:txBody>
      </p:sp>
      <p:pic>
        <p:nvPicPr>
          <p:cNvPr id="1576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37" y="3510591"/>
            <a:ext cx="4094163" cy="2272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cxnSp>
        <p:nvCxnSpPr>
          <p:cNvPr id="14" name="Straight Connector 13"/>
          <p:cNvCxnSpPr/>
          <p:nvPr/>
        </p:nvCxnSpPr>
        <p:spPr bwMode="auto">
          <a:xfrm>
            <a:off x="7086600" y="990600"/>
            <a:ext cx="0" cy="141732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5" name="Rectangle 14"/>
          <p:cNvSpPr/>
          <p:nvPr/>
        </p:nvSpPr>
        <p:spPr>
          <a:xfrm>
            <a:off x="7215823" y="1066800"/>
            <a:ext cx="1699577" cy="1446550"/>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2 </a:t>
            </a:r>
            <a:r>
              <a:rPr lang="en-US" sz="1600" b="1" i="1" dirty="0" smtClean="0">
                <a:solidFill>
                  <a:srgbClr val="FF9900"/>
                </a:solidFill>
                <a:latin typeface="Liberation Sans" panose="020B0604020202020204" pitchFamily="34" charset="0"/>
              </a:rPr>
              <a:t> </a:t>
            </a:r>
            <a:r>
              <a:rPr lang="en-US" sz="1600" i="1" dirty="0" smtClean="0">
                <a:latin typeface="Liberation Sans" panose="020B0604020202020204" pitchFamily="34" charset="0"/>
              </a:rPr>
              <a:t>Identify the users and uses of accounting.</a:t>
            </a:r>
            <a:endParaRPr lang="en-US" sz="1600" i="1" dirty="0">
              <a:latin typeface="Liberation Sans" panose="020B0604020202020204" pitchFamily="34" charset="0"/>
            </a:endParaRPr>
          </a:p>
        </p:txBody>
      </p:sp>
      <p:pic>
        <p:nvPicPr>
          <p:cNvPr id="1576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5081" y="1311932"/>
            <a:ext cx="2709814" cy="2473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Tree>
    <p:extLst>
      <p:ext uri="{BB962C8B-B14F-4D97-AF65-F5344CB8AC3E}">
        <p14:creationId xmlns:p14="http://schemas.microsoft.com/office/powerpoint/2010/main" val="3081469725"/>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2758" name="Rectangle 22"/>
          <p:cNvSpPr>
            <a:spLocks noChangeArrowheads="1"/>
          </p:cNvSpPr>
          <p:nvPr/>
        </p:nvSpPr>
        <p:spPr bwMode="auto">
          <a:xfrm>
            <a:off x="362857" y="5766421"/>
            <a:ext cx="8628743" cy="442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tIns="43247" rIns="0" bIns="43247">
            <a:spAutoFit/>
          </a:bodyPr>
          <a:lstStyle>
            <a:lvl1pPr marL="461963" indent="-461963" eaLnBrk="0" hangingPunct="0">
              <a:defRPr sz="2400">
                <a:solidFill>
                  <a:schemeClr val="tx1"/>
                </a:solidFill>
                <a:latin typeface="Times New Roman" pitchFamily="18" charset="0"/>
              </a:defRPr>
            </a:lvl1pPr>
            <a:lvl2pPr marL="1033463"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marL="0" indent="0" algn="l" eaLnBrk="1" hangingPunct="1">
              <a:lnSpc>
                <a:spcPct val="110000"/>
              </a:lnSpc>
              <a:spcBef>
                <a:spcPct val="30000"/>
              </a:spcBef>
              <a:tabLst>
                <a:tab pos="1651000" algn="r"/>
                <a:tab pos="2974975" algn="r"/>
                <a:tab pos="4340225" algn="r"/>
                <a:tab pos="5718175" algn="r"/>
                <a:tab pos="7083425" algn="r"/>
              </a:tabLst>
            </a:pPr>
            <a:r>
              <a:rPr lang="en-US" altLang="en-US" sz="2100" b="1" dirty="0">
                <a:solidFill>
                  <a:srgbClr val="800000"/>
                </a:solidFill>
                <a:latin typeface="Liberation Sans" panose="020B0604020202020204" pitchFamily="34" charset="0"/>
              </a:rPr>
              <a:t> </a:t>
            </a:r>
            <a:r>
              <a:rPr lang="en-US" altLang="en-US" sz="2100" b="1" dirty="0">
                <a:solidFill>
                  <a:srgbClr val="CC0000"/>
                </a:solidFill>
                <a:latin typeface="Liberation Sans" panose="020B0604020202020204" pitchFamily="34" charset="0"/>
              </a:rPr>
              <a:t>Solution</a:t>
            </a:r>
            <a:r>
              <a:rPr lang="en-US" altLang="en-US" sz="2100" b="1" dirty="0" smtClean="0">
                <a:solidFill>
                  <a:srgbClr val="CC0000"/>
                </a:solidFill>
                <a:latin typeface="Liberation Sans" panose="020B0604020202020204" pitchFamily="34" charset="0"/>
              </a:rPr>
              <a:t>:</a:t>
            </a:r>
            <a:r>
              <a:rPr lang="en-US" altLang="en-US" sz="2100" b="1" dirty="0" smtClean="0">
                <a:solidFill>
                  <a:srgbClr val="800000"/>
                </a:solidFill>
                <a:latin typeface="Liberation Sans" panose="020B0604020202020204" pitchFamily="34" charset="0"/>
              </a:rPr>
              <a:t>	</a:t>
            </a:r>
            <a:r>
              <a:rPr lang="en-US" altLang="en-US" sz="2100" b="1" dirty="0" smtClean="0">
                <a:latin typeface="Liberation Sans" panose="020B0604020202020204" pitchFamily="34" charset="0"/>
              </a:rPr>
              <a:t>1.</a:t>
            </a:r>
            <a:r>
              <a:rPr lang="en-US" altLang="en-US" sz="2100" b="1" dirty="0">
                <a:latin typeface="Liberation Sans" panose="020B0604020202020204" pitchFamily="34" charset="0"/>
              </a:rPr>
              <a:t>	</a:t>
            </a:r>
            <a:r>
              <a:rPr lang="en-US" altLang="en-US" sz="2100" b="1" dirty="0" smtClean="0">
                <a:latin typeface="Liberation Sans" panose="020B0604020202020204" pitchFamily="34" charset="0"/>
              </a:rPr>
              <a:t>2.	3.	4.	5.</a:t>
            </a:r>
            <a:endParaRPr lang="en-US" altLang="en-US" sz="2100" b="1" dirty="0">
              <a:latin typeface="Liberation Sans" panose="020B0604020202020204" pitchFamily="34" charset="0"/>
            </a:endParaRPr>
          </a:p>
        </p:txBody>
      </p:sp>
      <p:sp>
        <p:nvSpPr>
          <p:cNvPr id="372756" name="Rectangle 20"/>
          <p:cNvSpPr>
            <a:spLocks noChangeArrowheads="1"/>
          </p:cNvSpPr>
          <p:nvPr/>
        </p:nvSpPr>
        <p:spPr bwMode="auto">
          <a:xfrm>
            <a:off x="435429" y="1268104"/>
            <a:ext cx="8345714" cy="4452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93" tIns="43247" rIns="86493" bIns="43247">
            <a:spAutoFit/>
          </a:bodyPr>
          <a:lstStyle>
            <a:lvl1pPr marL="461963" indent="-461963" eaLnBrk="0" hangingPunct="0">
              <a:defRPr sz="2400">
                <a:solidFill>
                  <a:schemeClr val="tx1"/>
                </a:solidFill>
                <a:latin typeface="Times New Roman" pitchFamily="18" charset="0"/>
              </a:defRPr>
            </a:lvl1pPr>
            <a:lvl2pPr marL="1033463"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algn="l" eaLnBrk="1" hangingPunct="1">
              <a:lnSpc>
                <a:spcPct val="122000"/>
              </a:lnSpc>
              <a:spcBef>
                <a:spcPts val="1200"/>
              </a:spcBef>
            </a:pPr>
            <a:r>
              <a:rPr lang="en-US" altLang="en-US" sz="2100" dirty="0">
                <a:latin typeface="Liberation Sans" panose="020B0604020202020204" pitchFamily="34" charset="0"/>
              </a:rPr>
              <a:t>Indicate whether the following statements are </a:t>
            </a:r>
            <a:r>
              <a:rPr lang="en-US" altLang="en-US" sz="2100" b="1" dirty="0">
                <a:latin typeface="Liberation Sans" panose="020B0604020202020204" pitchFamily="34" charset="0"/>
              </a:rPr>
              <a:t>true</a:t>
            </a:r>
            <a:r>
              <a:rPr lang="en-US" altLang="en-US" sz="2100" dirty="0">
                <a:latin typeface="Liberation Sans" panose="020B0604020202020204" pitchFamily="34" charset="0"/>
              </a:rPr>
              <a:t> </a:t>
            </a:r>
            <a:r>
              <a:rPr lang="en-US" altLang="en-US" sz="2100" b="1" dirty="0">
                <a:latin typeface="Liberation Sans" panose="020B0604020202020204" pitchFamily="34" charset="0"/>
              </a:rPr>
              <a:t>or</a:t>
            </a:r>
            <a:r>
              <a:rPr lang="en-US" altLang="en-US" sz="2100" dirty="0">
                <a:latin typeface="Liberation Sans" panose="020B0604020202020204" pitchFamily="34" charset="0"/>
              </a:rPr>
              <a:t> </a:t>
            </a:r>
            <a:r>
              <a:rPr lang="en-US" altLang="en-US" sz="2100" b="1" dirty="0">
                <a:latin typeface="Liberation Sans" panose="020B0604020202020204" pitchFamily="34" charset="0"/>
              </a:rPr>
              <a:t>false</a:t>
            </a:r>
            <a:r>
              <a:rPr lang="en-US" altLang="en-US" sz="2100" dirty="0">
                <a:latin typeface="Liberation Sans" panose="020B0604020202020204" pitchFamily="34" charset="0"/>
              </a:rPr>
              <a:t>.</a:t>
            </a:r>
          </a:p>
          <a:p>
            <a:pPr algn="l" eaLnBrk="1" hangingPunct="1">
              <a:lnSpc>
                <a:spcPct val="122000"/>
              </a:lnSpc>
              <a:spcBef>
                <a:spcPts val="1200"/>
              </a:spcBef>
              <a:buFontTx/>
              <a:buAutoNum type="arabicPeriod"/>
            </a:pPr>
            <a:r>
              <a:rPr lang="en-US" sz="2100" dirty="0" smtClean="0">
                <a:latin typeface="Liberation Sans" panose="020B0604020202020204" pitchFamily="34" charset="0"/>
              </a:rPr>
              <a:t>The </a:t>
            </a:r>
            <a:r>
              <a:rPr lang="en-US" sz="2100" dirty="0">
                <a:latin typeface="Liberation Sans" panose="020B0604020202020204" pitchFamily="34" charset="0"/>
              </a:rPr>
              <a:t>three steps in the accounting process are </a:t>
            </a:r>
            <a:r>
              <a:rPr lang="en-US" sz="2100" dirty="0" smtClean="0">
                <a:latin typeface="Liberation Sans" panose="020B0604020202020204" pitchFamily="34" charset="0"/>
              </a:rPr>
              <a:t>identification</a:t>
            </a:r>
            <a:r>
              <a:rPr lang="en-US" sz="2100" dirty="0">
                <a:latin typeface="Liberation Sans" panose="020B0604020202020204" pitchFamily="34" charset="0"/>
              </a:rPr>
              <a:t>, recording, and </a:t>
            </a:r>
            <a:r>
              <a:rPr lang="en-US" sz="2100" dirty="0" smtClean="0">
                <a:latin typeface="Liberation Sans" panose="020B0604020202020204" pitchFamily="34" charset="0"/>
              </a:rPr>
              <a:t>communication.</a:t>
            </a:r>
          </a:p>
          <a:p>
            <a:pPr algn="l" eaLnBrk="1" hangingPunct="1">
              <a:lnSpc>
                <a:spcPct val="122000"/>
              </a:lnSpc>
              <a:spcBef>
                <a:spcPts val="1200"/>
              </a:spcBef>
              <a:buFontTx/>
              <a:buAutoNum type="arabicPeriod"/>
            </a:pPr>
            <a:r>
              <a:rPr lang="en-US" sz="2100" dirty="0" smtClean="0">
                <a:latin typeface="Liberation Sans" panose="020B0604020202020204" pitchFamily="34" charset="0"/>
              </a:rPr>
              <a:t>Bookkeeping </a:t>
            </a:r>
            <a:r>
              <a:rPr lang="en-US" sz="2100" dirty="0">
                <a:latin typeface="Liberation Sans" panose="020B0604020202020204" pitchFamily="34" charset="0"/>
              </a:rPr>
              <a:t>encompasses all steps in the accounting </a:t>
            </a:r>
            <a:r>
              <a:rPr lang="en-US" sz="2100" dirty="0" smtClean="0">
                <a:latin typeface="Liberation Sans" panose="020B0604020202020204" pitchFamily="34" charset="0"/>
              </a:rPr>
              <a:t>process.</a:t>
            </a:r>
          </a:p>
          <a:p>
            <a:pPr algn="l" eaLnBrk="1" hangingPunct="1">
              <a:lnSpc>
                <a:spcPct val="122000"/>
              </a:lnSpc>
              <a:spcBef>
                <a:spcPts val="1200"/>
              </a:spcBef>
              <a:buFontTx/>
              <a:buAutoNum type="arabicPeriod"/>
            </a:pPr>
            <a:r>
              <a:rPr lang="en-US" sz="2100" dirty="0" smtClean="0">
                <a:latin typeface="Liberation Sans" panose="020B0604020202020204" pitchFamily="34" charset="0"/>
              </a:rPr>
              <a:t>Accountants </a:t>
            </a:r>
            <a:r>
              <a:rPr lang="en-US" sz="2100" dirty="0">
                <a:latin typeface="Liberation Sans" panose="020B0604020202020204" pitchFamily="34" charset="0"/>
              </a:rPr>
              <a:t>prepare, but do not interpret, </a:t>
            </a:r>
            <a:r>
              <a:rPr lang="en-US" sz="2100" dirty="0" smtClean="0">
                <a:latin typeface="Liberation Sans" panose="020B0604020202020204" pitchFamily="34" charset="0"/>
              </a:rPr>
              <a:t>financial reports.</a:t>
            </a:r>
          </a:p>
          <a:p>
            <a:pPr algn="l" eaLnBrk="1" hangingPunct="1">
              <a:lnSpc>
                <a:spcPct val="122000"/>
              </a:lnSpc>
              <a:spcBef>
                <a:spcPts val="1200"/>
              </a:spcBef>
              <a:buFontTx/>
              <a:buAutoNum type="arabicPeriod"/>
            </a:pPr>
            <a:r>
              <a:rPr lang="en-US" sz="2100" dirty="0" smtClean="0">
                <a:latin typeface="Liberation Sans" panose="020B0604020202020204" pitchFamily="34" charset="0"/>
              </a:rPr>
              <a:t>The </a:t>
            </a:r>
            <a:r>
              <a:rPr lang="en-US" sz="2100" dirty="0">
                <a:latin typeface="Liberation Sans" panose="020B0604020202020204" pitchFamily="34" charset="0"/>
              </a:rPr>
              <a:t>two most common types of external users are investors and company </a:t>
            </a:r>
            <a:r>
              <a:rPr lang="en-US" sz="2100" dirty="0" smtClean="0">
                <a:latin typeface="Liberation Sans" panose="020B0604020202020204" pitchFamily="34" charset="0"/>
              </a:rPr>
              <a:t>officers.</a:t>
            </a:r>
          </a:p>
          <a:p>
            <a:pPr algn="l" eaLnBrk="1" hangingPunct="1">
              <a:lnSpc>
                <a:spcPct val="122000"/>
              </a:lnSpc>
              <a:spcBef>
                <a:spcPts val="1200"/>
              </a:spcBef>
              <a:buFontTx/>
              <a:buAutoNum type="arabicPeriod"/>
            </a:pPr>
            <a:r>
              <a:rPr lang="en-US" sz="2100" dirty="0" smtClean="0">
                <a:latin typeface="Liberation Sans" panose="020B0604020202020204" pitchFamily="34" charset="0"/>
              </a:rPr>
              <a:t>Managerial </a:t>
            </a:r>
            <a:r>
              <a:rPr lang="en-US" sz="2100" dirty="0">
                <a:latin typeface="Liberation Sans" panose="020B0604020202020204" pitchFamily="34" charset="0"/>
              </a:rPr>
              <a:t>accounting activities focus on reports for internal users.</a:t>
            </a:r>
            <a:endParaRPr lang="en-US" altLang="en-US" sz="2100" dirty="0">
              <a:latin typeface="Liberation Sans" panose="020B0604020202020204" pitchFamily="34" charset="0"/>
            </a:endParaRPr>
          </a:p>
        </p:txBody>
      </p:sp>
      <p:sp>
        <p:nvSpPr>
          <p:cNvPr id="17" name="Text Box 1037"/>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2</a:t>
            </a:r>
            <a:endParaRPr lang="en-US" altLang="en-US" sz="1600" i="1" dirty="0">
              <a:latin typeface="Liberation Sans" panose="020B0604020202020204" pitchFamily="34" charset="0"/>
            </a:endParaRPr>
          </a:p>
        </p:txBody>
      </p:sp>
      <p:sp>
        <p:nvSpPr>
          <p:cNvPr id="20" name="Rectangle 22"/>
          <p:cNvSpPr>
            <a:spLocks noChangeArrowheads="1"/>
          </p:cNvSpPr>
          <p:nvPr/>
        </p:nvSpPr>
        <p:spPr bwMode="auto">
          <a:xfrm>
            <a:off x="2115457" y="5764635"/>
            <a:ext cx="1008743" cy="4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tIns="43247" rIns="0" bIns="43247">
            <a:spAutoFit/>
          </a:bodyPr>
          <a:lstStyle>
            <a:lvl1pPr marL="461963" indent="-461963" eaLnBrk="0" hangingPunct="0">
              <a:defRPr sz="2400">
                <a:solidFill>
                  <a:schemeClr val="tx1"/>
                </a:solidFill>
                <a:latin typeface="Times New Roman" pitchFamily="18" charset="0"/>
              </a:defRPr>
            </a:lvl1pPr>
            <a:lvl2pPr marL="1033463"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marL="0" indent="0" algn="l" eaLnBrk="1" hangingPunct="1">
              <a:lnSpc>
                <a:spcPct val="110000"/>
              </a:lnSpc>
              <a:spcBef>
                <a:spcPct val="30000"/>
              </a:spcBef>
              <a:tabLst>
                <a:tab pos="1651000" algn="r"/>
                <a:tab pos="2974975" algn="r"/>
                <a:tab pos="4230688" algn="r"/>
                <a:tab pos="5595938" algn="r"/>
                <a:tab pos="6973888" algn="r"/>
              </a:tabLst>
            </a:pPr>
            <a:r>
              <a:rPr lang="en-US" altLang="en-US" sz="2100" b="1" dirty="0">
                <a:latin typeface="Liberation Sans" panose="020B0604020202020204" pitchFamily="34" charset="0"/>
              </a:rPr>
              <a:t> </a:t>
            </a:r>
            <a:r>
              <a:rPr lang="en-US" altLang="en-US" sz="2100" b="1" dirty="0" smtClean="0">
                <a:latin typeface="Liberation Sans" panose="020B0604020202020204" pitchFamily="34" charset="0"/>
              </a:rPr>
              <a:t>True</a:t>
            </a:r>
            <a:endParaRPr lang="en-US" altLang="en-US" sz="2100" b="1" dirty="0">
              <a:latin typeface="Liberation Sans" panose="020B0604020202020204" pitchFamily="34" charset="0"/>
            </a:endParaRPr>
          </a:p>
        </p:txBody>
      </p:sp>
      <p:sp>
        <p:nvSpPr>
          <p:cNvPr id="21" name="Rectangle 22"/>
          <p:cNvSpPr>
            <a:spLocks noChangeArrowheads="1"/>
          </p:cNvSpPr>
          <p:nvPr/>
        </p:nvSpPr>
        <p:spPr bwMode="auto">
          <a:xfrm>
            <a:off x="3410857" y="5764635"/>
            <a:ext cx="1008743" cy="4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tIns="43247" rIns="0" bIns="43247">
            <a:spAutoFit/>
          </a:bodyPr>
          <a:lstStyle>
            <a:lvl1pPr marL="461963" indent="-461963" eaLnBrk="0" hangingPunct="0">
              <a:defRPr sz="2400">
                <a:solidFill>
                  <a:schemeClr val="tx1"/>
                </a:solidFill>
                <a:latin typeface="Times New Roman" pitchFamily="18" charset="0"/>
              </a:defRPr>
            </a:lvl1pPr>
            <a:lvl2pPr marL="1033463"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marL="0" indent="0" algn="l" eaLnBrk="1" hangingPunct="1">
              <a:lnSpc>
                <a:spcPct val="110000"/>
              </a:lnSpc>
              <a:spcBef>
                <a:spcPct val="30000"/>
              </a:spcBef>
              <a:tabLst>
                <a:tab pos="1651000" algn="r"/>
                <a:tab pos="2974975" algn="r"/>
                <a:tab pos="4230688" algn="r"/>
                <a:tab pos="5595938" algn="r"/>
                <a:tab pos="6973888" algn="r"/>
              </a:tabLst>
            </a:pPr>
            <a:r>
              <a:rPr lang="en-US" altLang="en-US" sz="2100" b="1" dirty="0">
                <a:latin typeface="Liberation Sans" panose="020B0604020202020204" pitchFamily="34" charset="0"/>
              </a:rPr>
              <a:t> </a:t>
            </a:r>
            <a:r>
              <a:rPr lang="en-US" altLang="en-US" sz="2100" b="1" dirty="0" smtClean="0">
                <a:solidFill>
                  <a:srgbClr val="CC0000"/>
                </a:solidFill>
                <a:latin typeface="Liberation Sans" panose="020B0604020202020204" pitchFamily="34" charset="0"/>
              </a:rPr>
              <a:t>False</a:t>
            </a:r>
            <a:endParaRPr lang="en-US" altLang="en-US" sz="2100" b="1" dirty="0">
              <a:solidFill>
                <a:srgbClr val="CC0000"/>
              </a:solidFill>
              <a:latin typeface="Liberation Sans" panose="020B0604020202020204" pitchFamily="34" charset="0"/>
            </a:endParaRPr>
          </a:p>
        </p:txBody>
      </p:sp>
      <p:sp>
        <p:nvSpPr>
          <p:cNvPr id="22" name="Rectangle 22"/>
          <p:cNvSpPr>
            <a:spLocks noChangeArrowheads="1"/>
          </p:cNvSpPr>
          <p:nvPr/>
        </p:nvSpPr>
        <p:spPr bwMode="auto">
          <a:xfrm>
            <a:off x="4782457" y="5764635"/>
            <a:ext cx="1008743" cy="4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tIns="43247" rIns="0" bIns="43247">
            <a:spAutoFit/>
          </a:bodyPr>
          <a:lstStyle/>
          <a:p>
            <a:pPr algn="l" eaLnBrk="1" hangingPunct="1">
              <a:lnSpc>
                <a:spcPct val="110000"/>
              </a:lnSpc>
              <a:spcBef>
                <a:spcPct val="30000"/>
              </a:spcBef>
              <a:tabLst>
                <a:tab pos="1651000" algn="r"/>
                <a:tab pos="2974975" algn="r"/>
                <a:tab pos="4230688" algn="r"/>
                <a:tab pos="5595938" algn="r"/>
                <a:tab pos="6973888" algn="r"/>
              </a:tabLst>
            </a:pPr>
            <a:r>
              <a:rPr lang="en-US" altLang="en-US" sz="2100" b="1" dirty="0">
                <a:latin typeface="Liberation Sans" panose="020B0604020202020204" pitchFamily="34" charset="0"/>
              </a:rPr>
              <a:t> </a:t>
            </a:r>
            <a:r>
              <a:rPr lang="en-US" altLang="en-US" sz="2100" b="1" dirty="0">
                <a:solidFill>
                  <a:srgbClr val="CC0000"/>
                </a:solidFill>
                <a:latin typeface="Liberation Sans" panose="020B0604020202020204" pitchFamily="34" charset="0"/>
              </a:rPr>
              <a:t>False</a:t>
            </a:r>
          </a:p>
        </p:txBody>
      </p:sp>
      <p:sp>
        <p:nvSpPr>
          <p:cNvPr id="23" name="Rectangle 22"/>
          <p:cNvSpPr>
            <a:spLocks noChangeArrowheads="1"/>
          </p:cNvSpPr>
          <p:nvPr/>
        </p:nvSpPr>
        <p:spPr bwMode="auto">
          <a:xfrm>
            <a:off x="6154057" y="5764635"/>
            <a:ext cx="1008743" cy="4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tIns="43247" rIns="0" bIns="43247">
            <a:spAutoFit/>
          </a:bodyPr>
          <a:lstStyle>
            <a:lvl1pPr marL="461963" indent="-461963" eaLnBrk="0" hangingPunct="0">
              <a:defRPr sz="2400">
                <a:solidFill>
                  <a:schemeClr val="tx1"/>
                </a:solidFill>
                <a:latin typeface="Times New Roman" pitchFamily="18" charset="0"/>
              </a:defRPr>
            </a:lvl1pPr>
            <a:lvl2pPr marL="1033463"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marL="0" indent="0" algn="l" eaLnBrk="1" hangingPunct="1">
              <a:lnSpc>
                <a:spcPct val="110000"/>
              </a:lnSpc>
              <a:spcBef>
                <a:spcPct val="30000"/>
              </a:spcBef>
              <a:tabLst>
                <a:tab pos="1651000" algn="r"/>
                <a:tab pos="2974975" algn="r"/>
                <a:tab pos="4230688" algn="r"/>
                <a:tab pos="5595938" algn="r"/>
                <a:tab pos="6973888" algn="r"/>
              </a:tabLst>
            </a:pPr>
            <a:r>
              <a:rPr lang="en-US" altLang="en-US" sz="2100" b="1" dirty="0">
                <a:latin typeface="Liberation Sans" panose="020B0604020202020204" pitchFamily="34" charset="0"/>
              </a:rPr>
              <a:t> </a:t>
            </a:r>
            <a:r>
              <a:rPr lang="en-US" altLang="en-US" sz="2100" b="1" dirty="0" smtClean="0">
                <a:solidFill>
                  <a:srgbClr val="CC0000"/>
                </a:solidFill>
                <a:latin typeface="Liberation Sans" panose="020B0604020202020204" pitchFamily="34" charset="0"/>
              </a:rPr>
              <a:t>False</a:t>
            </a:r>
            <a:endParaRPr lang="en-US" altLang="en-US" sz="2100" b="1" dirty="0">
              <a:solidFill>
                <a:srgbClr val="CC0000"/>
              </a:solidFill>
              <a:latin typeface="Liberation Sans" panose="020B0604020202020204" pitchFamily="34" charset="0"/>
            </a:endParaRPr>
          </a:p>
        </p:txBody>
      </p:sp>
      <p:sp>
        <p:nvSpPr>
          <p:cNvPr id="24" name="Rectangle 23"/>
          <p:cNvSpPr>
            <a:spLocks noChangeArrowheads="1"/>
          </p:cNvSpPr>
          <p:nvPr/>
        </p:nvSpPr>
        <p:spPr bwMode="auto">
          <a:xfrm>
            <a:off x="7525657" y="5764635"/>
            <a:ext cx="1008743" cy="4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tIns="43247" rIns="0" bIns="43247">
            <a:spAutoFit/>
          </a:bodyPr>
          <a:lstStyle>
            <a:lvl1pPr marL="461963" indent="-461963" eaLnBrk="0" hangingPunct="0">
              <a:defRPr sz="2400">
                <a:solidFill>
                  <a:schemeClr val="tx1"/>
                </a:solidFill>
                <a:latin typeface="Times New Roman" pitchFamily="18" charset="0"/>
              </a:defRPr>
            </a:lvl1pPr>
            <a:lvl2pPr marL="1033463"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marL="0" indent="0" algn="l" eaLnBrk="1" hangingPunct="1">
              <a:lnSpc>
                <a:spcPct val="110000"/>
              </a:lnSpc>
              <a:spcBef>
                <a:spcPct val="30000"/>
              </a:spcBef>
              <a:tabLst>
                <a:tab pos="1651000" algn="r"/>
                <a:tab pos="2974975" algn="r"/>
                <a:tab pos="4230688" algn="r"/>
                <a:tab pos="5595938" algn="r"/>
                <a:tab pos="6973888" algn="r"/>
              </a:tabLst>
            </a:pPr>
            <a:r>
              <a:rPr lang="en-US" altLang="en-US" sz="2100" b="1" dirty="0">
                <a:latin typeface="Liberation Sans" panose="020B0604020202020204" pitchFamily="34" charset="0"/>
              </a:rPr>
              <a:t> </a:t>
            </a:r>
            <a:r>
              <a:rPr lang="en-US" altLang="en-US" sz="2100" b="1" dirty="0" smtClean="0">
                <a:latin typeface="Liberation Sans" panose="020B0604020202020204" pitchFamily="34" charset="0"/>
              </a:rPr>
              <a:t>True</a:t>
            </a:r>
            <a:endParaRPr lang="en-US" altLang="en-US" sz="2100" b="1" dirty="0">
              <a:latin typeface="Liberation Sans" panose="020B0604020202020204" pitchFamily="34" charset="0"/>
            </a:endParaRPr>
          </a:p>
        </p:txBody>
      </p:sp>
      <p:sp>
        <p:nvSpPr>
          <p:cNvPr id="12" name="TextBox 11"/>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13" name="TextBox 12"/>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Tree>
    <p:extLst>
      <p:ext uri="{BB962C8B-B14F-4D97-AF65-F5344CB8AC3E}">
        <p14:creationId xmlns:p14="http://schemas.microsoft.com/office/powerpoint/2010/main" val="39917005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Lst>
  </p:timing>
</p:sld>
</file>

<file path=ppt/theme/theme1.xml><?xml version="1.0" encoding="utf-8"?>
<a:theme xmlns:a="http://schemas.openxmlformats.org/drawingml/2006/main" name="movnglnc">
  <a:themeElements>
    <a:clrScheme name="">
      <a:dk1>
        <a:srgbClr val="000000"/>
      </a:dk1>
      <a:lt1>
        <a:srgbClr val="FFFFFF"/>
      </a:lt1>
      <a:dk2>
        <a:srgbClr val="0000FF"/>
      </a:dk2>
      <a:lt2>
        <a:srgbClr val="000000"/>
      </a:lt2>
      <a:accent1>
        <a:srgbClr val="00FFFF"/>
      </a:accent1>
      <a:accent2>
        <a:srgbClr val="FF0000"/>
      </a:accent2>
      <a:accent3>
        <a:srgbClr val="FFFFFF"/>
      </a:accent3>
      <a:accent4>
        <a:srgbClr val="000000"/>
      </a:accent4>
      <a:accent5>
        <a:srgbClr val="AAFFFF"/>
      </a:accent5>
      <a:accent6>
        <a:srgbClr val="E70000"/>
      </a:accent6>
      <a:hlink>
        <a:srgbClr val="000099"/>
      </a:hlink>
      <a:folHlink>
        <a:srgbClr val="000000"/>
      </a:folHlink>
    </a:clrScheme>
    <a:fontScheme name="movnglnc">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vngln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vngln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vngln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vngln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vngln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vngln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vngln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Office\Templates\1033\Company Handbook.pot</Template>
  <TotalTime>10444</TotalTime>
  <Pages>43</Pages>
  <Words>4650</Words>
  <Application>Microsoft Office PowerPoint</Application>
  <PresentationFormat>On-screen Show (4:3)</PresentationFormat>
  <Paragraphs>1084</Paragraphs>
  <Slides>79</Slides>
  <Notes>78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79</vt:i4>
      </vt:variant>
    </vt:vector>
  </HeadingPairs>
  <TitlesOfParts>
    <vt:vector size="88" baseType="lpstr">
      <vt:lpstr>Arial Unicode MS</vt:lpstr>
      <vt:lpstr>Andalus</vt:lpstr>
      <vt:lpstr>Arial</vt:lpstr>
      <vt:lpstr>Comic Sans MS</vt:lpstr>
      <vt:lpstr>Constantia</vt:lpstr>
      <vt:lpstr>Liberation Sans</vt:lpstr>
      <vt:lpstr>Times New Roman</vt:lpstr>
      <vt:lpstr>Wingdings</vt:lpstr>
      <vt:lpstr>movnglnc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 and Accounting Standards</dc:title>
  <dc:creator>Coby Harmon</dc:creator>
  <cp:lastModifiedBy>sakirin</cp:lastModifiedBy>
  <cp:revision>1549</cp:revision>
  <cp:lastPrinted>1999-09-16T17:08:20Z</cp:lastPrinted>
  <dcterms:created xsi:type="dcterms:W3CDTF">1997-03-28T18:03:02Z</dcterms:created>
  <dcterms:modified xsi:type="dcterms:W3CDTF">2018-02-06T09:05:13Z</dcterms:modified>
</cp:coreProperties>
</file>