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906000" cy="6858000" type="A4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2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xTnvOq1g6KmeDKqAdXXXR2Jbp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BBFD5E-4855-4052-864D-3B17E5EF97F9}">
  <a:tblStyle styleId="{F5BBFD5E-4855-4052-864D-3B17E5EF97F9}" styleName="Table_0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712285-CD24-43F9-8CBE-D87BAC1525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35" y="67"/>
      </p:cViewPr>
      <p:guideLst>
        <p:guide pos="312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703" cy="51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25" tIns="48550" rIns="97125" bIns="485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598" y="0"/>
            <a:ext cx="3076702" cy="51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25" tIns="48550" rIns="97125" bIns="4855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25" tIns="48550" rIns="97125" bIns="4855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048"/>
            <a:ext cx="3076703" cy="51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25" tIns="48550" rIns="97125" bIns="485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598" y="9723048"/>
            <a:ext cx="3076702" cy="51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25" tIns="48550" rIns="97125" bIns="48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6046f36c9_4_24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d6046f36c9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123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6046f36c9_6_52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6046f36c9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65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6046f36c9_6_59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d6046f36c9_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84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6046f36c9_6_66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6046f36c9_6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7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6046f36c9_6_73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d6046f36c9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38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6046f36c9_6_80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d6046f36c9_6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54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83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29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18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33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14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52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206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09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802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509" cy="4605741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33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046f36c9_6_0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d6046f36c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07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6046f36c9_6_7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d6046f36c9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58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046f36c9_6_16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d6046f36c9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6046f36c9_6_23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6046f36c9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85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6046f36c9_6_30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d6046f36c9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92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046f36c9_6_37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d6046f36c9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38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046f36c9_6_45:notes"/>
          <p:cNvSpPr txBox="1">
            <a:spLocks noGrp="1"/>
          </p:cNvSpPr>
          <p:nvPr>
            <p:ph type="body" idx="1"/>
          </p:nvPr>
        </p:nvSpPr>
        <p:spPr>
          <a:xfrm>
            <a:off x="945896" y="4861525"/>
            <a:ext cx="5207400" cy="4605600"/>
          </a:xfrm>
          <a:prstGeom prst="rect">
            <a:avLst/>
          </a:prstGeom>
        </p:spPr>
        <p:txBody>
          <a:bodyPr spcFirstLastPara="1" wrap="square" lIns="97125" tIns="48550" rIns="97125" bIns="4855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d6046f36c9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4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306388" y="211138"/>
            <a:ext cx="73310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title"/>
          </p:nvPr>
        </p:nvSpPr>
        <p:spPr>
          <a:xfrm>
            <a:off x="306388" y="211138"/>
            <a:ext cx="73310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 rot="5400000">
            <a:off x="2420144" y="-686594"/>
            <a:ext cx="5065713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 rot="5400000">
            <a:off x="5133975" y="2027238"/>
            <a:ext cx="5845175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 rot="5400000">
            <a:off x="629444" y="-111918"/>
            <a:ext cx="5845175" cy="649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2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6503988"/>
            <a:ext cx="9906000" cy="244475"/>
          </a:xfrm>
          <a:prstGeom prst="rect">
            <a:avLst/>
          </a:prstGeom>
          <a:gradFill>
            <a:gsLst>
              <a:gs pos="0">
                <a:srgbClr val="E7E7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0" y="0"/>
            <a:ext cx="9906000" cy="914400"/>
          </a:xfrm>
          <a:prstGeom prst="rect">
            <a:avLst/>
          </a:prstGeom>
          <a:gradFill>
            <a:gsLst>
              <a:gs pos="0">
                <a:srgbClr val="E7E7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306388" y="211138"/>
            <a:ext cx="73310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742950" y="990600"/>
            <a:ext cx="8420100" cy="506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/>
          <p:nvPr/>
        </p:nvSpPr>
        <p:spPr>
          <a:xfrm>
            <a:off x="8983663" y="6484938"/>
            <a:ext cx="9683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/>
          <p:nvPr/>
        </p:nvSpPr>
        <p:spPr>
          <a:xfrm rot="10800000">
            <a:off x="0" y="700088"/>
            <a:ext cx="9906000" cy="714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6" name="Google Shape;16;p20"/>
          <p:cNvCxnSpPr/>
          <p:nvPr/>
        </p:nvCxnSpPr>
        <p:spPr>
          <a:xfrm>
            <a:off x="0" y="6861175"/>
            <a:ext cx="9896475" cy="0"/>
          </a:xfrm>
          <a:prstGeom prst="straightConnector1">
            <a:avLst/>
          </a:prstGeom>
          <a:noFill/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0"/>
          <p:cNvSpPr/>
          <p:nvPr/>
        </p:nvSpPr>
        <p:spPr>
          <a:xfrm>
            <a:off x="42863" y="803275"/>
            <a:ext cx="9817100" cy="563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046f36c9_4_24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직원등록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r>
              <a:rPr lang="en-US" sz="3200"/>
              <a:t>1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6046f36c9_4_24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직원등록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 </a:t>
            </a:r>
            <a:r>
              <a:rPr lang="en-US" sz="1600"/>
              <a:t>employees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6046f36c9_4_24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gd6046f36c9_4_24"/>
          <p:cNvGraphicFramePr/>
          <p:nvPr/>
        </p:nvGraphicFramePr>
        <p:xfrm>
          <a:off x="46159" y="1117440"/>
          <a:ext cx="9798000" cy="524272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기본키, 직원아이디, 3글자이상 30글자 이하 영문 숫자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교과목 외래키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1글자 이상 10글자 이하, 한글만, 공백금지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join_date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yyyymmdd형식만가능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salary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숫자만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birth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yyyymmdd형식만가능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h.p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7~8숫자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address1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</a:t>
                      </a:r>
                      <a:r>
                        <a:rPr lang="en-US" sz="1200"/>
                        <a:t>h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주소1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255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주소2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gender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남, 여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6046f36c9_6_52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일정표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6046f36c9_6_52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일정표 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:</a:t>
            </a:r>
            <a:r>
              <a:rPr lang="en-US" sz="1600"/>
              <a:t> edu_program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6046f36c9_6_52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gd6046f36c9_6_52"/>
          <p:cNvGraphicFramePr/>
          <p:nvPr/>
        </p:nvGraphicFramePr>
        <p:xfrm>
          <a:off x="46159" y="1193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calno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왜래키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title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제목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등록일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readhit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begindate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일정 변동시작일자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enddate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일정 변동 끝일자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6046f36c9_6_59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공지사항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d6046f36c9_6_59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공지사항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notice_board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d6046f36c9_6_59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d6046f36c9_6_59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notino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title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글제목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반 기본키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readhit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특이사항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0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046f36c9_6_66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알림장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d6046f36c9_6_66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알림장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noti_no_board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d6046f36c9_6_66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d6046f36c9_6_66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notino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title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글제목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check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안읽음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읽음확인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send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1=선생님 2=학부모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5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6046f36c9_6_73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공지사항 comment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6046f36c9_6_73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공지사항 comment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notice_comment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6046f36c9_6_73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d6046f36c9_6_73"/>
          <p:cNvGraphicFramePr/>
          <p:nvPr/>
        </p:nvGraphicFramePr>
        <p:xfrm>
          <a:off x="46159" y="1117440"/>
          <a:ext cx="9798000" cy="48525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notino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공지사항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클래스아이디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pid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부모님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 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작성시간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groupno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orderno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depth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9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6046f36c9_6_80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알림장 comment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d6046f36c9_6_80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알림장 comment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noti_no_comment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6046f36c9_6_80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gd6046f36c9_6_80"/>
          <p:cNvGraphicFramePr/>
          <p:nvPr/>
        </p:nvGraphicFramePr>
        <p:xfrm>
          <a:off x="46159" y="1117440"/>
          <a:ext cx="9798000" cy="403855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dailyno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공지사항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클래스아이디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pid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부모님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send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 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작성시간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check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안읽음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읽음, 안읽음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1405683" y="222514"/>
            <a:ext cx="6914284" cy="30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>
                <a:latin typeface="Arial" panose="020B0604020202020204" pitchFamily="34" charset="0"/>
                <a:cs typeface="Arial" panose="020B0604020202020204" pitchFamily="34" charset="0"/>
              </a:rPr>
              <a:t>원생 원비 관리 테이블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67377" y="1155031"/>
          <a:ext cx="9769642" cy="5217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컬럼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데이터 타입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길이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기본 값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널 허용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코멘트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payno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number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학생 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왜래키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january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february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march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april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  <a:endParaRPr lang="en-US" altLang="ko-KR" sz="1200" b="0" strike="noStrike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march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93606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01838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june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2317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july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76188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august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69499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september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4576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october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515752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november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17525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december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'/' </a:t>
                      </a:r>
                      <a:r>
                        <a:rPr lang="ko-KR" altLang="en-US" sz="1200" b="0" strike="noStrike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만 가능</a:t>
                      </a: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791734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unpaid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숫자만 입력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139200"/>
                  </a:ext>
                </a:extLst>
              </a:tr>
              <a:tr h="289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8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1495858" y="135493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원생</a:t>
            </a:r>
            <a:r>
              <a:rPr lang="en-US" sz="3200"/>
              <a:t> </a:t>
            </a:r>
            <a:r>
              <a:rPr lang="ko-KR" altLang="en-US" sz="3200"/>
              <a:t>관리 테이블</a:t>
            </a:r>
            <a:endParaRPr sz="3200"/>
          </a:p>
        </p:txBody>
      </p:sp>
      <p:graphicFrame>
        <p:nvGraphicFramePr>
          <p:cNvPr id="237" name="Google Shape;237;p12"/>
          <p:cNvGraphicFramePr/>
          <p:nvPr/>
        </p:nvGraphicFramePr>
        <p:xfrm>
          <a:off x="92242" y="1068407"/>
          <a:ext cx="9687025" cy="54027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4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stno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왜래키 제약조건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poop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배변 횟수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숫자만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좋음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보통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나쁨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건강상태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medicine_id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chemeClr val="tx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투약의뢰서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왜래키 제약조건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attendence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출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결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휴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외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조 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yyyy/mm/dd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형식만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sleep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시간 이상 의 형식을 유지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condition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좋음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보통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나쁨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기분상태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meal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255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정량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초과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미달 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(4, 1)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소숫점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자리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cm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(4, 1)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소숫점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자리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kg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182773"/>
                  </a:ext>
                </a:extLst>
              </a:tr>
              <a:tr h="369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255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7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1489443" y="114929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err="1"/>
              <a:t>상품</a:t>
            </a:r>
            <a:r>
              <a:rPr lang="en-US" sz="3200"/>
              <a:t> </a:t>
            </a:r>
            <a:r>
              <a:rPr lang="en-US" sz="3200" err="1"/>
              <a:t>테이블</a:t>
            </a:r>
            <a:endParaRPr sz="3200"/>
          </a:p>
        </p:txBody>
      </p:sp>
      <p:graphicFrame>
        <p:nvGraphicFramePr>
          <p:cNvPr id="246" name="Google Shape;246;p13"/>
          <p:cNvGraphicFramePr/>
          <p:nvPr/>
        </p:nvGraphicFramePr>
        <p:xfrm>
          <a:off x="71125" y="1371463"/>
          <a:ext cx="9737018" cy="5010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상품게시판번호, 기본 키, 시퀀스 seqpno로 처리할 예정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productname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이름 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productcode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코드 (상품 구분을 위한 코드) 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가격 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pcontent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설명 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pqty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재고량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pcategory</a:t>
                      </a:r>
                      <a:endParaRPr sz="1200" b="0" strike="noStrike">
                        <a:solidFill>
                          <a:srgbClr val="FF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FF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200" b="0" strike="noStrike">
                        <a:solidFill>
                          <a:srgbClr val="FF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FF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카테고리를 대분류, 중분류가 할것인가요?</a:t>
                      </a:r>
                      <a:endParaRPr sz="1600">
                        <a:latin typeface="+mj-l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분류 없이 물품이름으로 카테고리화 할것인가?</a:t>
                      </a:r>
                      <a:endParaRPr sz="1200" b="0" strike="noStrike">
                        <a:solidFill>
                          <a:srgbClr val="FF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80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pimg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No 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상품 관련 정보 이미지형식으로 삽입.</a:t>
                      </a:r>
                      <a:endParaRPr sz="1600">
                        <a:latin typeface="+mj-l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apple01.png, apple02.png….</a:t>
                      </a:r>
                      <a:endParaRPr sz="1600">
                        <a:latin typeface="+mj-l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멀티 이미지 업로드시 파일 이름을 테이블에 어떻게 저장할것인가? 불러올 것인가..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4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/>
        </p:nvSpPr>
        <p:spPr>
          <a:xfrm>
            <a:off x="1495858" y="116242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매출</a:t>
            </a:r>
            <a:endParaRPr sz="3200"/>
          </a:p>
        </p:txBody>
      </p:sp>
      <p:graphicFrame>
        <p:nvGraphicFramePr>
          <p:cNvPr id="256" name="Google Shape;256;p14"/>
          <p:cNvGraphicFramePr/>
          <p:nvPr/>
        </p:nvGraphicFramePr>
        <p:xfrm>
          <a:off x="71123" y="1348122"/>
          <a:ext cx="9756270" cy="3743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8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yyyymmdd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형식만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sales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'-'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'-'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3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1495858" y="87367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식단표</a:t>
            </a:r>
            <a:endParaRPr sz="3200"/>
          </a:p>
        </p:txBody>
      </p:sp>
      <p:sp>
        <p:nvSpPr>
          <p:cNvPr id="263" name="Google Shape;263;p15"/>
          <p:cNvSpPr/>
          <p:nvPr/>
        </p:nvSpPr>
        <p:spPr>
          <a:xfrm>
            <a:off x="8906235" y="1285211"/>
            <a:ext cx="834530" cy="1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algn="r"/>
            <a:r>
              <a:rPr lang="en-US" sz="731">
                <a:solidFill>
                  <a:srgbClr val="0000FF"/>
                </a:solidFill>
              </a:rPr>
              <a:t>Members</a:t>
            </a:r>
            <a:endParaRPr sz="731"/>
          </a:p>
        </p:txBody>
      </p:sp>
      <p:graphicFrame>
        <p:nvGraphicFramePr>
          <p:cNvPr id="264" name="Google Shape;264;p15"/>
          <p:cNvGraphicFramePr/>
          <p:nvPr/>
        </p:nvGraphicFramePr>
        <p:xfrm>
          <a:off x="67378" y="1472665"/>
          <a:ext cx="9673387" cy="32725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5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3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yyyymmdd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형식만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bf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로 음식 구분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lc</a:t>
                      </a: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로 음식 구분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ds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로 음식 구분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255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700064" y="157320"/>
            <a:ext cx="850988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직원등록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r>
              <a:rPr lang="en-US" sz="3200"/>
              <a:t>2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400" marR="0" lvl="0" indent="-34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직원등록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 </a:t>
            </a:r>
            <a:r>
              <a:rPr lang="en-US" sz="1600"/>
              <a:t>employees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9249889" y="512640"/>
            <a:ext cx="6518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12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password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비밀번호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submit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미승인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승인, 미승인, 보류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subject_code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과목코드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zipcode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5자리 숫자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비고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6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1495858" y="87367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학급테이블</a:t>
            </a:r>
            <a:endParaRPr sz="3200"/>
          </a:p>
        </p:txBody>
      </p:sp>
      <p:graphicFrame>
        <p:nvGraphicFramePr>
          <p:cNvPr id="273" name="Google Shape;273;p16"/>
          <p:cNvGraphicFramePr/>
          <p:nvPr/>
        </p:nvGraphicFramePr>
        <p:xfrm>
          <a:off x="71125" y="1463627"/>
          <a:ext cx="9765893" cy="422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3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7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시퀀스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class_name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unique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적용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null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값 없도록 유효성 검사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직원 등록 테이블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tid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왜래키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63198"/>
                  </a:ext>
                </a:extLst>
              </a:tr>
              <a:tr h="8047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255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6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/>
        </p:nvSpPr>
        <p:spPr>
          <a:xfrm>
            <a:off x="1460014" y="87366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과목</a:t>
            </a:r>
            <a:endParaRPr sz="3200"/>
          </a:p>
        </p:txBody>
      </p:sp>
      <p:sp>
        <p:nvSpPr>
          <p:cNvPr id="280" name="Google Shape;280;p17"/>
          <p:cNvSpPr/>
          <p:nvPr/>
        </p:nvSpPr>
        <p:spPr>
          <a:xfrm>
            <a:off x="9019191" y="1021965"/>
            <a:ext cx="769702" cy="1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algn="r"/>
            <a:r>
              <a:rPr lang="en-US" sz="731">
                <a:solidFill>
                  <a:srgbClr val="0000FF"/>
                </a:solidFill>
              </a:rPr>
              <a:t>Members</a:t>
            </a:r>
            <a:endParaRPr sz="731"/>
          </a:p>
        </p:txBody>
      </p:sp>
      <p:graphicFrame>
        <p:nvGraphicFramePr>
          <p:cNvPr id="281" name="Google Shape;281;p17"/>
          <p:cNvGraphicFramePr>
            <a:graphicFrameLocks noChangeAspect="1"/>
          </p:cNvGraphicFramePr>
          <p:nvPr/>
        </p:nvGraphicFramePr>
        <p:xfrm>
          <a:off x="101518" y="1209419"/>
          <a:ext cx="9687375" cy="4094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r>
                        <a:rPr lang="en-US" sz="1200" b="0" strike="noStrike" baseline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code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시퀀스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Gulim"/>
                          <a:cs typeface="Arial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글자 이상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글자 이하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한글만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255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30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특별활동 선생님일 경우에만 작성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1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글자 이상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글자 이하 입력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    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한글만 입력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공백 금지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5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/>
        </p:nvSpPr>
        <p:spPr>
          <a:xfrm>
            <a:off x="1495858" y="106562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/>
              <a:t>시간표</a:t>
            </a:r>
            <a:endParaRPr sz="3200"/>
          </a:p>
        </p:txBody>
      </p:sp>
      <p:graphicFrame>
        <p:nvGraphicFramePr>
          <p:cNvPr id="290" name="Google Shape;290;p18"/>
          <p:cNvGraphicFramePr/>
          <p:nvPr/>
        </p:nvGraphicFramePr>
        <p:xfrm>
          <a:off x="77455" y="1261495"/>
          <a:ext cx="9721065" cy="41190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 err="1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time_id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subject</a:t>
                      </a:r>
                      <a:r>
                        <a:rPr lang="en-US" sz="1200" b="0" strike="noStrike" baseline="0" err="1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code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시퀀스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학급 테이블 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1200" b="0" strike="noStrike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왜래키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참조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time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한자리 숫자만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day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j-lt"/>
                        </a:rPr>
                        <a:t> 100</a:t>
                      </a: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일 만 입력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Malgun Gothic"/>
                          <a:sym typeface="Malgun Gothic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+mj-lt"/>
                          <a:ea typeface="Malgun Gothic"/>
                          <a:cs typeface="Arial"/>
                          <a:sym typeface="Malgun Gothic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6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1495858" y="139114"/>
            <a:ext cx="691428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200" err="1"/>
              <a:t>대기순번</a:t>
            </a:r>
            <a:r>
              <a:rPr lang="en-US" altLang="ko-KR" sz="3200"/>
              <a:t>(</a:t>
            </a:r>
            <a:r>
              <a:rPr lang="ko-KR" altLang="en-US" sz="3200" err="1">
                <a:latin typeface="Arial" panose="020B0604020202020204" pitchFamily="34" charset="0"/>
                <a:cs typeface="Arial" panose="020B0604020202020204" pitchFamily="34" charset="0"/>
              </a:rPr>
              <a:t>상담예약</a:t>
            </a:r>
            <a:r>
              <a:rPr lang="en-US" altLang="ko-KR" sz="3200"/>
              <a:t>)</a:t>
            </a:r>
          </a:p>
        </p:txBody>
      </p:sp>
      <p:sp>
        <p:nvSpPr>
          <p:cNvPr id="297" name="Google Shape;297;p19"/>
          <p:cNvSpPr txBox="1"/>
          <p:nvPr/>
        </p:nvSpPr>
        <p:spPr>
          <a:xfrm>
            <a:off x="192909" y="851768"/>
            <a:ext cx="7960891" cy="27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282263" indent="-282263">
              <a:buSzPts val="1600"/>
              <a:buFont typeface="Arial"/>
              <a:buChar char="•"/>
            </a:pPr>
            <a:r>
              <a:rPr lang="en-US" sz="1300"/>
              <a:t>Check </a:t>
            </a:r>
            <a:r>
              <a:rPr lang="en-US" altLang="ko-KR" sz="1300" err="1"/>
              <a:t>tname</a:t>
            </a:r>
            <a:r>
              <a:rPr lang="en-US" altLang="ko-KR" sz="1300"/>
              <a:t> : </a:t>
            </a:r>
            <a:r>
              <a:rPr lang="ko-KR" altLang="en-US" sz="1300"/>
              <a:t>최소 </a:t>
            </a:r>
            <a:r>
              <a:rPr lang="en-US" altLang="ko-KR" sz="1300"/>
              <a:t>1</a:t>
            </a:r>
            <a:r>
              <a:rPr lang="ko-KR" altLang="en-US" sz="1300"/>
              <a:t>글자 이상 </a:t>
            </a:r>
            <a:r>
              <a:rPr lang="en-US" altLang="ko-KR" sz="1300"/>
              <a:t>~ 10</a:t>
            </a:r>
            <a:r>
              <a:rPr lang="ko-KR" altLang="en-US" sz="1300"/>
              <a:t>글자 이하</a:t>
            </a:r>
            <a:r>
              <a:rPr lang="en-US" altLang="ko-KR" sz="1300"/>
              <a:t>, </a:t>
            </a:r>
            <a:r>
              <a:rPr lang="ko-KR" altLang="en-US" sz="1300"/>
              <a:t>한글만 가능</a:t>
            </a:r>
            <a:r>
              <a:rPr lang="en-US" altLang="ko-KR" sz="1300"/>
              <a:t>, </a:t>
            </a:r>
            <a:r>
              <a:rPr lang="ko-KR" altLang="en-US" sz="1300"/>
              <a:t>공백 금지</a:t>
            </a:r>
            <a:endParaRPr sz="1300"/>
          </a:p>
        </p:txBody>
      </p:sp>
      <p:graphicFrame>
        <p:nvGraphicFramePr>
          <p:cNvPr id="299" name="Google Shape;299;p19"/>
          <p:cNvGraphicFramePr/>
          <p:nvPr/>
        </p:nvGraphicFramePr>
        <p:xfrm>
          <a:off x="192909" y="1203745"/>
          <a:ext cx="9586358" cy="5033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3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데이터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기본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시퀀스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textarea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status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대기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완료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취소만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res_date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yyyymmdd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형식만 가능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not null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1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reg_date</a:t>
                      </a:r>
                      <a:endParaRPr lang="en-US"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yyyymmdd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형식만 가능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231933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name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최소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1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글자 이상 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~ 10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글자 이하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한글만 가능</a:t>
                      </a: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공백 금지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72434"/>
                  </a:ext>
                </a:extLst>
              </a:tr>
              <a:tr h="4289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h.p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7~8</a:t>
                      </a:r>
                      <a:r>
                        <a:rPr lang="ko-KR" alt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글자 숫자만 입력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36989"/>
                  </a:ext>
                </a:extLst>
              </a:tr>
              <a:tr h="4289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45" marR="73145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4323" marR="74323" marT="37152" marB="3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6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6046f36c9_6_0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보호자등록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r>
              <a:rPr lang="en-US" sz="3200"/>
              <a:t>1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d6046f36c9_6_0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보호자등록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 </a:t>
            </a:r>
            <a:r>
              <a:rPr lang="en-US" sz="1600"/>
              <a:t>parents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gd6046f36c9_6_0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기본키, 1글자이상 20글자이하,영문,숫자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원생 id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1글자 이상 10글자 이하, 한글만,공백금지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h.p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7~8 숫자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address1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gender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남, 여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relationship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관계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submit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</a:t>
                      </a:r>
                      <a:r>
                        <a:rPr lang="en-US" sz="1200"/>
                        <a:t>h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미승인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승인, 미승인, 보류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birth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255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yyyymmdd형식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password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비밀번호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4" name="Google Shape;234;gd6046f36c9_6_0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8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046f36c9_6_7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보호자등록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r>
              <a:rPr lang="en-US" sz="3200"/>
              <a:t>2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6046f36c9_6_7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보호자등록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 </a:t>
            </a:r>
            <a:r>
              <a:rPr lang="en-US" sz="1600"/>
              <a:t>parents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d6046f36c9_6_7"/>
          <p:cNvGraphicFramePr/>
          <p:nvPr/>
        </p:nvGraphicFramePr>
        <p:xfrm>
          <a:off x="46159" y="1117440"/>
          <a:ext cx="9798000" cy="306465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이메일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childid1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원생 등록 id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childid2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원생 등록 id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zipcode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5자리 숫자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비고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gd6046f36c9_6_7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0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6046f36c9_6_16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원생등록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r>
              <a:rPr lang="en-US" sz="3200"/>
              <a:t>1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6046f36c9_6_16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원생등록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student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6046f36c9_6_16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gd6046f36c9_6_16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class_id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외래키 제약조건 적용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h.p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핸드폰번호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birth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yyyymmdd형식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address1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gender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남, 여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가입날자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textarea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</a:t>
                      </a:r>
                      <a:r>
                        <a:rPr lang="en-US" sz="1200"/>
                        <a:t>h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특이사항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255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zipcode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우편번호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6046f36c9_6_23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직원간 게시판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d6046f36c9_6_23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직원 간 게시판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emplo_board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gd6046f36c9_6_23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empno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외래키 선생님id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content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글내용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첨부자료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yyyymmdd형식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readhit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비고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8" name="Google Shape;258;gd6046f36c9_6_23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046f36c9_6_30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직원 관리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6046f36c9_6_30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직원 간 게시판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emplo_board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gd6046f36c9_6_30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외래키 선생님id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attendance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출결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yyyymmdd형식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비고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" name="Google Shape;266;gd6046f36c9_6_30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68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6046f36c9_6_37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투약 의뢰서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6046f36c9_6_37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투약의뢰서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medicine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6046f36c9_6_37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gd6046f36c9_6_37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학부모 외래키 제약조건 적용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category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물약 가루약 알약 중 중복선택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amount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cc, 봉, 정 단위만 가능 입력은 숫자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reps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투약횟수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hour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식후, 식전 중 선택 후 숫자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storagemethod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상온, 냉장, 냉동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textarea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특이사항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check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</a:t>
                      </a:r>
                      <a:r>
                        <a:rPr lang="en-US" sz="1200"/>
                        <a:t>h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읽음, 안읽음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3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6046f36c9_6_45"/>
          <p:cNvSpPr txBox="1"/>
          <p:nvPr/>
        </p:nvSpPr>
        <p:spPr>
          <a:xfrm>
            <a:off x="700064" y="157320"/>
            <a:ext cx="850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귀가동의서 </a:t>
            </a: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d6046f36c9_6_45"/>
          <p:cNvSpPr txBox="1"/>
          <p:nvPr/>
        </p:nvSpPr>
        <p:spPr>
          <a:xfrm>
            <a:off x="46095" y="803160"/>
            <a:ext cx="979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399" marR="0" lvl="0" indent="-34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귀가동의서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Table :</a:t>
            </a:r>
            <a:r>
              <a:rPr lang="en-US" sz="1600"/>
              <a:t> re_home</a:t>
            </a:r>
            <a:endParaRPr sz="1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d6046f36c9_6_45"/>
          <p:cNvSpPr/>
          <p:nvPr/>
        </p:nvSpPr>
        <p:spPr>
          <a:xfrm>
            <a:off x="9249889" y="512640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gd6046f36c9_6_45"/>
          <p:cNvGraphicFramePr/>
          <p:nvPr/>
        </p:nvGraphicFramePr>
        <p:xfrm>
          <a:off x="46159" y="111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{DE712285-CD24-43F9-8CBE-D87BAC15254D}</a:tableStyleId>
              </a:tblPr>
              <a:tblGrid>
                <a:gridCol w="16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컬럼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타입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값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널 허용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코멘트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시퀀스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학부모 외래키 제약조건 적용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선생님 외래키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sysdate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yyyymmdd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method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대중교통, 도보, 자차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relationship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Varchar2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관계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h.p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연락처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e.h.p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비상연락망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check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</a:t>
                      </a:r>
                      <a:r>
                        <a:rPr lang="en-US" sz="1200"/>
                        <a:t>h</a:t>
                      </a: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안읽음</a:t>
                      </a:r>
                      <a:endParaRPr sz="1800"/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읽음, 안읽음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remark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Varchar2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255</a:t>
                      </a: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25" marR="900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75" marR="914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935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1656</Words>
  <Application>Microsoft Office PowerPoint</Application>
  <PresentationFormat>A4 용지(210x297mm)</PresentationFormat>
  <Paragraphs>997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Gulim</vt:lpstr>
      <vt:lpstr>Gulimche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이름</dc:title>
  <dc:creator>예성영</dc:creator>
  <cp:lastModifiedBy>나태훈</cp:lastModifiedBy>
  <cp:revision>2</cp:revision>
  <dcterms:created xsi:type="dcterms:W3CDTF">2000-05-16T11:16:41Z</dcterms:created>
  <dcterms:modified xsi:type="dcterms:W3CDTF">2021-04-30T11:26:06Z</dcterms:modified>
</cp:coreProperties>
</file>