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Economica"/>
      <p:regular r:id="rId33"/>
      <p:bold r:id="rId34"/>
      <p:italic r:id="rId35"/>
      <p:boldItalic r:id="rId36"/>
    </p:embeddedFont>
    <p:embeddedFont>
      <p:font typeface="Caveat"/>
      <p:regular r:id="rId37"/>
      <p:bold r:id="rId38"/>
    </p:embeddedFont>
    <p:embeddedFont>
      <p:font typeface="PT Sans Narrow"/>
      <p:regular r:id="rId39"/>
      <p:bold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Narrow-bold.fntdata"/><Relationship Id="rId20" Type="http://schemas.openxmlformats.org/officeDocument/2006/relationships/slide" Target="slides/slide15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7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Economic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Economica-italic.fntdata"/><Relationship Id="rId12" Type="http://schemas.openxmlformats.org/officeDocument/2006/relationships/slide" Target="slides/slide7.xml"/><Relationship Id="rId34" Type="http://schemas.openxmlformats.org/officeDocument/2006/relationships/font" Target="fonts/Economica-bold.fntdata"/><Relationship Id="rId15" Type="http://schemas.openxmlformats.org/officeDocument/2006/relationships/slide" Target="slides/slide10.xml"/><Relationship Id="rId37" Type="http://schemas.openxmlformats.org/officeDocument/2006/relationships/font" Target="fonts/Caveat-regular.fntdata"/><Relationship Id="rId14" Type="http://schemas.openxmlformats.org/officeDocument/2006/relationships/slide" Target="slides/slide9.xml"/><Relationship Id="rId36" Type="http://schemas.openxmlformats.org/officeDocument/2006/relationships/font" Target="fonts/Economica-boldItalic.fntdata"/><Relationship Id="rId17" Type="http://schemas.openxmlformats.org/officeDocument/2006/relationships/slide" Target="slides/slide12.xml"/><Relationship Id="rId39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38" Type="http://schemas.openxmlformats.org/officeDocument/2006/relationships/font" Target="fonts/Cave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fb5a1dd07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fb5a1dd07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fb5a1dd07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fb5a1dd07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fb5a1dd07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fb5a1dd07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fb5a1dd07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fb5a1dd07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78357fd95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78357fd95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strong desire for new experiences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Sustained effort without rewards becomes increasingly boring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Newness is risky and uncertain; a strong desire for trust and safety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apps have become too useful to be fun, or too fun to be useful, or too sophisticated to be welcoming, or too welcoming to get sophisticated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78357fd95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78357fd95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Desire for new and better experiences // Wanderlust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the routine // spontaneity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 desire for better trust &amp; transparency // new tech paranoia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Vastly different use-cases // Multi-modality // Barriers to entry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fb5a1dd0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fb5a1dd0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Constraint: time and efficiency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natural instinct to explore often comes into conflict with the need for a utility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fb5a1dd0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fb5a1dd0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fb5a1dd0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fb5a1dd0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fb5a1dd0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fb5a1dd0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e745f1c7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e745f1c7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7c3a06f7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7c3a06f7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EM interview: will typically trust Yelp / online aggregated reviews but will preference close friends recommendation over that even if online reviews are bad.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fb5a1dd07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fb5a1dd0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fb5a1dd07_3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fb5a1dd07_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fb5a1dd07_3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fb5a1dd07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fb4c1062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fb4c1062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fb5a1dd07_3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fb5a1dd07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fb5a1dd07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fb5a1dd07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fb5a1dd07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fb5a1dd0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fb5a1dd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fb5a1dd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Found extreme users on two spectrums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Wanderlust / Exploration: Some interviewees loved to travel and explore new places while others liked to explore in moderation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Tech savviness / Gaming: Some interviewees played AR games daily while others hadn’t bought a new phone in six years.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fb4c1062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fb4c1062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 me about your favorite game.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 me through the last time you connected with friends.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find out about new places?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has your quarantine experience been?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respond to recommendations?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 you consider yourself adventurous?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you like to try new things?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78357fd95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78357fd95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 me about your favorite game.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 me through the last time you connected with friends.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find out about new places?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has your quarantine experience been?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respond to recommendations?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 you consider yourself adventurous?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you like to try new things?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fb5a1dd0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fb5a1dd0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fb5a1dd07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fb5a1dd0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fb5a1dd0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fb5a1dd0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fb5a1dd0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fb5a1dd0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998075" y="1638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(un)travel</a:t>
            </a:r>
            <a:endParaRPr sz="34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40405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Ben Gregory, Cooper Reed, Michelle Huang, Natasha Goh</a:t>
            </a:r>
            <a:endParaRPr sz="22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4" name="Google Shape;64;p13"/>
          <p:cNvSpPr txBox="1"/>
          <p:nvPr>
            <p:ph type="ctrTitle"/>
          </p:nvPr>
        </p:nvSpPr>
        <p:spPr>
          <a:xfrm>
            <a:off x="3134950" y="891130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Exploration &amp; Connection</a:t>
            </a:r>
            <a:endParaRPr sz="47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A677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447325" y="598425"/>
            <a:ext cx="42099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“Do you want utility, safety, community or fun? Better get downloading, because you’ll never find those all in the same app.”</a:t>
            </a:r>
            <a:endParaRPr sz="3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1900900" y="3326975"/>
            <a:ext cx="2879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Char char="-"/>
            </a:pPr>
            <a:r>
              <a:rPr lang="en"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MR</a:t>
            </a:r>
            <a:r>
              <a:rPr lang="en"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3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Pokémon Go enthusiast, </a:t>
            </a:r>
            <a:endParaRPr i="1"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Google local guide, </a:t>
            </a:r>
            <a:endParaRPr i="1"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travel photographer</a:t>
            </a:r>
            <a:endParaRPr i="1"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75" y="0"/>
            <a:ext cx="3857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A677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4320800" y="674625"/>
            <a:ext cx="47154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“I haven’t really tried to explore new places recently. It’s just philosophically intimidating.”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6015700" y="3403175"/>
            <a:ext cx="2879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Char char="-"/>
            </a:pPr>
            <a:r>
              <a:rPr lang="en"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PF</a:t>
            </a:r>
            <a:endParaRPr sz="3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non-tech savvy,</a:t>
            </a:r>
            <a:endParaRPr i="1"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early 30s professional,</a:t>
            </a:r>
            <a:endParaRPr i="1"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LA urban explorer</a:t>
            </a:r>
            <a:endParaRPr sz="1800"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0" l="0" r="6305" t="0"/>
          <a:stretch/>
        </p:blipFill>
        <p:spPr>
          <a:xfrm>
            <a:off x="-736275" y="0"/>
            <a:ext cx="4819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A677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218725" y="674625"/>
            <a:ext cx="46029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“I’m a completionist...Honestly, completing the rings in Apple Fitness is probably the main reason I exercise.”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1824700" y="3403175"/>
            <a:ext cx="2879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Char char="-"/>
            </a:pPr>
            <a:r>
              <a:rPr lang="en"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EM</a:t>
            </a:r>
            <a:endParaRPr sz="3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moderate tech user,</a:t>
            </a:r>
            <a:endParaRPr i="1"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collector hobbyist,</a:t>
            </a:r>
            <a:endParaRPr i="1"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Pokémon Go enthusiast</a:t>
            </a:r>
            <a:endParaRPr i="1"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descr="Profile photo for Ed Maguan"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625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73700" y="2156100"/>
            <a:ext cx="7596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Empathy Maps</a:t>
            </a:r>
            <a:endParaRPr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0" y="327000"/>
            <a:ext cx="9144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SAY</a:t>
            </a:r>
            <a:endParaRPr sz="4000">
              <a:solidFill>
                <a:schemeClr val="lt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837863" y="1204075"/>
            <a:ext cx="1690200" cy="885300"/>
          </a:xfrm>
          <a:prstGeom prst="rect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"I like to go for as many things as I can when I'm traveling"</a:t>
            </a:r>
            <a:endParaRPr sz="12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837863" y="3423325"/>
            <a:ext cx="1690200" cy="885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“I need not just NOT TripAdvisor, but ANTI-TripAdvisor”</a:t>
            </a:r>
            <a:endParaRPr b="1" sz="12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837863" y="2313700"/>
            <a:ext cx="1690200" cy="885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“I’ll find a place I like and not want to explore as much”</a:t>
            </a:r>
            <a:endParaRPr b="1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2763888" y="1204075"/>
            <a:ext cx="1690200" cy="885300"/>
          </a:xfrm>
          <a:prstGeom prst="rect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“I have a tendency to move on from trends that have already crested.”</a:t>
            </a:r>
            <a:endParaRPr sz="12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2763888" y="3423325"/>
            <a:ext cx="1690200" cy="885300"/>
          </a:xfrm>
          <a:prstGeom prst="rect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"I enjoy adventure in moderation"</a:t>
            </a:r>
            <a:endParaRPr sz="12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2763888" y="2313700"/>
            <a:ext cx="1690200" cy="885300"/>
          </a:xfrm>
          <a:prstGeom prst="rect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“Not a Gamer” </a:t>
            </a:r>
            <a:br>
              <a:rPr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(despite playing Pokemon Go for up to an hour daily)</a:t>
            </a:r>
            <a:endParaRPr sz="12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6" name="Google Shape;176;p26"/>
          <p:cNvSpPr/>
          <p:nvPr/>
        </p:nvSpPr>
        <p:spPr>
          <a:xfrm>
            <a:off x="4689913" y="1204075"/>
            <a:ext cx="1690200" cy="885300"/>
          </a:xfrm>
          <a:prstGeom prst="rect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"Travelling with fa</a:t>
            </a:r>
            <a:r>
              <a:rPr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</a:t>
            </a:r>
            <a:r>
              <a:rPr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ily was stressful since we were always trying to hit all the tourist spot.s"</a:t>
            </a:r>
            <a:endParaRPr sz="12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4689913" y="3423325"/>
            <a:ext cx="1690200" cy="885300"/>
          </a:xfrm>
          <a:prstGeom prst="rect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"Sometimes you just prefer chatting at home because you are lazy"</a:t>
            </a:r>
            <a:endParaRPr sz="12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8" name="Google Shape;178;p26"/>
          <p:cNvSpPr/>
          <p:nvPr/>
        </p:nvSpPr>
        <p:spPr>
          <a:xfrm>
            <a:off x="4689913" y="2313700"/>
            <a:ext cx="1690200" cy="885300"/>
          </a:xfrm>
          <a:prstGeom prst="rect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“I am someone who believes winning is fun and losing is not fun” </a:t>
            </a:r>
            <a:endParaRPr sz="12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6615938" y="1204075"/>
            <a:ext cx="1690200" cy="885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“You should always be able to discover something new and completely different.”</a:t>
            </a:r>
            <a:endParaRPr b="1" sz="12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6615938" y="3423325"/>
            <a:ext cx="1690200" cy="885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“Even trailblazers shouldn’t have to start with a blank slate”</a:t>
            </a:r>
            <a:endParaRPr b="1" sz="12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1" name="Google Shape;181;p26"/>
          <p:cNvSpPr/>
          <p:nvPr/>
        </p:nvSpPr>
        <p:spPr>
          <a:xfrm>
            <a:off x="6615938" y="2313700"/>
            <a:ext cx="1690200" cy="885300"/>
          </a:xfrm>
          <a:prstGeom prst="rect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“If a place has less than 4 stars on Yelp, I won't even consider it.”</a:t>
            </a:r>
            <a:endParaRPr sz="12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0" y="327000"/>
            <a:ext cx="9144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THINK</a:t>
            </a:r>
            <a:endParaRPr sz="4000">
              <a:solidFill>
                <a:schemeClr val="lt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837863" y="1214525"/>
            <a:ext cx="1690200" cy="885300"/>
          </a:xfrm>
          <a:prstGeom prst="rect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Google recs are not personal, local guides have varied taste &amp; tastes</a:t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837863" y="3433775"/>
            <a:ext cx="1690200" cy="885300"/>
          </a:xfrm>
          <a:prstGeom prst="rect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Not sure if he will live in Bay Area forever so wants to see things while here.</a:t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9" name="Google Shape;189;p27"/>
          <p:cNvSpPr/>
          <p:nvPr/>
        </p:nvSpPr>
        <p:spPr>
          <a:xfrm>
            <a:off x="837863" y="2324150"/>
            <a:ext cx="1690200" cy="885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T Sans Narrow"/>
                <a:ea typeface="PT Sans Narrow"/>
                <a:cs typeface="PT Sans Narrow"/>
                <a:sym typeface="PT Sans Narrow"/>
              </a:rPr>
              <a:t>Considers gamers to be someone who owns a console or “really intense” about mobile gaming</a:t>
            </a:r>
            <a:endParaRPr b="1"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0" name="Google Shape;190;p27"/>
          <p:cNvSpPr/>
          <p:nvPr/>
        </p:nvSpPr>
        <p:spPr>
          <a:xfrm>
            <a:off x="2763888" y="1214525"/>
            <a:ext cx="1690200" cy="885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T Sans Narrow"/>
                <a:ea typeface="PT Sans Narrow"/>
                <a:cs typeface="PT Sans Narrow"/>
                <a:sym typeface="PT Sans Narrow"/>
              </a:rPr>
              <a:t>"Easter eggs" are rewarding, in games and in real life</a:t>
            </a:r>
            <a:endParaRPr b="1"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1" name="Google Shape;191;p27"/>
          <p:cNvSpPr/>
          <p:nvPr/>
        </p:nvSpPr>
        <p:spPr>
          <a:xfrm>
            <a:off x="2763888" y="3433775"/>
            <a:ext cx="1690200" cy="885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T Sans Narrow"/>
                <a:ea typeface="PT Sans Narrow"/>
                <a:cs typeface="PT Sans Narrow"/>
                <a:sym typeface="PT Sans Narrow"/>
              </a:rPr>
              <a:t>There are established places to visit that are safe because he knows the precautions owners  take.</a:t>
            </a:r>
            <a:endParaRPr b="1"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2" name="Google Shape;192;p27"/>
          <p:cNvSpPr/>
          <p:nvPr/>
        </p:nvSpPr>
        <p:spPr>
          <a:xfrm>
            <a:off x="2763888" y="2324150"/>
            <a:ext cx="1690200" cy="885300"/>
          </a:xfrm>
          <a:prstGeom prst="rect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It's not safe to travel much during quarantine</a:t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3" name="Google Shape;193;p27"/>
          <p:cNvSpPr/>
          <p:nvPr/>
        </p:nvSpPr>
        <p:spPr>
          <a:xfrm>
            <a:off x="4689913" y="1214525"/>
            <a:ext cx="1690200" cy="885300"/>
          </a:xfrm>
          <a:prstGeom prst="rect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Pokemon Go is gimmicky, difficult for sustained effort and ultimately unrewarding</a:t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4" name="Google Shape;194;p27"/>
          <p:cNvSpPr/>
          <p:nvPr/>
        </p:nvSpPr>
        <p:spPr>
          <a:xfrm>
            <a:off x="4689913" y="3433775"/>
            <a:ext cx="1690200" cy="885300"/>
          </a:xfrm>
          <a:prstGeom prst="rect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Winning is fun and important, and so is improving always</a:t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4689913" y="2324150"/>
            <a:ext cx="1690200" cy="885300"/>
          </a:xfrm>
          <a:prstGeom prst="rect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Being stuck in one place for the rest of your life is terrible</a:t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6615938" y="1214525"/>
            <a:ext cx="1690200" cy="885300"/>
          </a:xfrm>
          <a:prstGeom prst="rect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It's important to be able to play a game competitively</a:t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6615938" y="3433775"/>
            <a:ext cx="1690200" cy="885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Frustrated by how unconstructed most exploration apps feel</a:t>
            </a:r>
            <a:endParaRPr b="1"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8" name="Google Shape;198;p27"/>
          <p:cNvSpPr/>
          <p:nvPr/>
        </p:nvSpPr>
        <p:spPr>
          <a:xfrm>
            <a:off x="6615938" y="2324150"/>
            <a:ext cx="1690200" cy="885300"/>
          </a:xfrm>
          <a:prstGeom prst="rect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 blank slate is intimidating, an entry questionnaire should establish preferences and recommend</a:t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0" y="327000"/>
            <a:ext cx="9144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A677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DO</a:t>
            </a:r>
            <a:endParaRPr sz="4000">
              <a:solidFill>
                <a:srgbClr val="CCA677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837863" y="1204100"/>
            <a:ext cx="1690200" cy="885300"/>
          </a:xfrm>
          <a:prstGeom prst="rect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Meeting people for 1:1 walks</a:t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837863" y="3423350"/>
            <a:ext cx="1690200" cy="885300"/>
          </a:xfrm>
          <a:prstGeom prst="rect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Took long bike ride meandering into downtown LA; found two new taco spots</a:t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837863" y="2313725"/>
            <a:ext cx="1690200" cy="885300"/>
          </a:xfrm>
          <a:prstGeom prst="rect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Works out a lot because of "completionism" with Apple Fitness Rings</a:t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2763888" y="1204100"/>
            <a:ext cx="1690200" cy="885300"/>
          </a:xfrm>
          <a:prstGeom prst="rect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Will make a note of recommendations and commit to memory (girlfriend keep pins in map)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2763888" y="3423350"/>
            <a:ext cx="1690200" cy="885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T Sans Narrow"/>
                <a:ea typeface="PT Sans Narrow"/>
                <a:cs typeface="PT Sans Narrow"/>
                <a:sym typeface="PT Sans Narrow"/>
              </a:rPr>
              <a:t>Focuses on getting from point A to B when pressed for time</a:t>
            </a:r>
            <a:endParaRPr b="1"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9" name="Google Shape;209;p28"/>
          <p:cNvSpPr/>
          <p:nvPr/>
        </p:nvSpPr>
        <p:spPr>
          <a:xfrm>
            <a:off x="2763888" y="2313725"/>
            <a:ext cx="1690200" cy="885300"/>
          </a:xfrm>
          <a:prstGeom prst="rect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Seeks out new / interesting places when she has time</a:t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0" name="Google Shape;210;p28"/>
          <p:cNvSpPr/>
          <p:nvPr/>
        </p:nvSpPr>
        <p:spPr>
          <a:xfrm>
            <a:off x="4689913" y="1204100"/>
            <a:ext cx="1690200" cy="885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Finds out about new places from internet "research"</a:t>
            </a:r>
            <a:endParaRPr b="1"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1" name="Google Shape;211;p28"/>
          <p:cNvSpPr/>
          <p:nvPr/>
        </p:nvSpPr>
        <p:spPr>
          <a:xfrm>
            <a:off x="4689913" y="3423350"/>
            <a:ext cx="1690200" cy="885300"/>
          </a:xfrm>
          <a:prstGeom prst="rect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K</a:t>
            </a:r>
            <a:r>
              <a:rPr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eeps an eye out when at the shopping mall for new restaurants</a:t>
            </a:r>
            <a:endParaRPr sz="12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8"/>
          <p:cNvSpPr/>
          <p:nvPr/>
        </p:nvSpPr>
        <p:spPr>
          <a:xfrm>
            <a:off x="4689913" y="2313725"/>
            <a:ext cx="1690200" cy="885300"/>
          </a:xfrm>
          <a:prstGeom prst="rect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Is not motivated to go out unless strictly </a:t>
            </a:r>
            <a:r>
              <a:rPr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necessary</a:t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6615938" y="1204100"/>
            <a:ext cx="1690200" cy="885300"/>
          </a:xfrm>
          <a:prstGeom prst="rect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Got bored of simply collecting Pokemon, ended up exploring cities instead</a:t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6615938" y="3423350"/>
            <a:ext cx="1690200" cy="885300"/>
          </a:xfrm>
          <a:prstGeom prst="rect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Has only been grocery shopping during quarantine</a:t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6615938" y="2313725"/>
            <a:ext cx="1690200" cy="885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Search for friends and items of interest near her (only so much time to explore)</a:t>
            </a:r>
            <a:endParaRPr b="1"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0" y="327000"/>
            <a:ext cx="9144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FEEL</a:t>
            </a:r>
            <a:endParaRPr sz="4000">
              <a:solidFill>
                <a:schemeClr val="lt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1" name="Google Shape;221;p29"/>
          <p:cNvSpPr/>
          <p:nvPr/>
        </p:nvSpPr>
        <p:spPr>
          <a:xfrm>
            <a:off x="837863" y="1235400"/>
            <a:ext cx="1690200" cy="885300"/>
          </a:xfrm>
          <a:prstGeom prst="rect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Didn't see himself catching up to all the other people who already played Pokemon Go</a:t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2" name="Google Shape;222;p29"/>
          <p:cNvSpPr/>
          <p:nvPr/>
        </p:nvSpPr>
        <p:spPr>
          <a:xfrm>
            <a:off x="837863" y="3454650"/>
            <a:ext cx="1690200" cy="885300"/>
          </a:xfrm>
          <a:prstGeom prst="rect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Worried about risks of going to new places/being tracked - app must have robust safeguards against stalking</a:t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3" name="Google Shape;223;p29"/>
          <p:cNvSpPr/>
          <p:nvPr/>
        </p:nvSpPr>
        <p:spPr>
          <a:xfrm>
            <a:off x="837863" y="2345025"/>
            <a:ext cx="1690200" cy="885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T Sans Narrow"/>
                <a:ea typeface="PT Sans Narrow"/>
                <a:cs typeface="PT Sans Narrow"/>
                <a:sym typeface="PT Sans Narrow"/>
              </a:rPr>
              <a:t>Misses the "loose" connections of running into people</a:t>
            </a:r>
            <a:endParaRPr b="1"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2763888" y="1235400"/>
            <a:ext cx="1690200" cy="885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T Sans Narrow"/>
                <a:ea typeface="PT Sans Narrow"/>
                <a:cs typeface="PT Sans Narrow"/>
                <a:sym typeface="PT Sans Narrow"/>
              </a:rPr>
              <a:t>Very "check the box" kind of person with responding to challenges</a:t>
            </a:r>
            <a:endParaRPr b="1"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2763888" y="3454650"/>
            <a:ext cx="1690200" cy="885300"/>
          </a:xfrm>
          <a:prstGeom prst="rect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Did not want to explore as much during covid to avoid seeing people (and getting potentially infected)</a:t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2763888" y="2345025"/>
            <a:ext cx="1690200" cy="885300"/>
          </a:xfrm>
          <a:prstGeom prst="rect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In-person interactions are more spontaneous</a:t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4689913" y="1235400"/>
            <a:ext cx="1690200" cy="885300"/>
          </a:xfrm>
          <a:prstGeom prst="rect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Believes mental framework of the world isn’t expanding because of being in one place </a:t>
            </a:r>
            <a:endParaRPr sz="12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4689913" y="3454650"/>
            <a:ext cx="1690200" cy="885300"/>
          </a:xfrm>
          <a:prstGeom prst="rect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People have adapted to covid times, (e.g. livestreamed concerts)</a:t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4689913" y="2345025"/>
            <a:ext cx="1690200" cy="885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Needs better return on effort at all stages of involvement (more and better rewards)</a:t>
            </a:r>
            <a:endParaRPr b="1"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615938" y="1235400"/>
            <a:ext cx="1690200" cy="885300"/>
          </a:xfrm>
          <a:prstGeom prst="rect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Must have robust safeguards against stalking</a:t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6615938" y="3454650"/>
            <a:ext cx="1690200" cy="885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Shocked but also happy when came across a new hidden restaurant</a:t>
            </a:r>
            <a:endParaRPr b="1"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2" name="Google Shape;232;p29"/>
          <p:cNvSpPr/>
          <p:nvPr/>
        </p:nvSpPr>
        <p:spPr>
          <a:xfrm>
            <a:off x="6615938" y="2345025"/>
            <a:ext cx="1690200" cy="885300"/>
          </a:xfrm>
          <a:prstGeom prst="rect">
            <a:avLst/>
          </a:prstGeom>
          <a:noFill/>
          <a:ln cap="flat" cmpd="sng" w="19050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</a:t>
            </a:r>
            <a:r>
              <a:rPr lang="en" sz="12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rivacy concerns with snap map - ie apps constantly tracking your location in the background</a:t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773700" y="2110050"/>
            <a:ext cx="7596600" cy="9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Needs </a:t>
            </a:r>
            <a:r>
              <a:rPr lang="en" sz="4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◦</a:t>
            </a:r>
            <a:r>
              <a:rPr lang="en" sz="48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Insights </a:t>
            </a:r>
            <a:r>
              <a:rPr lang="en" sz="4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◦</a:t>
            </a:r>
            <a:r>
              <a:rPr lang="en" sz="48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Analysis </a:t>
            </a:r>
            <a:endParaRPr sz="3600">
              <a:solidFill>
                <a:srgbClr val="CCA677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/>
          <p:nvPr/>
        </p:nvSpPr>
        <p:spPr>
          <a:xfrm>
            <a:off x="4390200" y="0"/>
            <a:ext cx="4753800" cy="5143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3" name="Google Shape;243;p31"/>
          <p:cNvSpPr txBox="1"/>
          <p:nvPr>
            <p:ph idx="4294967295" type="title"/>
          </p:nvPr>
        </p:nvSpPr>
        <p:spPr>
          <a:xfrm>
            <a:off x="265500" y="823600"/>
            <a:ext cx="36693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[Insight]</a:t>
            </a:r>
            <a:r>
              <a:rPr lang="en" sz="3600">
                <a:solidFill>
                  <a:srgbClr val="43434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endParaRPr sz="3600">
              <a:solidFill>
                <a:srgbClr val="434343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Once people get comfortable in an area, they stop exploring</a:t>
            </a:r>
            <a:endParaRPr sz="26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4" name="Google Shape;244;p31"/>
          <p:cNvSpPr txBox="1"/>
          <p:nvPr>
            <p:ph idx="4294967295" type="body"/>
          </p:nvPr>
        </p:nvSpPr>
        <p:spPr>
          <a:xfrm>
            <a:off x="5307000" y="1083200"/>
            <a:ext cx="3669300" cy="3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 feel terrible that I’ve mainly been in one place for most of my life... I feel like my mental framework of the world isn’t expanding.</a:t>
            </a:r>
            <a:endParaRPr sz="3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5" name="Google Shape;245;p31"/>
          <p:cNvSpPr txBox="1"/>
          <p:nvPr>
            <p:ph idx="4294967295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[Need] </a:t>
            </a:r>
            <a:endParaRPr b="1" sz="3600">
              <a:solidFill>
                <a:srgbClr val="434343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 way to make exploring new areas feel comfortable</a:t>
            </a:r>
            <a:endParaRPr sz="26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4422375" y="418300"/>
            <a:ext cx="569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“</a:t>
            </a:r>
            <a:endParaRPr sz="20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4294967295" type="title"/>
          </p:nvPr>
        </p:nvSpPr>
        <p:spPr>
          <a:xfrm>
            <a:off x="870300" y="1350300"/>
            <a:ext cx="7403400" cy="9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</a:t>
            </a:r>
            <a:r>
              <a:rPr lang="en" sz="24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ow can we use technology to</a:t>
            </a:r>
            <a:r>
              <a:rPr lang="en" sz="2400">
                <a:solidFill>
                  <a:srgbClr val="FFF2CC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b="1" lang="en" sz="2400">
                <a:solidFill>
                  <a:srgbClr val="FFE59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promote exploration/engagement with physical places</a:t>
            </a:r>
            <a:r>
              <a:rPr b="1" lang="en" sz="24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" sz="24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and </a:t>
            </a:r>
            <a:r>
              <a:rPr b="1" lang="en" sz="2400">
                <a:solidFill>
                  <a:srgbClr val="FFE59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connect people together</a:t>
            </a:r>
            <a:r>
              <a:rPr lang="en" sz="24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?</a:t>
            </a:r>
            <a:endParaRPr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/>
          <p:nvPr/>
        </p:nvSpPr>
        <p:spPr>
          <a:xfrm>
            <a:off x="4390200" y="0"/>
            <a:ext cx="47538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highlight>
                <a:srgbClr val="434343"/>
              </a:highlight>
            </a:endParaRPr>
          </a:p>
        </p:txBody>
      </p:sp>
      <p:sp>
        <p:nvSpPr>
          <p:cNvPr id="252" name="Google Shape;252;p32"/>
          <p:cNvSpPr txBox="1"/>
          <p:nvPr>
            <p:ph idx="4294967295" type="title"/>
          </p:nvPr>
        </p:nvSpPr>
        <p:spPr>
          <a:xfrm>
            <a:off x="265500" y="859800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[</a:t>
            </a:r>
            <a:r>
              <a:rPr b="1" lang="en" sz="3600">
                <a:solidFill>
                  <a:srgbClr val="43434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Insight]</a:t>
            </a:r>
            <a:r>
              <a:rPr lang="en" sz="3600">
                <a:solidFill>
                  <a:srgbClr val="43434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endParaRPr sz="3600">
              <a:solidFill>
                <a:srgbClr val="434343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People prefer recommendations from close friends and family</a:t>
            </a:r>
            <a:endParaRPr sz="26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53" name="Google Shape;253;p32"/>
          <p:cNvSpPr txBox="1"/>
          <p:nvPr>
            <p:ph idx="4294967295" type="body"/>
          </p:nvPr>
        </p:nvSpPr>
        <p:spPr>
          <a:xfrm>
            <a:off x="5307000" y="1083200"/>
            <a:ext cx="3678300" cy="3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If a place has less than 4 stars on Yelp, I won’t even consider it.</a:t>
            </a:r>
            <a:endParaRPr sz="3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54" name="Google Shape;254;p32"/>
          <p:cNvSpPr txBox="1"/>
          <p:nvPr>
            <p:ph idx="4294967295" type="subTitle"/>
          </p:nvPr>
        </p:nvSpPr>
        <p:spPr>
          <a:xfrm>
            <a:off x="265500" y="2805176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[Need] </a:t>
            </a:r>
            <a:endParaRPr b="1" sz="3600">
              <a:solidFill>
                <a:srgbClr val="434343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 way to create trust networks and relationships with online reviewers</a:t>
            </a:r>
            <a:endParaRPr sz="26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55" name="Google Shape;255;p32"/>
          <p:cNvSpPr txBox="1"/>
          <p:nvPr/>
        </p:nvSpPr>
        <p:spPr>
          <a:xfrm>
            <a:off x="4422375" y="418300"/>
            <a:ext cx="569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“</a:t>
            </a:r>
            <a:endParaRPr sz="20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/>
          <p:nvPr/>
        </p:nvSpPr>
        <p:spPr>
          <a:xfrm>
            <a:off x="4390200" y="0"/>
            <a:ext cx="4753800" cy="5143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1" name="Google Shape;261;p33"/>
          <p:cNvSpPr txBox="1"/>
          <p:nvPr>
            <p:ph idx="4294967295" type="title"/>
          </p:nvPr>
        </p:nvSpPr>
        <p:spPr>
          <a:xfrm>
            <a:off x="265500" y="4855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[Insight]</a:t>
            </a:r>
            <a:r>
              <a:rPr lang="en" sz="3600">
                <a:solidFill>
                  <a:srgbClr val="43434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endParaRPr sz="3600">
              <a:solidFill>
                <a:srgbClr val="434343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People are concerned with their location data being collected</a:t>
            </a:r>
            <a:endParaRPr sz="26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2" name="Google Shape;262;p33"/>
          <p:cNvSpPr txBox="1"/>
          <p:nvPr>
            <p:ph idx="4294967295" type="body"/>
          </p:nvPr>
        </p:nvSpPr>
        <p:spPr>
          <a:xfrm>
            <a:off x="5307000" y="1083200"/>
            <a:ext cx="3678300" cy="3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[I] deleted Snapchat after I found out they were tracking my location even when the app wasn’t open - that’s so creepy.</a:t>
            </a:r>
            <a:endParaRPr sz="3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3" name="Google Shape;263;p33"/>
          <p:cNvSpPr txBox="1"/>
          <p:nvPr>
            <p:ph idx="4294967295" type="subTitle"/>
          </p:nvPr>
        </p:nvSpPr>
        <p:spPr>
          <a:xfrm>
            <a:off x="265500" y="2271775"/>
            <a:ext cx="4045200" cy="24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[Need] </a:t>
            </a:r>
            <a:endParaRPr b="1" sz="3600">
              <a:solidFill>
                <a:srgbClr val="434343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Confidence that they are exploring safely and not being tracked without consent.</a:t>
            </a:r>
            <a:endParaRPr sz="26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4422375" y="418300"/>
            <a:ext cx="569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“</a:t>
            </a:r>
            <a:endParaRPr sz="20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/>
          <p:nvPr/>
        </p:nvSpPr>
        <p:spPr>
          <a:xfrm>
            <a:off x="4390200" y="0"/>
            <a:ext cx="4753800" cy="5143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70" name="Google Shape;270;p34"/>
          <p:cNvSpPr txBox="1"/>
          <p:nvPr>
            <p:ph idx="4294967295" type="body"/>
          </p:nvPr>
        </p:nvSpPr>
        <p:spPr>
          <a:xfrm>
            <a:off x="5307000" y="1083200"/>
            <a:ext cx="3678300" cy="11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 enjoy adventure in moderation.</a:t>
            </a:r>
            <a:endParaRPr sz="3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1" name="Google Shape;271;p34"/>
          <p:cNvSpPr txBox="1"/>
          <p:nvPr/>
        </p:nvSpPr>
        <p:spPr>
          <a:xfrm>
            <a:off x="4422375" y="418300"/>
            <a:ext cx="569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“</a:t>
            </a:r>
            <a:endParaRPr sz="20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2" name="Google Shape;272;p34"/>
          <p:cNvSpPr txBox="1"/>
          <p:nvPr>
            <p:ph idx="4294967295" type="title"/>
          </p:nvPr>
        </p:nvSpPr>
        <p:spPr>
          <a:xfrm>
            <a:off x="265500" y="1014675"/>
            <a:ext cx="4045200" cy="11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[Insight]</a:t>
            </a:r>
            <a:r>
              <a:rPr lang="en" sz="3600">
                <a:solidFill>
                  <a:srgbClr val="43434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endParaRPr sz="3600">
              <a:solidFill>
                <a:srgbClr val="434343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People vary in how they like to explore (or not.) </a:t>
            </a:r>
            <a:endParaRPr sz="26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3" name="Google Shape;273;p34"/>
          <p:cNvSpPr txBox="1"/>
          <p:nvPr>
            <p:ph idx="4294967295" type="subTitle"/>
          </p:nvPr>
        </p:nvSpPr>
        <p:spPr>
          <a:xfrm>
            <a:off x="265500" y="2366075"/>
            <a:ext cx="4045200" cy="22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[Need]</a:t>
            </a:r>
            <a:r>
              <a:rPr b="1" lang="en" sz="30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endParaRPr b="1" sz="30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Ability to balance efficiency vs entertainment when discovering new places.</a:t>
            </a:r>
            <a:endParaRPr sz="26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4603500" y="2095900"/>
            <a:ext cx="569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“</a:t>
            </a:r>
            <a:endParaRPr sz="20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5" name="Google Shape;275;p34"/>
          <p:cNvSpPr txBox="1"/>
          <p:nvPr>
            <p:ph idx="4294967295" type="body"/>
          </p:nvPr>
        </p:nvSpPr>
        <p:spPr>
          <a:xfrm>
            <a:off x="5465700" y="2571750"/>
            <a:ext cx="3678300" cy="21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It’s tough to choose between new and completely different or new and exactly the same.</a:t>
            </a:r>
            <a:endParaRPr sz="3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/>
          <p:nvPr/>
        </p:nvSpPr>
        <p:spPr>
          <a:xfrm>
            <a:off x="4390200" y="0"/>
            <a:ext cx="4753800" cy="5143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81" name="Google Shape;281;p35"/>
          <p:cNvSpPr txBox="1"/>
          <p:nvPr>
            <p:ph idx="4294967295" type="body"/>
          </p:nvPr>
        </p:nvSpPr>
        <p:spPr>
          <a:xfrm>
            <a:off x="5307000" y="1083200"/>
            <a:ext cx="3678300" cy="17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 have a tendency to move on from trends that have already crested.</a:t>
            </a:r>
            <a:endParaRPr sz="3000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4422375" y="418300"/>
            <a:ext cx="569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“</a:t>
            </a:r>
            <a:endParaRPr sz="20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3" name="Google Shape;283;p35"/>
          <p:cNvSpPr txBox="1"/>
          <p:nvPr>
            <p:ph idx="4294967295" type="title"/>
          </p:nvPr>
        </p:nvSpPr>
        <p:spPr>
          <a:xfrm>
            <a:off x="265500" y="1027900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[Insight]</a:t>
            </a:r>
            <a:r>
              <a:rPr lang="en" sz="3000">
                <a:solidFill>
                  <a:srgbClr val="43434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endParaRPr sz="3000">
              <a:solidFill>
                <a:srgbClr val="434343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Once a trend has been established, new users find it hard to gain a foothold among more advanced users.</a:t>
            </a:r>
            <a:endParaRPr sz="26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4" name="Google Shape;284;p35"/>
          <p:cNvSpPr txBox="1"/>
          <p:nvPr>
            <p:ph idx="4294967295" type="subTitle"/>
          </p:nvPr>
        </p:nvSpPr>
        <p:spPr>
          <a:xfrm>
            <a:off x="265500" y="2823275"/>
            <a:ext cx="4045200" cy="22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[Need] </a:t>
            </a:r>
            <a:endParaRPr b="1" sz="3600">
              <a:solidFill>
                <a:srgbClr val="434343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Ability to jump in and out of discovering without feeling pressure to keep up with others.</a:t>
            </a:r>
            <a:endParaRPr sz="26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5" name="Google Shape;285;p35"/>
          <p:cNvSpPr txBox="1"/>
          <p:nvPr/>
        </p:nvSpPr>
        <p:spPr>
          <a:xfrm>
            <a:off x="4422375" y="2571750"/>
            <a:ext cx="569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“</a:t>
            </a:r>
            <a:endParaRPr sz="20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6" name="Google Shape;286;p35"/>
          <p:cNvSpPr txBox="1"/>
          <p:nvPr>
            <p:ph idx="4294967295" type="body"/>
          </p:nvPr>
        </p:nvSpPr>
        <p:spPr>
          <a:xfrm>
            <a:off x="5307000" y="3234100"/>
            <a:ext cx="3678300" cy="17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Square one is terrible on any platform - on most, square 2 and 3 too.</a:t>
            </a:r>
            <a:endParaRPr sz="3000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/>
          <p:nvPr/>
        </p:nvSpPr>
        <p:spPr>
          <a:xfrm>
            <a:off x="4390200" y="0"/>
            <a:ext cx="4753800" cy="5143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2" name="Google Shape;292;p36"/>
          <p:cNvSpPr txBox="1"/>
          <p:nvPr>
            <p:ph idx="4294967295" type="body"/>
          </p:nvPr>
        </p:nvSpPr>
        <p:spPr>
          <a:xfrm>
            <a:off x="5307000" y="1083200"/>
            <a:ext cx="3678300" cy="32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Some days I’m an explorer and an extrovert, wanting to join a movement and raise our voices together. Some days I just wanna eat, and there better not be a crowd. </a:t>
            </a:r>
            <a:endParaRPr sz="3000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93" name="Google Shape;293;p36"/>
          <p:cNvSpPr txBox="1"/>
          <p:nvPr/>
        </p:nvSpPr>
        <p:spPr>
          <a:xfrm>
            <a:off x="4422375" y="418300"/>
            <a:ext cx="569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“</a:t>
            </a:r>
            <a:endParaRPr sz="20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94" name="Google Shape;294;p36"/>
          <p:cNvSpPr txBox="1"/>
          <p:nvPr>
            <p:ph idx="4294967295" type="title"/>
          </p:nvPr>
        </p:nvSpPr>
        <p:spPr>
          <a:xfrm>
            <a:off x="265500" y="1027900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[Insight]</a:t>
            </a:r>
            <a:r>
              <a:rPr lang="en" sz="30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endParaRPr sz="30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Despite broad appeal, no two users will use this platform with the same priorities, concerns, histories, or preferences.</a:t>
            </a:r>
            <a:endParaRPr sz="26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95" name="Google Shape;295;p36"/>
          <p:cNvSpPr txBox="1"/>
          <p:nvPr>
            <p:ph idx="4294967295" type="subTitle"/>
          </p:nvPr>
        </p:nvSpPr>
        <p:spPr>
          <a:xfrm>
            <a:off x="265500" y="2823275"/>
            <a:ext cx="4045200" cy="22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[Need] </a:t>
            </a:r>
            <a:endParaRPr b="1" sz="3600">
              <a:solidFill>
                <a:srgbClr val="434343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Users should be able to set strong preferences so that this tool suits their needs/use cases.</a:t>
            </a:r>
            <a:endParaRPr sz="26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title"/>
          </p:nvPr>
        </p:nvSpPr>
        <p:spPr>
          <a:xfrm>
            <a:off x="773700" y="2156100"/>
            <a:ext cx="7596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Summary</a:t>
            </a:r>
            <a:endParaRPr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>
            <p:ph type="title"/>
          </p:nvPr>
        </p:nvSpPr>
        <p:spPr>
          <a:xfrm>
            <a:off x="490250" y="450150"/>
            <a:ext cx="83556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People need…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PT Sans Narrow"/>
              <a:buChar char="●"/>
            </a:pPr>
            <a:r>
              <a:rPr lang="en" sz="22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 trustworthy way to make exploring new areas feel comfortable</a:t>
            </a:r>
            <a:endParaRPr sz="22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PT Sans Narrow"/>
              <a:buChar char="●"/>
            </a:pPr>
            <a:r>
              <a:rPr lang="en" sz="22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 personable way to create connection with online reviewers</a:t>
            </a:r>
            <a:endParaRPr sz="22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PT Sans Narrow"/>
              <a:buChar char="●"/>
            </a:pPr>
            <a:r>
              <a:rPr lang="en" sz="22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Confidence in the safety of themselves and their data</a:t>
            </a:r>
            <a:endParaRPr sz="18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PT Sans Narrow"/>
              <a:buChar char="●"/>
            </a:pPr>
            <a:r>
              <a:rPr lang="en" sz="22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Ability to balance efficiency vs. entertainment when discovering new places</a:t>
            </a:r>
            <a:endParaRPr sz="22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PT Sans Narrow"/>
              <a:buChar char="●"/>
            </a:pPr>
            <a:r>
              <a:rPr lang="en" sz="22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Ability to jump in and out of discovering without feeling pressure to keep up with others</a:t>
            </a:r>
            <a:endParaRPr sz="22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PT Sans Narrow"/>
              <a:buChar char="●"/>
            </a:pPr>
            <a:r>
              <a:rPr lang="en" sz="22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 platform with a universal language of usefulness, fun, and trust</a:t>
            </a:r>
            <a:endParaRPr sz="22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>
            <p:ph type="title"/>
          </p:nvPr>
        </p:nvSpPr>
        <p:spPr>
          <a:xfrm>
            <a:off x="773700" y="2156100"/>
            <a:ext cx="7596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Questions?</a:t>
            </a:r>
            <a:endParaRPr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3181700" y="602575"/>
            <a:ext cx="2500800" cy="1673700"/>
          </a:xfrm>
          <a:prstGeom prst="cloudCallout">
            <a:avLst>
              <a:gd fmla="val 2649" name="adj1"/>
              <a:gd fmla="val 61563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 rot="176530">
            <a:off x="6440675" y="1586077"/>
            <a:ext cx="2238551" cy="1392947"/>
          </a:xfrm>
          <a:prstGeom prst="wedgeEllipseCallout">
            <a:avLst>
              <a:gd fmla="val -35864" name="adj1"/>
              <a:gd fmla="val 59968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 rot="-1042622">
            <a:off x="268568" y="1442197"/>
            <a:ext cx="2317364" cy="1566355"/>
          </a:xfrm>
          <a:prstGeom prst="wedgeEllipseCallout">
            <a:avLst>
              <a:gd fmla="val 28655" name="adj1"/>
              <a:gd fmla="val 52462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2495100" y="3015875"/>
            <a:ext cx="4153800" cy="12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PT Sans Narrow"/>
                <a:ea typeface="PT Sans Narrow"/>
                <a:cs typeface="PT Sans Narrow"/>
                <a:sym typeface="PT Sans Narrow"/>
              </a:rPr>
              <a:t>I</a:t>
            </a:r>
            <a:r>
              <a:rPr lang="en" sz="6000">
                <a:latin typeface="PT Sans Narrow"/>
                <a:ea typeface="PT Sans Narrow"/>
                <a:cs typeface="PT Sans Narrow"/>
                <a:sym typeface="PT Sans Narrow"/>
              </a:rPr>
              <a:t>nterviews {6}</a:t>
            </a:r>
            <a:endParaRPr sz="6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 rot="-1042318">
            <a:off x="354682" y="1571805"/>
            <a:ext cx="2229600" cy="124858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Who?</a:t>
            </a:r>
            <a:endParaRPr sz="4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3104225" y="834325"/>
            <a:ext cx="2719200" cy="12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Why?</a:t>
            </a:r>
            <a:endParaRPr sz="4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 rot="458018">
            <a:off x="6128175" y="1674949"/>
            <a:ext cx="2913319" cy="1248571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How?</a:t>
            </a:r>
            <a:endParaRPr sz="4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372475" y="142575"/>
            <a:ext cx="38304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CCA677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Who do we want to hear from?</a:t>
            </a:r>
            <a:endParaRPr b="1" sz="3400">
              <a:solidFill>
                <a:srgbClr val="CCA677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72475" y="1249475"/>
            <a:ext cx="4200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 Narrow"/>
              <a:buChar char="-"/>
            </a:pPr>
            <a:r>
              <a:rPr lang="en" sz="16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Extreme Users</a:t>
            </a:r>
            <a:endParaRPr sz="16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Low - </a:t>
            </a:r>
            <a:r>
              <a:rPr b="1" lang="en" sz="16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hermits - </a:t>
            </a:r>
            <a:r>
              <a:rPr lang="en" sz="16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low social media/tech</a:t>
            </a:r>
            <a:endParaRPr sz="16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Average - </a:t>
            </a:r>
            <a:r>
              <a:rPr b="1" lang="en" sz="16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social media user - </a:t>
            </a:r>
            <a:r>
              <a:rPr lang="en" sz="16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access to data</a:t>
            </a:r>
            <a:endParaRPr sz="16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 Narrow"/>
              <a:buChar char="-"/>
            </a:pPr>
            <a:r>
              <a:rPr lang="en" sz="16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High</a:t>
            </a:r>
            <a:endParaRPr sz="16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" sz="16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Pokemon Go / Geocachers,</a:t>
            </a:r>
            <a:r>
              <a:rPr lang="en" sz="16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listen to exploration suggestions</a:t>
            </a:r>
            <a:endParaRPr sz="16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" sz="16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digital community players</a:t>
            </a:r>
            <a:r>
              <a:rPr lang="en" sz="16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like discord, reddit</a:t>
            </a:r>
            <a:endParaRPr sz="16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 Narrow"/>
              <a:buChar char="-"/>
            </a:pPr>
            <a:r>
              <a:rPr lang="en" sz="16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Exploration extreme</a:t>
            </a:r>
            <a:endParaRPr sz="16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 Narrow"/>
              <a:buChar char="-"/>
            </a:pPr>
            <a:r>
              <a:rPr lang="en" sz="16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Adventurous &amp; suggestible</a:t>
            </a:r>
            <a:endParaRPr sz="16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 Narrow"/>
              <a:buChar char="-"/>
            </a:pPr>
            <a:r>
              <a:rPr lang="en" sz="16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Professionals / Experts</a:t>
            </a:r>
            <a:endParaRPr sz="16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 Narrow"/>
              <a:buChar char="-"/>
            </a:pPr>
            <a:r>
              <a:rPr b="1" lang="en" sz="16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Google Local Guides</a:t>
            </a:r>
            <a:endParaRPr b="1" sz="16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 Narrow"/>
              <a:buChar char="-"/>
            </a:pPr>
            <a:r>
              <a:rPr lang="en" sz="16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Business owners(?) / People who would benefit </a:t>
            </a:r>
            <a:endParaRPr sz="16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562950" y="2138550"/>
            <a:ext cx="55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194350" y="3371838"/>
            <a:ext cx="362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Community Connection &amp; Contribution</a:t>
            </a:r>
            <a:endParaRPr sz="20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194350" y="1645975"/>
            <a:ext cx="224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Quarantine experience</a:t>
            </a:r>
            <a:endParaRPr sz="20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5194350" y="2825375"/>
            <a:ext cx="321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Gamification, Motivation, Rewards</a:t>
            </a:r>
            <a:endParaRPr sz="20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065325" y="142575"/>
            <a:ext cx="38304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CCA677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What do we want to hear?</a:t>
            </a:r>
            <a:endParaRPr b="1" sz="3400">
              <a:solidFill>
                <a:srgbClr val="CCA677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5194350" y="2235963"/>
            <a:ext cx="333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Exploration &amp; Engagement</a:t>
            </a:r>
            <a:endParaRPr sz="20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 rot="-583527">
            <a:off x="3344558" y="650127"/>
            <a:ext cx="1825637" cy="36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0">
                <a:solidFill>
                  <a:srgbClr val="CCA677"/>
                </a:solidFill>
                <a:latin typeface="Caveat"/>
                <a:ea typeface="Caveat"/>
                <a:cs typeface="Caveat"/>
                <a:sym typeface="Caveat"/>
              </a:rPr>
              <a:t>?</a:t>
            </a:r>
            <a:endParaRPr b="1" sz="25000">
              <a:solidFill>
                <a:srgbClr val="CCA677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72475" y="142575"/>
            <a:ext cx="33324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CCA677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Questions We Asked</a:t>
            </a:r>
            <a:endParaRPr b="1" sz="3400">
              <a:solidFill>
                <a:srgbClr val="CCA677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71250" y="1156475"/>
            <a:ext cx="3210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Walk me through the last time you connected with friends. </a:t>
            </a:r>
            <a:endParaRPr sz="20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562125" y="2051525"/>
            <a:ext cx="321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Tell me about your favorite game. </a:t>
            </a:r>
            <a:endParaRPr sz="20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79100" y="2600500"/>
            <a:ext cx="316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How has your quarantine experience been? What’s missing? </a:t>
            </a:r>
            <a:endParaRPr sz="20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08475" y="3510575"/>
            <a:ext cx="371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How do you find out about new places? </a:t>
            </a:r>
            <a:endParaRPr sz="20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5270225" y="4112875"/>
            <a:ext cx="55095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5844125" y="1635600"/>
            <a:ext cx="55095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106300" y="1956875"/>
            <a:ext cx="396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Would you consider yourself adventurous?</a:t>
            </a:r>
            <a:endParaRPr sz="20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5303675" y="3078888"/>
            <a:ext cx="306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Tell me about the last time you travelled.</a:t>
            </a:r>
            <a:endParaRPr sz="20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5572025" y="4034125"/>
            <a:ext cx="3280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How do your digital relationships compare with in-person ones?</a:t>
            </a:r>
            <a:endParaRPr sz="20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4756775" y="436675"/>
            <a:ext cx="409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Why do you like to try new things, and how?</a:t>
            </a:r>
            <a:endParaRPr sz="20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203250" y="4112850"/>
            <a:ext cx="3546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Is it important to you that something is popular? Unpopular?</a:t>
            </a:r>
            <a:endParaRPr sz="20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5546225" y="1100175"/>
            <a:ext cx="3332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Tell me about your experience with augmented reality.</a:t>
            </a:r>
            <a:endParaRPr sz="20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4892375" y="2571750"/>
            <a:ext cx="417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What’s an urge that no existing app satisfies?</a:t>
            </a:r>
            <a:endParaRPr sz="20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73700" y="2156100"/>
            <a:ext cx="7596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Interview Results</a:t>
            </a:r>
            <a:endParaRPr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A677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4562125" y="598425"/>
            <a:ext cx="42099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“</a:t>
            </a:r>
            <a:r>
              <a:rPr lang="en" sz="40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Travelling with family was stressful since we were always trying to hit all the tourist spots.”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6015700" y="3326975"/>
            <a:ext cx="2879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Char char="-"/>
            </a:pPr>
            <a:r>
              <a:rPr lang="en"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KW </a:t>
            </a:r>
            <a:endParaRPr sz="3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tech savvy, </a:t>
            </a:r>
            <a:endParaRPr i="1"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Bay Area new grad</a:t>
            </a: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1800"/>
          </a:p>
        </p:txBody>
      </p:sp>
      <p:sp>
        <p:nvSpPr>
          <p:cNvPr id="123" name="Google Shape;123;p19"/>
          <p:cNvSpPr/>
          <p:nvPr/>
        </p:nvSpPr>
        <p:spPr>
          <a:xfrm>
            <a:off x="0" y="-16425"/>
            <a:ext cx="4209900" cy="51435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A677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371125" y="598425"/>
            <a:ext cx="42099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“I especially like it when...you have sort of an experience that not many people have because you went out and you were curious and explored. ”</a:t>
            </a:r>
            <a:endParaRPr sz="3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1815675" y="3385100"/>
            <a:ext cx="2879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Char char="-"/>
            </a:pPr>
            <a:r>
              <a:rPr lang="en"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KB </a:t>
            </a:r>
            <a:endParaRPr sz="3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artsy gamer, </a:t>
            </a:r>
            <a:endParaRPr i="1"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state college student</a:t>
            </a: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1800"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8346" l="2803" r="2803" t="4347"/>
          <a:stretch/>
        </p:blipFill>
        <p:spPr>
          <a:xfrm>
            <a:off x="5067600" y="-120036"/>
            <a:ext cx="4114800" cy="5313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A677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4476050" y="330300"/>
            <a:ext cx="42099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“I felt like I knew [Bangkok] well, but then, recently I found a very good [restaurant] hiding in a corner. It had been open for 10 years already, but I didn’t realize it was there.”</a:t>
            </a:r>
            <a:endParaRPr sz="3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6015700" y="3403175"/>
            <a:ext cx="2879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Char char="-"/>
            </a:pPr>
            <a:r>
              <a:rPr lang="en"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AN</a:t>
            </a:r>
            <a:r>
              <a:rPr lang="en"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3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Thailand resident,</a:t>
            </a:r>
            <a:endParaRPr i="1"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avid foodie,</a:t>
            </a:r>
            <a:endParaRPr i="1"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competitive gamer</a:t>
            </a:r>
            <a:endParaRPr i="1"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24092" l="0" r="0" t="0"/>
          <a:stretch/>
        </p:blipFill>
        <p:spPr>
          <a:xfrm>
            <a:off x="5575" y="2896775"/>
            <a:ext cx="4114801" cy="23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4">
            <a:alphaModFix/>
          </a:blip>
          <a:srcRect b="2812" l="15771" r="1220" t="10913"/>
          <a:stretch/>
        </p:blipFill>
        <p:spPr>
          <a:xfrm rot="-5400000">
            <a:off x="575489" y="-614063"/>
            <a:ext cx="2974975" cy="4125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