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936" r:id="rId1"/>
  </p:sldMasterIdLst>
  <p:sldIdLst>
    <p:sldId id="256" r:id="rId2"/>
    <p:sldId id="272" r:id="rId3"/>
    <p:sldId id="273" r:id="rId4"/>
    <p:sldId id="274" r:id="rId5"/>
    <p:sldId id="275" r:id="rId6"/>
    <p:sldId id="276" r:id="rId7"/>
    <p:sldId id="257" r:id="rId8"/>
    <p:sldId id="258" r:id="rId9"/>
    <p:sldId id="259" r:id="rId10"/>
    <p:sldId id="260" r:id="rId11"/>
    <p:sldId id="261" r:id="rId12"/>
    <p:sldId id="262" r:id="rId13"/>
    <p:sldId id="263" r:id="rId14"/>
    <p:sldId id="264" r:id="rId15"/>
    <p:sldId id="265" r:id="rId16"/>
    <p:sldId id="266" r:id="rId17"/>
    <p:sldId id="270" r:id="rId18"/>
    <p:sldId id="271" r:id="rId19"/>
    <p:sldId id="267" r:id="rId20"/>
    <p:sldId id="268" r:id="rId21"/>
    <p:sldId id="269" r:id="rId22"/>
    <p:sldId id="277" r:id="rId23"/>
  </p:sldIdLst>
  <p:sldSz cx="9144000" cy="6858000" type="screen4x3"/>
  <p:notesSz cx="6858000" cy="9144000"/>
  <p:embeddedFontLst>
    <p:embeddedFont>
      <p:font typeface="Futura (Light)" panose="020B7200000000000000" pitchFamily="34" charset="0"/>
      <p:regular r:id="rId24"/>
    </p:embeddedFont>
    <p:embeddedFont>
      <p:font typeface="Arial Black" panose="020B0A04020102020204" pitchFamily="34" charset="0"/>
      <p:bold r:id="rId25"/>
    </p:embeddedFont>
    <p:embeddedFont>
      <p:font typeface="Wingdings 2" panose="05020102010507070707" pitchFamily="18" charset="2"/>
      <p:regular r:id="rId26"/>
    </p:embeddedFont>
  </p:embeddedFont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494" y="-1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2">
        <a:schemeClr val="bg2"/>
      </p:bgRef>
    </p:bg>
    <p:spTree>
      <p:nvGrpSpPr>
        <p:cNvPr id="1" name=""/>
        <p:cNvGrpSpPr/>
        <p:nvPr/>
      </p:nvGrpSpPr>
      <p:grpSpPr>
        <a:xfrm>
          <a:off x="0" y="0"/>
          <a:ext cx="0" cy="0"/>
          <a:chOff x="0" y="0"/>
          <a:chExt cx="0" cy="0"/>
        </a:xfrm>
      </p:grpSpPr>
      <p:sp>
        <p:nvSpPr>
          <p:cNvPr id="7" name="Forme libre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orme libre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r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fr-FR" smtClean="0"/>
              <a:t>Modifiez le style du titre</a:t>
            </a:r>
            <a:endParaRPr kumimoji="0" lang="en-US"/>
          </a:p>
        </p:txBody>
      </p:sp>
      <p:sp>
        <p:nvSpPr>
          <p:cNvPr id="17" name="Sous-titr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
        <p:nvSpPr>
          <p:cNvPr id="30" name="Espace réservé de la date 29"/>
          <p:cNvSpPr>
            <a:spLocks noGrp="1"/>
          </p:cNvSpPr>
          <p:nvPr>
            <p:ph type="dt" sz="half" idx="10"/>
          </p:nvPr>
        </p:nvSpPr>
        <p:spPr/>
        <p:txBody>
          <a:bodyPr/>
          <a:lstStyle/>
          <a:p>
            <a:fld id="{195FE0DF-63E1-406C-975C-D4DCDFA50CC6}" type="datetimeFigureOut">
              <a:rPr lang="fr-BE" smtClean="0"/>
              <a:t>23-10-17</a:t>
            </a:fld>
            <a:endParaRPr lang="fr-BE"/>
          </a:p>
        </p:txBody>
      </p:sp>
      <p:sp>
        <p:nvSpPr>
          <p:cNvPr id="19" name="Espace réservé du pied de page 18"/>
          <p:cNvSpPr>
            <a:spLocks noGrp="1"/>
          </p:cNvSpPr>
          <p:nvPr>
            <p:ph type="ftr" sz="quarter" idx="11"/>
          </p:nvPr>
        </p:nvSpPr>
        <p:spPr/>
        <p:txBody>
          <a:bodyPr/>
          <a:lstStyle/>
          <a:p>
            <a:endParaRPr lang="fr-BE"/>
          </a:p>
        </p:txBody>
      </p:sp>
      <p:sp>
        <p:nvSpPr>
          <p:cNvPr id="27" name="Espace réservé du numéro de diapositive 26"/>
          <p:cNvSpPr>
            <a:spLocks noGrp="1"/>
          </p:cNvSpPr>
          <p:nvPr>
            <p:ph type="sldNum" sz="quarter" idx="12"/>
          </p:nvPr>
        </p:nvSpPr>
        <p:spPr/>
        <p:txBody>
          <a:bodyPr/>
          <a:lstStyle/>
          <a:p>
            <a:fld id="{FE1A3FE8-D5EC-44D4-B0EC-EA2CA2F6BC75}" type="slidenum">
              <a:rPr lang="fr-BE" smtClean="0"/>
              <a:t>‹N°›</a:t>
            </a:fld>
            <a:endParaRPr lang="fr-BE"/>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95FE0DF-63E1-406C-975C-D4DCDFA50CC6}" type="datetimeFigureOut">
              <a:rPr lang="fr-BE" smtClean="0"/>
              <a:t>23-10-17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FE1A3FE8-D5EC-44D4-B0EC-EA2CA2F6BC75}" type="slidenum">
              <a:rPr lang="fr-BE" smtClean="0"/>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95FE0DF-63E1-406C-975C-D4DCDFA50CC6}" type="datetimeFigureOut">
              <a:rPr lang="fr-BE" smtClean="0"/>
              <a:t>23-10-17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FE1A3FE8-D5EC-44D4-B0EC-EA2CA2F6BC75}" type="slidenum">
              <a:rPr lang="fr-BE" smtClean="0"/>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lgn="l">
              <a:defRPr/>
            </a:lvl1pPr>
          </a:lstStyle>
          <a:p>
            <a:r>
              <a:rPr kumimoji="0" lang="fr-FR" smtClean="0"/>
              <a:t>Modifiez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95FE0DF-63E1-406C-975C-D4DCDFA50CC6}" type="datetimeFigureOut">
              <a:rPr lang="fr-BE" smtClean="0"/>
              <a:t>23-10-17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FE1A3FE8-D5EC-44D4-B0EC-EA2CA2F6BC75}" type="slidenum">
              <a:rPr lang="fr-BE" smtClean="0"/>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2">
        <a:schemeClr val="bg2"/>
      </p:bgRef>
    </p:bg>
    <p:spTree>
      <p:nvGrpSpPr>
        <p:cNvPr id="1" name=""/>
        <p:cNvGrpSpPr/>
        <p:nvPr/>
      </p:nvGrpSpPr>
      <p:grpSpPr>
        <a:xfrm>
          <a:off x="0" y="0"/>
          <a:ext cx="0" cy="0"/>
          <a:chOff x="0" y="0"/>
          <a:chExt cx="0" cy="0"/>
        </a:xfrm>
      </p:grpSpPr>
      <p:sp>
        <p:nvSpPr>
          <p:cNvPr id="7" name="Forme libre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orme libre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r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p:txBody>
          <a:bodyPr/>
          <a:lstStyle/>
          <a:p>
            <a:fld id="{195FE0DF-63E1-406C-975C-D4DCDFA50CC6}" type="datetimeFigureOut">
              <a:rPr lang="fr-BE" smtClean="0"/>
              <a:t>23-10-17</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FE1A3FE8-D5EC-44D4-B0EC-EA2CA2F6BC75}" type="slidenum">
              <a:rPr lang="fr-BE" smtClean="0"/>
              <a:t>‹N°›</a:t>
            </a:fld>
            <a:endParaRPr lang="fr-BE"/>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1143000"/>
          </a:xfrm>
        </p:spPr>
        <p:txBody>
          <a:bodyPr/>
          <a:lstStyle/>
          <a:p>
            <a:r>
              <a:rPr kumimoji="0" lang="fr-FR" smtClean="0"/>
              <a:t>Modifiez le style du titre</a:t>
            </a:r>
            <a:endParaRPr kumimoji="0" lang="en-US"/>
          </a:p>
        </p:txBody>
      </p:sp>
      <p:sp>
        <p:nvSpPr>
          <p:cNvPr id="3" name="Espace réservé du contenu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195FE0DF-63E1-406C-975C-D4DCDFA50CC6}" type="datetimeFigureOut">
              <a:rPr lang="fr-BE" smtClean="0"/>
              <a:t>23-10-17</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FE1A3FE8-D5EC-44D4-B0EC-EA2CA2F6BC75}" type="slidenum">
              <a:rPr lang="fr-BE" smtClean="0"/>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5" name="Espace réservé du contenu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195FE0DF-63E1-406C-975C-D4DCDFA50CC6}" type="datetimeFigureOut">
              <a:rPr lang="fr-BE" smtClean="0"/>
              <a:t>23-10-17</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FE1A3FE8-D5EC-44D4-B0EC-EA2CA2F6BC75}" type="slidenum">
              <a:rPr lang="fr-BE" smtClean="0"/>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320"/>
            <a:ext cx="7470648" cy="1143000"/>
          </a:xfrm>
        </p:spPr>
        <p:txBody>
          <a:bodyPr anchor="ctr"/>
          <a:lstStyle>
            <a:lvl1pPr algn="l">
              <a:defRPr sz="4600"/>
            </a:lvl1pPr>
          </a:lstStyle>
          <a:p>
            <a:r>
              <a:rPr kumimoji="0" lang="fr-FR" smtClean="0"/>
              <a:t>Modifiez le style du titre</a:t>
            </a:r>
            <a:endParaRPr kumimoji="0" lang="en-US"/>
          </a:p>
        </p:txBody>
      </p:sp>
      <p:sp>
        <p:nvSpPr>
          <p:cNvPr id="7" name="Espace réservé de la date 6"/>
          <p:cNvSpPr>
            <a:spLocks noGrp="1"/>
          </p:cNvSpPr>
          <p:nvPr>
            <p:ph type="dt" sz="half" idx="10"/>
          </p:nvPr>
        </p:nvSpPr>
        <p:spPr/>
        <p:txBody>
          <a:bodyPr/>
          <a:lstStyle/>
          <a:p>
            <a:fld id="{195FE0DF-63E1-406C-975C-D4DCDFA50CC6}" type="datetimeFigureOut">
              <a:rPr lang="fr-BE" smtClean="0"/>
              <a:t>23-10-17</a:t>
            </a:fld>
            <a:endParaRPr lang="fr-BE"/>
          </a:p>
        </p:txBody>
      </p:sp>
      <p:sp>
        <p:nvSpPr>
          <p:cNvPr id="8" name="Espace réservé du numéro de diapositive 7"/>
          <p:cNvSpPr>
            <a:spLocks noGrp="1"/>
          </p:cNvSpPr>
          <p:nvPr>
            <p:ph type="sldNum" sz="quarter" idx="11"/>
          </p:nvPr>
        </p:nvSpPr>
        <p:spPr/>
        <p:txBody>
          <a:bodyPr/>
          <a:lstStyle/>
          <a:p>
            <a:fld id="{FE1A3FE8-D5EC-44D4-B0EC-EA2CA2F6BC75}" type="slidenum">
              <a:rPr lang="fr-BE" smtClean="0"/>
              <a:t>‹N°›</a:t>
            </a:fld>
            <a:endParaRPr lang="fr-BE"/>
          </a:p>
        </p:txBody>
      </p:sp>
      <p:sp>
        <p:nvSpPr>
          <p:cNvPr id="9" name="Espace réservé du pied de page 8"/>
          <p:cNvSpPr>
            <a:spLocks noGrp="1"/>
          </p:cNvSpPr>
          <p:nvPr>
            <p:ph type="ftr" sz="quarter" idx="12"/>
          </p:nvPr>
        </p:nvSpPr>
        <p:spPr/>
        <p:txBody>
          <a:bodyPr/>
          <a:lstStyle/>
          <a:p>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95FE0DF-63E1-406C-975C-D4DCDFA50CC6}" type="datetimeFigureOut">
              <a:rPr lang="fr-BE" smtClean="0"/>
              <a:t>23-10-17</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FE1A3FE8-D5EC-44D4-B0EC-EA2CA2F6BC75}" type="slidenum">
              <a:rPr lang="fr-BE" smtClean="0"/>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smtClean="0"/>
              <a:t>Modifiez les styles du texte du masque</a:t>
            </a:r>
          </a:p>
        </p:txBody>
      </p:sp>
      <p:sp>
        <p:nvSpPr>
          <p:cNvPr id="4" name="Espace réservé du contenu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195FE0DF-63E1-406C-975C-D4DCDFA50CC6}" type="datetimeFigureOut">
              <a:rPr lang="fr-BE" smtClean="0"/>
              <a:t>23-10-17</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a:xfrm>
            <a:off x="8156448" y="6422064"/>
            <a:ext cx="762000" cy="365125"/>
          </a:xfrm>
        </p:spPr>
        <p:txBody>
          <a:bodyPr/>
          <a:lstStyle/>
          <a:p>
            <a:fld id="{FE1A3FE8-D5EC-44D4-B0EC-EA2CA2F6BC75}" type="slidenum">
              <a:rPr lang="fr-BE" smtClean="0"/>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fr-FR" smtClean="0"/>
              <a:t>Modifiez le style du titre</a:t>
            </a:r>
            <a:endParaRPr kumimoji="0" lang="en-US"/>
          </a:p>
        </p:txBody>
      </p:sp>
      <p:sp>
        <p:nvSpPr>
          <p:cNvPr id="3" name="Espace réservé pour une image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smtClean="0"/>
              <a:t>Modifiez les styles du texte du masque</a:t>
            </a:r>
          </a:p>
        </p:txBody>
      </p:sp>
      <p:sp>
        <p:nvSpPr>
          <p:cNvPr id="5" name="Espace réservé de la date 4"/>
          <p:cNvSpPr>
            <a:spLocks noGrp="1"/>
          </p:cNvSpPr>
          <p:nvPr>
            <p:ph type="dt" sz="half" idx="10"/>
          </p:nvPr>
        </p:nvSpPr>
        <p:spPr>
          <a:xfrm>
            <a:off x="457200" y="6422064"/>
            <a:ext cx="2133600" cy="365125"/>
          </a:xfrm>
        </p:spPr>
        <p:txBody>
          <a:bodyPr/>
          <a:lstStyle/>
          <a:p>
            <a:fld id="{195FE0DF-63E1-406C-975C-D4DCDFA50CC6}" type="datetimeFigureOut">
              <a:rPr lang="fr-BE" smtClean="0"/>
              <a:t>23-10-17</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FE1A3FE8-D5EC-44D4-B0EC-EA2CA2F6BC75}" type="slidenum">
              <a:rPr lang="fr-BE" smtClean="0"/>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orme libre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orme libre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Espace réservé du titre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fr-FR" smtClean="0"/>
              <a:t>Modifiez le style du titre</a:t>
            </a:r>
            <a:endParaRPr kumimoji="0" lang="en-US"/>
          </a:p>
        </p:txBody>
      </p:sp>
      <p:sp>
        <p:nvSpPr>
          <p:cNvPr id="30" name="Espace réservé du texte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95FE0DF-63E1-406C-975C-D4DCDFA50CC6}" type="datetimeFigureOut">
              <a:rPr lang="fr-BE" smtClean="0"/>
              <a:t>23-10-17</a:t>
            </a:fld>
            <a:endParaRPr lang="fr-BE"/>
          </a:p>
        </p:txBody>
      </p:sp>
      <p:sp>
        <p:nvSpPr>
          <p:cNvPr id="22" name="Espace réservé du pied de page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fr-BE"/>
          </a:p>
        </p:txBody>
      </p:sp>
      <p:sp>
        <p:nvSpPr>
          <p:cNvPr id="18" name="Espace réservé du numéro de diapositive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FE1A3FE8-D5EC-44D4-B0EC-EA2CA2F6BC75}" type="slidenum">
              <a:rPr lang="fr-BE" smtClean="0"/>
              <a:t>‹N°›</a:t>
            </a:fld>
            <a:endParaRPr lang="fr-BE"/>
          </a:p>
        </p:txBody>
      </p:sp>
    </p:spTree>
  </p:cSld>
  <p:clrMap bg1="dk1" tx1="lt1" bg2="dk2" tx2="lt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95536" y="2564904"/>
            <a:ext cx="6480048" cy="1656184"/>
          </a:xfrm>
        </p:spPr>
        <p:txBody>
          <a:bodyPr/>
          <a:lstStyle/>
          <a:p>
            <a:r>
              <a:rPr lang="fr-BE" dirty="0" smtClean="0">
                <a:latin typeface="Futura (Light)" panose="020B7200000000000000" pitchFamily="34" charset="0"/>
              </a:rPr>
              <a:t>Systèmes d’exploitation</a:t>
            </a:r>
            <a:endParaRPr lang="fr-BE" dirty="0">
              <a:latin typeface="Futura (Light)" panose="020B7200000000000000" pitchFamily="34" charset="0"/>
            </a:endParaRPr>
          </a:p>
        </p:txBody>
      </p:sp>
    </p:spTree>
    <p:extLst>
      <p:ext uri="{BB962C8B-B14F-4D97-AF65-F5344CB8AC3E}">
        <p14:creationId xmlns:p14="http://schemas.microsoft.com/office/powerpoint/2010/main" val="206092951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dirty="0" smtClean="0">
                <a:latin typeface="Futura (Light)" panose="020B7200000000000000" pitchFamily="34" charset="0"/>
              </a:rPr>
              <a:t>Un peu d’histoire</a:t>
            </a:r>
            <a:endParaRPr lang="fr-BE" dirty="0">
              <a:latin typeface="Futura (Light)" panose="020B7200000000000000" pitchFamily="34" charset="0"/>
            </a:endParaRPr>
          </a:p>
        </p:txBody>
      </p:sp>
      <p:pic>
        <p:nvPicPr>
          <p:cNvPr id="2050" name="Picture 2" descr="C:\Users\Gwendaëlle\Downloads\22790948_1436504869732665_321368542_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68760"/>
            <a:ext cx="5673545" cy="410445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300192" y="1124744"/>
            <a:ext cx="2286000" cy="4493538"/>
          </a:xfrm>
          <a:prstGeom prst="rect">
            <a:avLst/>
          </a:prstGeom>
        </p:spPr>
        <p:txBody>
          <a:bodyPr>
            <a:spAutoFit/>
          </a:bodyPr>
          <a:lstStyle/>
          <a:p>
            <a:r>
              <a:rPr lang="fr-BE" sz="2200" dirty="0" smtClean="0">
                <a:latin typeface="Futura (Light)" panose="020B7200000000000000" pitchFamily="34" charset="0"/>
              </a:rPr>
              <a:t>L'ENIAC,</a:t>
            </a:r>
          </a:p>
          <a:p>
            <a:r>
              <a:rPr lang="fr-BE" sz="2200" dirty="0" smtClean="0">
                <a:latin typeface="Futura (Light)" panose="020B7200000000000000" pitchFamily="34" charset="0"/>
              </a:rPr>
              <a:t>le </a:t>
            </a:r>
            <a:r>
              <a:rPr lang="fr-BE" sz="2200" dirty="0">
                <a:latin typeface="Futura (Light)" panose="020B7200000000000000" pitchFamily="34" charset="0"/>
              </a:rPr>
              <a:t>premier ordinateur entièrement électronique construit pour être Turing-complet. </a:t>
            </a:r>
            <a:endParaRPr lang="fr-BE" sz="2200" dirty="0" smtClean="0">
              <a:latin typeface="Futura (Light)" panose="020B7200000000000000" pitchFamily="34" charset="0"/>
            </a:endParaRPr>
          </a:p>
          <a:p>
            <a:r>
              <a:rPr lang="fr-BE" sz="2200" dirty="0" smtClean="0">
                <a:latin typeface="Futura (Light)" panose="020B7200000000000000" pitchFamily="34" charset="0"/>
              </a:rPr>
              <a:t>Il </a:t>
            </a:r>
            <a:r>
              <a:rPr lang="fr-BE" sz="2200" dirty="0">
                <a:latin typeface="Futura (Light)" panose="020B7200000000000000" pitchFamily="34" charset="0"/>
              </a:rPr>
              <a:t>peut être reprogrammé pour résoudre, en principe, tous les problèmes calculatoires.</a:t>
            </a:r>
          </a:p>
        </p:txBody>
      </p:sp>
    </p:spTree>
    <p:extLst>
      <p:ext uri="{BB962C8B-B14F-4D97-AF65-F5344CB8AC3E}">
        <p14:creationId xmlns:p14="http://schemas.microsoft.com/office/powerpoint/2010/main" val="8086975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859216" cy="1143000"/>
          </a:xfrm>
        </p:spPr>
        <p:txBody>
          <a:bodyPr>
            <a:normAutofit fontScale="90000"/>
          </a:bodyPr>
          <a:lstStyle/>
          <a:p>
            <a:r>
              <a:rPr lang="fr-BE" dirty="0" smtClean="0">
                <a:latin typeface="Futura (Light)" panose="020B7200000000000000" pitchFamily="34" charset="0"/>
              </a:rPr>
              <a:t>Les transistors et les cartes perforés</a:t>
            </a:r>
            <a:endParaRPr lang="fr-BE" dirty="0">
              <a:latin typeface="Futura (Light)" panose="020B7200000000000000" pitchFamily="34" charset="0"/>
            </a:endParaRPr>
          </a:p>
        </p:txBody>
      </p:sp>
      <p:sp>
        <p:nvSpPr>
          <p:cNvPr id="3" name="Rectangle 2"/>
          <p:cNvSpPr/>
          <p:nvPr/>
        </p:nvSpPr>
        <p:spPr>
          <a:xfrm>
            <a:off x="3491880" y="1458217"/>
            <a:ext cx="5094312" cy="1938992"/>
          </a:xfrm>
          <a:prstGeom prst="rect">
            <a:avLst/>
          </a:prstGeom>
        </p:spPr>
        <p:txBody>
          <a:bodyPr wrap="square">
            <a:spAutoFit/>
          </a:bodyPr>
          <a:lstStyle/>
          <a:p>
            <a:pPr marL="342900" indent="-342900">
              <a:buFont typeface="Arial" panose="020B0604020202020204" pitchFamily="34" charset="0"/>
              <a:buChar char="•"/>
            </a:pPr>
            <a:r>
              <a:rPr lang="fr-BE" sz="2000" dirty="0">
                <a:latin typeface="Futura (Light)" panose="020B7200000000000000" pitchFamily="34" charset="0"/>
              </a:rPr>
              <a:t>Le transistor est un composant électronique qui est utilisé dans la plupart des circuits électroniques (circuits logiques, amplificateur, stabilisateur de tension, modulation de signal, etc.) aussi bien en basse qu'en haute tension.</a:t>
            </a:r>
          </a:p>
        </p:txBody>
      </p:sp>
      <p:pic>
        <p:nvPicPr>
          <p:cNvPr id="3074" name="Picture 2" descr="C:\Users\Gwendaëlle\Downloads\22790086_1436508039732348_357709677_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1487" y="1458218"/>
            <a:ext cx="2866377" cy="240283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Gwendaëlle\Downloads\22811255_1436516033064882_298430852_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5836" y="4132717"/>
            <a:ext cx="5168652" cy="2320619"/>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p:cNvSpPr txBox="1"/>
          <p:nvPr/>
        </p:nvSpPr>
        <p:spPr>
          <a:xfrm>
            <a:off x="107504" y="4134559"/>
            <a:ext cx="3688331" cy="2246769"/>
          </a:xfrm>
          <a:prstGeom prst="rect">
            <a:avLst/>
          </a:prstGeom>
          <a:noFill/>
        </p:spPr>
        <p:txBody>
          <a:bodyPr wrap="square" rtlCol="0">
            <a:spAutoFit/>
          </a:bodyPr>
          <a:lstStyle/>
          <a:p>
            <a:pPr marL="342900" indent="-342900">
              <a:buFont typeface="Arial" panose="020B0604020202020204" pitchFamily="34" charset="0"/>
              <a:buChar char="•"/>
            </a:pPr>
            <a:r>
              <a:rPr lang="fr-BE" sz="2000" dirty="0">
                <a:latin typeface="Futura (Light)" panose="020B7200000000000000" pitchFamily="34" charset="0"/>
              </a:rPr>
              <a:t>Les cartes perforés crée par le programmeur qui permet crée le programme et de le mettre dans la machine et l'opérateur qui charge et décharge physiquement les cartes dans l'ordinateur.</a:t>
            </a:r>
          </a:p>
        </p:txBody>
      </p:sp>
    </p:spTree>
    <p:extLst>
      <p:ext uri="{BB962C8B-B14F-4D97-AF65-F5344CB8AC3E}">
        <p14:creationId xmlns:p14="http://schemas.microsoft.com/office/powerpoint/2010/main" val="33946225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859216" cy="1143000"/>
          </a:xfrm>
        </p:spPr>
        <p:txBody>
          <a:bodyPr>
            <a:normAutofit fontScale="90000"/>
          </a:bodyPr>
          <a:lstStyle/>
          <a:p>
            <a:r>
              <a:rPr lang="fr-BE" dirty="0" smtClean="0">
                <a:latin typeface="Futura (Light)" panose="020B7200000000000000" pitchFamily="34" charset="0"/>
              </a:rPr>
              <a:t>Les différents systèmes d’exploitation</a:t>
            </a:r>
            <a:endParaRPr lang="fr-BE" dirty="0">
              <a:latin typeface="Futura (Light)" panose="020B7200000000000000" pitchFamily="34" charset="0"/>
            </a:endParaRPr>
          </a:p>
        </p:txBody>
      </p:sp>
    </p:spTree>
    <p:extLst>
      <p:ext uri="{BB962C8B-B14F-4D97-AF65-F5344CB8AC3E}">
        <p14:creationId xmlns:p14="http://schemas.microsoft.com/office/powerpoint/2010/main" val="27127179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859216" cy="1143000"/>
          </a:xfrm>
        </p:spPr>
        <p:txBody>
          <a:bodyPr>
            <a:normAutofit fontScale="90000"/>
          </a:bodyPr>
          <a:lstStyle/>
          <a:p>
            <a:r>
              <a:rPr lang="fr-BE" dirty="0" smtClean="0">
                <a:latin typeface="Futura (Light)" panose="020B7200000000000000" pitchFamily="34" charset="0"/>
              </a:rPr>
              <a:t>Les différents systèmes d’exploitation</a:t>
            </a:r>
            <a:endParaRPr lang="fr-BE" dirty="0">
              <a:latin typeface="Futura (Light)" panose="020B7200000000000000" pitchFamily="34" charset="0"/>
            </a:endParaRPr>
          </a:p>
        </p:txBody>
      </p:sp>
      <p:pic>
        <p:nvPicPr>
          <p:cNvPr id="4098" name="Picture 2" descr="C:\Users\Gwendaëlle\Downloads\22752859_1436519126397906_1851015217_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988840"/>
            <a:ext cx="7280039" cy="3081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8267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1" y="274638"/>
            <a:ext cx="7571184" cy="1143000"/>
          </a:xfrm>
        </p:spPr>
        <p:txBody>
          <a:bodyPr>
            <a:noAutofit/>
          </a:bodyPr>
          <a:lstStyle/>
          <a:p>
            <a:r>
              <a:rPr lang="fr-BE" sz="3600" dirty="0">
                <a:latin typeface="Futura (Light)" panose="020B7200000000000000" pitchFamily="34" charset="0"/>
              </a:rPr>
              <a:t>Q</a:t>
            </a:r>
            <a:r>
              <a:rPr lang="fr-BE" sz="3600" dirty="0" smtClean="0">
                <a:latin typeface="Futura (Light)" panose="020B7200000000000000" pitchFamily="34" charset="0"/>
              </a:rPr>
              <a:t>uand j’entends un débat sur le sujet</a:t>
            </a:r>
            <a:endParaRPr lang="fr-BE" sz="3600" dirty="0">
              <a:latin typeface="Futura (Light)" panose="020B7200000000000000" pitchFamily="34" charset="0"/>
            </a:endParaRPr>
          </a:p>
        </p:txBody>
      </p:sp>
    </p:spTree>
    <p:extLst>
      <p:ext uri="{BB962C8B-B14F-4D97-AF65-F5344CB8AC3E}">
        <p14:creationId xmlns:p14="http://schemas.microsoft.com/office/powerpoint/2010/main" val="4999446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1" y="274638"/>
            <a:ext cx="7571184" cy="1143000"/>
          </a:xfrm>
        </p:spPr>
        <p:txBody>
          <a:bodyPr>
            <a:noAutofit/>
          </a:bodyPr>
          <a:lstStyle/>
          <a:p>
            <a:r>
              <a:rPr lang="fr-BE" sz="3600" dirty="0">
                <a:latin typeface="Futura (Light)" panose="020B7200000000000000" pitchFamily="34" charset="0"/>
              </a:rPr>
              <a:t>Q</a:t>
            </a:r>
            <a:r>
              <a:rPr lang="fr-BE" sz="3600" dirty="0" smtClean="0">
                <a:latin typeface="Futura (Light)" panose="020B7200000000000000" pitchFamily="34" charset="0"/>
              </a:rPr>
              <a:t>uand j’entends un débat sur le sujet</a:t>
            </a:r>
            <a:endParaRPr lang="fr-BE" sz="3600" dirty="0">
              <a:latin typeface="Futura (Light)" panose="020B7200000000000000" pitchFamily="34" charset="0"/>
            </a:endParaRPr>
          </a:p>
        </p:txBody>
      </p:sp>
      <p:pic>
        <p:nvPicPr>
          <p:cNvPr id="5122" name="Picture 2" descr="C:\Users\Gwendaëlle\Desktop\power point nat\68747470733a2f2f73636f6e74656e742e66627275322d312e666e612e666263646e2e6e65742f762f74312e302d392f31353334393734395f313134393738363238313733373836305f343737313633313438393230393431303839325f6e2e6a7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340768"/>
            <a:ext cx="4680520" cy="4680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37929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Gwendaëlle\Desktop\power point nat\linux-mac-window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700808"/>
            <a:ext cx="3161905" cy="3809524"/>
          </a:xfrm>
          <a:prstGeom prst="rect">
            <a:avLst/>
          </a:prstGeom>
          <a:noFill/>
          <a:extLst>
            <a:ext uri="{909E8E84-426E-40DD-AFC4-6F175D3DCCD1}">
              <a14:hiddenFill xmlns:a14="http://schemas.microsoft.com/office/drawing/2010/main">
                <a:solidFill>
                  <a:srgbClr val="FFFFFF"/>
                </a:solidFill>
              </a14:hiddenFill>
            </a:ext>
          </a:extLst>
        </p:spPr>
      </p:pic>
      <p:sp>
        <p:nvSpPr>
          <p:cNvPr id="5" name="Titre 1"/>
          <p:cNvSpPr txBox="1">
            <a:spLocks/>
          </p:cNvSpPr>
          <p:nvPr/>
        </p:nvSpPr>
        <p:spPr>
          <a:xfrm>
            <a:off x="457201" y="274638"/>
            <a:ext cx="7571184" cy="1143000"/>
          </a:xfrm>
          <a:prstGeom prst="rect">
            <a:avLst/>
          </a:prstGeom>
        </p:spPr>
        <p:txBody>
          <a:bodyPr vert="horz" lIns="45720" rIns="45720" anchor="ctr">
            <a:no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fr-BE" sz="3600" dirty="0" smtClean="0">
                <a:latin typeface="Futura (Light)" panose="020B7200000000000000" pitchFamily="34" charset="0"/>
              </a:rPr>
              <a:t>Les trois plus connus</a:t>
            </a:r>
            <a:endParaRPr lang="fr-BE" sz="3600" dirty="0">
              <a:latin typeface="Futura (Light)" panose="020B7200000000000000" pitchFamily="34" charset="0"/>
            </a:endParaRPr>
          </a:p>
        </p:txBody>
      </p:sp>
      <p:sp>
        <p:nvSpPr>
          <p:cNvPr id="4" name="ZoneTexte 3"/>
          <p:cNvSpPr txBox="1"/>
          <p:nvPr/>
        </p:nvSpPr>
        <p:spPr>
          <a:xfrm>
            <a:off x="3923928" y="1417638"/>
            <a:ext cx="4968552" cy="4832092"/>
          </a:xfrm>
          <a:prstGeom prst="rect">
            <a:avLst/>
          </a:prstGeom>
          <a:noFill/>
        </p:spPr>
        <p:txBody>
          <a:bodyPr wrap="square" rtlCol="0">
            <a:spAutoFit/>
          </a:bodyPr>
          <a:lstStyle/>
          <a:p>
            <a:pPr marL="285750" indent="-285750">
              <a:buFont typeface="Arial" panose="020B0604020202020204" pitchFamily="34" charset="0"/>
              <a:buChar char="•"/>
            </a:pPr>
            <a:r>
              <a:rPr lang="fr-BE" sz="2200" b="1" u="sng" dirty="0">
                <a:latin typeface="Futura (Light)" panose="020B7200000000000000" pitchFamily="34" charset="0"/>
              </a:rPr>
              <a:t>Windows</a:t>
            </a:r>
            <a:r>
              <a:rPr lang="fr-BE" sz="2200" dirty="0">
                <a:latin typeface="Futura (Light)" panose="020B7200000000000000" pitchFamily="34" charset="0"/>
              </a:rPr>
              <a:t> </a:t>
            </a:r>
            <a:r>
              <a:rPr lang="fr-BE" sz="2200" dirty="0" smtClean="0">
                <a:latin typeface="Futura (Light)" panose="020B7200000000000000" pitchFamily="34" charset="0"/>
              </a:rPr>
              <a:t>: Crée </a:t>
            </a:r>
            <a:r>
              <a:rPr lang="fr-BE" sz="2200" dirty="0">
                <a:latin typeface="Futura (Light)" panose="020B7200000000000000" pitchFamily="34" charset="0"/>
              </a:rPr>
              <a:t>par </a:t>
            </a:r>
            <a:r>
              <a:rPr lang="fr-BE" sz="2200" dirty="0" err="1">
                <a:latin typeface="Futura (Light)" panose="020B7200000000000000" pitchFamily="34" charset="0"/>
              </a:rPr>
              <a:t>microsoft</a:t>
            </a:r>
            <a:r>
              <a:rPr lang="fr-BE" sz="2200" dirty="0">
                <a:latin typeface="Futura (Light)" panose="020B7200000000000000" pitchFamily="34" charset="0"/>
              </a:rPr>
              <a:t>, c'est le système le plus répandu et est présent sur différents marques d'ordinateur</a:t>
            </a:r>
            <a:r>
              <a:rPr lang="fr-BE" sz="2200" dirty="0" smtClean="0">
                <a:latin typeface="Futura (Light)" panose="020B7200000000000000" pitchFamily="34" charset="0"/>
              </a:rPr>
              <a:t>.</a:t>
            </a:r>
          </a:p>
          <a:p>
            <a:endParaRPr lang="fr-BE" sz="2200" dirty="0">
              <a:latin typeface="Futura (Light)" panose="020B7200000000000000" pitchFamily="34" charset="0"/>
            </a:endParaRPr>
          </a:p>
          <a:p>
            <a:pPr marL="285750" indent="-285750">
              <a:buFont typeface="Arial" panose="020B0604020202020204" pitchFamily="34" charset="0"/>
              <a:buChar char="•"/>
            </a:pPr>
            <a:r>
              <a:rPr lang="fr-BE" sz="2200" b="1" u="sng" dirty="0">
                <a:latin typeface="Futura (Light)" panose="020B7200000000000000" pitchFamily="34" charset="0"/>
              </a:rPr>
              <a:t>Mac OS</a:t>
            </a:r>
            <a:r>
              <a:rPr lang="fr-BE" sz="2200" dirty="0">
                <a:latin typeface="Futura (Light)" panose="020B7200000000000000" pitchFamily="34" charset="0"/>
              </a:rPr>
              <a:t> </a:t>
            </a:r>
            <a:r>
              <a:rPr lang="fr-BE" sz="2200" dirty="0" smtClean="0">
                <a:latin typeface="Futura (Light)" panose="020B7200000000000000" pitchFamily="34" charset="0"/>
              </a:rPr>
              <a:t>: </a:t>
            </a:r>
            <a:r>
              <a:rPr lang="fr-BE" sz="2200" dirty="0" err="1">
                <a:latin typeface="Futura (Light)" panose="020B7200000000000000" pitchFamily="34" charset="0"/>
              </a:rPr>
              <a:t>D</a:t>
            </a:r>
            <a:r>
              <a:rPr lang="fr-BE" sz="2200" dirty="0" err="1" smtClean="0">
                <a:latin typeface="Futura (Light)" panose="020B7200000000000000" pitchFamily="34" charset="0"/>
              </a:rPr>
              <a:t>eveloppé</a:t>
            </a:r>
            <a:r>
              <a:rPr lang="fr-BE" sz="2200" dirty="0" smtClean="0">
                <a:latin typeface="Futura (Light)" panose="020B7200000000000000" pitchFamily="34" charset="0"/>
              </a:rPr>
              <a:t> </a:t>
            </a:r>
            <a:r>
              <a:rPr lang="fr-BE" sz="2200" dirty="0">
                <a:latin typeface="Futura (Light)" panose="020B7200000000000000" pitchFamily="34" charset="0"/>
              </a:rPr>
              <a:t>par la société Apple, n'est vendu que sur les ordinateurs de la marque </a:t>
            </a:r>
            <a:r>
              <a:rPr lang="fr-BE" sz="2200" dirty="0" smtClean="0">
                <a:latin typeface="Futura (Light)" panose="020B7200000000000000" pitchFamily="34" charset="0"/>
              </a:rPr>
              <a:t>Apple</a:t>
            </a:r>
          </a:p>
          <a:p>
            <a:endParaRPr lang="fr-BE" sz="2200" dirty="0">
              <a:latin typeface="Futura (Light)" panose="020B7200000000000000" pitchFamily="34" charset="0"/>
            </a:endParaRPr>
          </a:p>
          <a:p>
            <a:pPr marL="285750" indent="-285750">
              <a:buFont typeface="Arial" panose="020B0604020202020204" pitchFamily="34" charset="0"/>
              <a:buChar char="•"/>
            </a:pPr>
            <a:r>
              <a:rPr lang="fr-BE" sz="2200" b="1" u="sng" dirty="0" smtClean="0">
                <a:latin typeface="Futura (Light)" panose="020B7200000000000000" pitchFamily="34" charset="0"/>
              </a:rPr>
              <a:t>Linux</a:t>
            </a:r>
            <a:r>
              <a:rPr lang="fr-BE" sz="2200" dirty="0">
                <a:latin typeface="Futura (Light)" panose="020B7200000000000000" pitchFamily="34" charset="0"/>
              </a:rPr>
              <a:t> </a:t>
            </a:r>
            <a:r>
              <a:rPr lang="fr-BE" sz="2200" dirty="0" smtClean="0">
                <a:latin typeface="Futura (Light)" panose="020B7200000000000000" pitchFamily="34" charset="0"/>
              </a:rPr>
              <a:t>: Le </a:t>
            </a:r>
            <a:r>
              <a:rPr lang="fr-BE" sz="2200" dirty="0">
                <a:latin typeface="Futura (Light)" panose="020B7200000000000000" pitchFamily="34" charset="0"/>
              </a:rPr>
              <a:t>moins connu des 3 est rarement installé par défaut sur les ordinateurs, gratuit et libre mais surtout utilisé par les connaisseurs en informatique.</a:t>
            </a:r>
          </a:p>
        </p:txBody>
      </p:sp>
    </p:spTree>
    <p:extLst>
      <p:ext uri="{BB962C8B-B14F-4D97-AF65-F5344CB8AC3E}">
        <p14:creationId xmlns:p14="http://schemas.microsoft.com/office/powerpoint/2010/main" val="41722842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457201" y="274638"/>
            <a:ext cx="7571184" cy="1143000"/>
          </a:xfrm>
          <a:prstGeom prst="rect">
            <a:avLst/>
          </a:prstGeom>
        </p:spPr>
        <p:txBody>
          <a:bodyPr vert="horz" lIns="45720" rIns="45720" anchor="ctr">
            <a:no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fr-BE" sz="3600" dirty="0" smtClean="0">
                <a:latin typeface="Futura (Light)" panose="020B7200000000000000" pitchFamily="34" charset="0"/>
              </a:rPr>
              <a:t>Sur PC mais pas seulement…</a:t>
            </a:r>
            <a:endParaRPr lang="fr-BE" sz="3600" dirty="0">
              <a:latin typeface="Futura (Light)" panose="020B7200000000000000" pitchFamily="34" charset="0"/>
            </a:endParaRPr>
          </a:p>
        </p:txBody>
      </p:sp>
    </p:spTree>
    <p:extLst>
      <p:ext uri="{BB962C8B-B14F-4D97-AF65-F5344CB8AC3E}">
        <p14:creationId xmlns:p14="http://schemas.microsoft.com/office/powerpoint/2010/main" val="26054254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457201" y="274638"/>
            <a:ext cx="7571184" cy="1143000"/>
          </a:xfrm>
          <a:prstGeom prst="rect">
            <a:avLst/>
          </a:prstGeom>
        </p:spPr>
        <p:txBody>
          <a:bodyPr vert="horz" lIns="45720" rIns="45720" anchor="ctr">
            <a:no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fr-BE" sz="3600" dirty="0" smtClean="0">
                <a:latin typeface="Futura (Light)" panose="020B7200000000000000" pitchFamily="34" charset="0"/>
              </a:rPr>
              <a:t>Sur PC mais pas seulement…</a:t>
            </a:r>
            <a:endParaRPr lang="fr-BE" sz="3600" dirty="0">
              <a:latin typeface="Futura (Light)" panose="020B7200000000000000" pitchFamily="34" charset="0"/>
            </a:endParaRPr>
          </a:p>
        </p:txBody>
      </p:sp>
      <p:sp>
        <p:nvSpPr>
          <p:cNvPr id="2" name="ZoneTexte 1"/>
          <p:cNvSpPr txBox="1"/>
          <p:nvPr/>
        </p:nvSpPr>
        <p:spPr>
          <a:xfrm>
            <a:off x="457201" y="1844824"/>
            <a:ext cx="3250703" cy="4431983"/>
          </a:xfrm>
          <a:prstGeom prst="rect">
            <a:avLst/>
          </a:prstGeom>
          <a:noFill/>
        </p:spPr>
        <p:txBody>
          <a:bodyPr wrap="square" rtlCol="0">
            <a:spAutoFit/>
          </a:bodyPr>
          <a:lstStyle/>
          <a:p>
            <a:r>
              <a:rPr lang="fr-BE" sz="2400" u="sng" dirty="0" smtClean="0">
                <a:latin typeface="Futura (Light)" panose="020B7200000000000000" pitchFamily="34" charset="0"/>
              </a:rPr>
              <a:t>Sur Smartphone :</a:t>
            </a:r>
          </a:p>
          <a:p>
            <a:endParaRPr lang="fr-BE" sz="2000" dirty="0" smtClean="0">
              <a:latin typeface="Futura (Light)" panose="020B7200000000000000" pitchFamily="34" charset="0"/>
            </a:endParaRPr>
          </a:p>
          <a:p>
            <a:pPr marL="285750" indent="-285750">
              <a:buFont typeface="Arial" panose="020B0604020202020204" pitchFamily="34" charset="0"/>
              <a:buChar char="•"/>
            </a:pPr>
            <a:r>
              <a:rPr lang="fr-BE" sz="2000" dirty="0">
                <a:latin typeface="Futura (Light)" panose="020B7200000000000000" pitchFamily="34" charset="0"/>
              </a:rPr>
              <a:t>Android, système d'exploitation développé par Google avec un noyau Linux</a:t>
            </a:r>
          </a:p>
          <a:p>
            <a:endParaRPr lang="fr-BE" sz="2000" dirty="0" smtClean="0">
              <a:latin typeface="Futura (Light)" panose="020B7200000000000000" pitchFamily="34" charset="0"/>
            </a:endParaRPr>
          </a:p>
          <a:p>
            <a:pPr marL="285750" indent="-285750">
              <a:buFont typeface="Arial" panose="020B0604020202020204" pitchFamily="34" charset="0"/>
              <a:buChar char="•"/>
            </a:pPr>
            <a:r>
              <a:rPr lang="fr-BE" sz="2000" dirty="0" smtClean="0">
                <a:latin typeface="Futura (Light)" panose="020B7200000000000000" pitchFamily="34" charset="0"/>
              </a:rPr>
              <a:t>iOS</a:t>
            </a:r>
            <a:r>
              <a:rPr lang="fr-BE" sz="2000" dirty="0">
                <a:latin typeface="Futura (Light)" panose="020B7200000000000000" pitchFamily="34" charset="0"/>
              </a:rPr>
              <a:t> (anciennement iPhone OS), développé par Apple</a:t>
            </a:r>
          </a:p>
          <a:p>
            <a:endParaRPr lang="fr-BE" sz="2000" dirty="0" smtClean="0">
              <a:latin typeface="Futura (Light)" panose="020B7200000000000000" pitchFamily="34" charset="0"/>
            </a:endParaRPr>
          </a:p>
          <a:p>
            <a:pPr marL="285750" indent="-285750">
              <a:buFont typeface="Arial" panose="020B0604020202020204" pitchFamily="34" charset="0"/>
              <a:buChar char="•"/>
            </a:pPr>
            <a:r>
              <a:rPr lang="fr-BE" sz="2000" dirty="0" smtClean="0">
                <a:latin typeface="Futura (Light)" panose="020B7200000000000000" pitchFamily="34" charset="0"/>
              </a:rPr>
              <a:t>Windows </a:t>
            </a:r>
            <a:r>
              <a:rPr lang="fr-BE" sz="2000" dirty="0">
                <a:latin typeface="Futura (Light)" panose="020B7200000000000000" pitchFamily="34" charset="0"/>
              </a:rPr>
              <a:t>Phone, développé par Microsoft</a:t>
            </a:r>
          </a:p>
          <a:p>
            <a:pPr marL="285750" indent="-285750">
              <a:buFont typeface="Arial" panose="020B0604020202020204" pitchFamily="34" charset="0"/>
              <a:buChar char="•"/>
            </a:pPr>
            <a:endParaRPr lang="fr-BE" dirty="0"/>
          </a:p>
        </p:txBody>
      </p:sp>
      <p:sp>
        <p:nvSpPr>
          <p:cNvPr id="4" name="ZoneTexte 3"/>
          <p:cNvSpPr txBox="1"/>
          <p:nvPr/>
        </p:nvSpPr>
        <p:spPr>
          <a:xfrm>
            <a:off x="4258569" y="1844823"/>
            <a:ext cx="3250703" cy="3200876"/>
          </a:xfrm>
          <a:prstGeom prst="rect">
            <a:avLst/>
          </a:prstGeom>
          <a:noFill/>
        </p:spPr>
        <p:txBody>
          <a:bodyPr wrap="square" rtlCol="0">
            <a:spAutoFit/>
          </a:bodyPr>
          <a:lstStyle/>
          <a:p>
            <a:r>
              <a:rPr lang="fr-BE" sz="2400" u="sng" dirty="0" smtClean="0">
                <a:latin typeface="Futura (Light)" panose="020B7200000000000000" pitchFamily="34" charset="0"/>
              </a:rPr>
              <a:t>Sur </a:t>
            </a:r>
            <a:r>
              <a:rPr lang="fr-BE" sz="2400" u="sng" dirty="0" err="1" smtClean="0">
                <a:latin typeface="Futura (Light)" panose="020B7200000000000000" pitchFamily="34" charset="0"/>
              </a:rPr>
              <a:t>SmartTV</a:t>
            </a:r>
            <a:r>
              <a:rPr lang="fr-BE" sz="2400" u="sng" dirty="0" smtClean="0">
                <a:latin typeface="Futura (Light)" panose="020B7200000000000000" pitchFamily="34" charset="0"/>
              </a:rPr>
              <a:t>:</a:t>
            </a:r>
          </a:p>
          <a:p>
            <a:endParaRPr lang="fr-BE" sz="2000" dirty="0" smtClean="0">
              <a:latin typeface="Futura (Light)" panose="020B7200000000000000" pitchFamily="34" charset="0"/>
            </a:endParaRPr>
          </a:p>
          <a:p>
            <a:pPr marL="342900" indent="-342900">
              <a:buFont typeface="Arial" panose="020B0604020202020204" pitchFamily="34" charset="0"/>
              <a:buChar char="•"/>
            </a:pPr>
            <a:r>
              <a:rPr lang="fr-BE" sz="2000" dirty="0">
                <a:latin typeface="Futura (Light)" panose="020B7200000000000000" pitchFamily="34" charset="0"/>
              </a:rPr>
              <a:t>Android TV, développé par Google</a:t>
            </a:r>
          </a:p>
          <a:p>
            <a:endParaRPr lang="fr-BE" sz="2000" dirty="0" smtClean="0">
              <a:latin typeface="Futura (Light)" panose="020B7200000000000000" pitchFamily="34" charset="0"/>
            </a:endParaRPr>
          </a:p>
          <a:p>
            <a:pPr marL="342900" indent="-342900">
              <a:buFont typeface="Arial" panose="020B0604020202020204" pitchFamily="34" charset="0"/>
              <a:buChar char="•"/>
            </a:pPr>
            <a:r>
              <a:rPr lang="fr-BE" sz="2000" dirty="0" smtClean="0">
                <a:latin typeface="Futura (Light)" panose="020B7200000000000000" pitchFamily="34" charset="0"/>
              </a:rPr>
              <a:t>Firefox </a:t>
            </a:r>
            <a:r>
              <a:rPr lang="fr-BE" sz="2000" dirty="0">
                <a:latin typeface="Futura (Light)" panose="020B7200000000000000" pitchFamily="34" charset="0"/>
              </a:rPr>
              <a:t>OS, développé par la Mozilla </a:t>
            </a:r>
            <a:r>
              <a:rPr lang="fr-BE" sz="2000" dirty="0" err="1">
                <a:latin typeface="Futura (Light)" panose="020B7200000000000000" pitchFamily="34" charset="0"/>
              </a:rPr>
              <a:t>Foundation</a:t>
            </a:r>
            <a:r>
              <a:rPr lang="fr-BE" sz="2000" dirty="0">
                <a:latin typeface="Futura (Light)" panose="020B7200000000000000" pitchFamily="34" charset="0"/>
              </a:rPr>
              <a:t>, choisi par Panasonic</a:t>
            </a:r>
          </a:p>
          <a:p>
            <a:pPr marL="285750" indent="-285750">
              <a:buFont typeface="Arial" panose="020B0604020202020204" pitchFamily="34" charset="0"/>
              <a:buChar char="•"/>
            </a:pPr>
            <a:endParaRPr lang="fr-BE" dirty="0"/>
          </a:p>
        </p:txBody>
      </p:sp>
    </p:spTree>
    <p:extLst>
      <p:ext uri="{BB962C8B-B14F-4D97-AF65-F5344CB8AC3E}">
        <p14:creationId xmlns:p14="http://schemas.microsoft.com/office/powerpoint/2010/main" val="8176689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457201" y="274638"/>
            <a:ext cx="7571184" cy="1143000"/>
          </a:xfrm>
          <a:prstGeom prst="rect">
            <a:avLst/>
          </a:prstGeom>
        </p:spPr>
        <p:txBody>
          <a:bodyPr vert="horz" lIns="45720" rIns="45720" anchor="ctr">
            <a:no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fr-BE" sz="3600" dirty="0" smtClean="0">
                <a:latin typeface="Futura (Light)" panose="020B7200000000000000" pitchFamily="34" charset="0"/>
              </a:rPr>
              <a:t>Exemples de moins connus</a:t>
            </a:r>
            <a:endParaRPr lang="fr-BE" sz="3600" dirty="0">
              <a:latin typeface="Futura (Light)" panose="020B7200000000000000" pitchFamily="34" charset="0"/>
            </a:endParaRPr>
          </a:p>
        </p:txBody>
      </p:sp>
      <p:sp>
        <p:nvSpPr>
          <p:cNvPr id="5" name="ZoneTexte 4"/>
          <p:cNvSpPr txBox="1"/>
          <p:nvPr/>
        </p:nvSpPr>
        <p:spPr>
          <a:xfrm>
            <a:off x="313184" y="1225495"/>
            <a:ext cx="7859215" cy="1785104"/>
          </a:xfrm>
          <a:prstGeom prst="rect">
            <a:avLst/>
          </a:prstGeom>
          <a:noFill/>
        </p:spPr>
        <p:txBody>
          <a:bodyPr wrap="square" rtlCol="0">
            <a:spAutoFit/>
          </a:bodyPr>
          <a:lstStyle/>
          <a:p>
            <a:pPr marL="285750" indent="-285750">
              <a:buFont typeface="Arial" panose="020B0604020202020204" pitchFamily="34" charset="0"/>
              <a:buChar char="•"/>
            </a:pPr>
            <a:r>
              <a:rPr lang="fr-BE" dirty="0">
                <a:latin typeface="Futura (Light)" panose="020B7200000000000000" pitchFamily="34" charset="0"/>
              </a:rPr>
              <a:t>OS/2 d'IBM et son successeur </a:t>
            </a:r>
            <a:r>
              <a:rPr lang="fr-BE" dirty="0" err="1" smtClean="0">
                <a:latin typeface="Futura (Light)" panose="020B7200000000000000" pitchFamily="34" charset="0"/>
              </a:rPr>
              <a:t>eComStation</a:t>
            </a:r>
            <a:r>
              <a:rPr lang="fr-BE" dirty="0" smtClean="0">
                <a:latin typeface="Futura (Light)" panose="020B7200000000000000" pitchFamily="34" charset="0"/>
              </a:rPr>
              <a:t> </a:t>
            </a:r>
            <a:r>
              <a:rPr lang="fr-BE" dirty="0">
                <a:latin typeface="Futura (Light)" panose="020B7200000000000000" pitchFamily="34" charset="0"/>
              </a:rPr>
              <a:t>(sans interface graphique, 16 bits, multitâche, etc.) </a:t>
            </a:r>
            <a:endParaRPr lang="fr-BE" dirty="0" smtClean="0">
              <a:latin typeface="Futura (Light)" panose="020B7200000000000000" pitchFamily="34" charset="0"/>
            </a:endParaRPr>
          </a:p>
          <a:p>
            <a:pPr marL="285750" indent="-285750">
              <a:buFont typeface="Arial" panose="020B0604020202020204" pitchFamily="34" charset="0"/>
              <a:buChar char="•"/>
            </a:pPr>
            <a:endParaRPr lang="fr-BE" dirty="0" smtClean="0">
              <a:latin typeface="Futura (Light)" panose="020B7200000000000000" pitchFamily="34" charset="0"/>
            </a:endParaRPr>
          </a:p>
          <a:p>
            <a:pPr marL="285750" indent="-285750">
              <a:buFont typeface="Arial" panose="020B0604020202020204" pitchFamily="34" charset="0"/>
              <a:buChar char="•"/>
            </a:pPr>
            <a:r>
              <a:rPr lang="fr-BE" dirty="0" err="1">
                <a:latin typeface="Futura (Light)" panose="020B7200000000000000" pitchFamily="34" charset="0"/>
              </a:rPr>
              <a:t>Red</a:t>
            </a:r>
            <a:r>
              <a:rPr lang="fr-BE" dirty="0">
                <a:latin typeface="Futura (Light)" panose="020B7200000000000000" pitchFamily="34" charset="0"/>
              </a:rPr>
              <a:t> Star OS </a:t>
            </a:r>
            <a:r>
              <a:rPr lang="fr-BE" dirty="0" smtClean="0">
                <a:latin typeface="Futura (Light)" panose="020B7200000000000000" pitchFamily="34" charset="0"/>
              </a:rPr>
              <a:t>est </a:t>
            </a:r>
            <a:r>
              <a:rPr lang="fr-BE" dirty="0">
                <a:latin typeface="Futura (Light)" panose="020B7200000000000000" pitchFamily="34" charset="0"/>
              </a:rPr>
              <a:t>un système d'exploitation nord-coréen basé sur le noyau Linux. Il est développé depuis 2002 par le </a:t>
            </a:r>
            <a:r>
              <a:rPr lang="fr-BE" dirty="0" err="1">
                <a:latin typeface="Futura (Light)" panose="020B7200000000000000" pitchFamily="34" charset="0"/>
              </a:rPr>
              <a:t>Korea</a:t>
            </a:r>
            <a:r>
              <a:rPr lang="fr-BE" dirty="0">
                <a:latin typeface="Futura (Light)" panose="020B7200000000000000" pitchFamily="34" charset="0"/>
              </a:rPr>
              <a:t> Computer Center.</a:t>
            </a:r>
          </a:p>
          <a:p>
            <a:pPr marL="285750" indent="-285750">
              <a:buFont typeface="Arial" panose="020B0604020202020204" pitchFamily="34" charset="0"/>
              <a:buChar char="•"/>
            </a:pPr>
            <a:endParaRPr lang="fr-BE" sz="2000" dirty="0">
              <a:latin typeface="Futura (Light)" panose="020B7200000000000000" pitchFamily="34" charset="0"/>
            </a:endParaRPr>
          </a:p>
        </p:txBody>
      </p:sp>
    </p:spTree>
    <p:extLst>
      <p:ext uri="{BB962C8B-B14F-4D97-AF65-F5344CB8AC3E}">
        <p14:creationId xmlns:p14="http://schemas.microsoft.com/office/powerpoint/2010/main" val="17541203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latin typeface="Futura (Light)" panose="020B7200000000000000" pitchFamily="34" charset="0"/>
              </a:rPr>
              <a:t>Consigne de sécurité</a:t>
            </a:r>
            <a:endParaRPr lang="fr-BE" dirty="0">
              <a:latin typeface="Futura (Light)" panose="020B7200000000000000" pitchFamily="34" charset="0"/>
            </a:endParaRPr>
          </a:p>
        </p:txBody>
      </p:sp>
    </p:spTree>
    <p:extLst>
      <p:ext uri="{BB962C8B-B14F-4D97-AF65-F5344CB8AC3E}">
        <p14:creationId xmlns:p14="http://schemas.microsoft.com/office/powerpoint/2010/main" val="39770098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457201" y="274638"/>
            <a:ext cx="7571184" cy="1143000"/>
          </a:xfrm>
          <a:prstGeom prst="rect">
            <a:avLst/>
          </a:prstGeom>
        </p:spPr>
        <p:txBody>
          <a:bodyPr vert="horz" lIns="45720" rIns="45720" anchor="ctr">
            <a:no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fr-BE" sz="3600" dirty="0" smtClean="0">
                <a:latin typeface="Futura (Light)" panose="020B7200000000000000" pitchFamily="34" charset="0"/>
              </a:rPr>
              <a:t>Exemples de moins connus</a:t>
            </a:r>
            <a:endParaRPr lang="fr-BE" sz="3600" dirty="0">
              <a:latin typeface="Futura (Light)" panose="020B7200000000000000" pitchFamily="34" charset="0"/>
            </a:endParaRPr>
          </a:p>
        </p:txBody>
      </p:sp>
      <p:sp>
        <p:nvSpPr>
          <p:cNvPr id="5" name="ZoneTexte 4"/>
          <p:cNvSpPr txBox="1"/>
          <p:nvPr/>
        </p:nvSpPr>
        <p:spPr>
          <a:xfrm>
            <a:off x="313184" y="1225495"/>
            <a:ext cx="7859215" cy="1785104"/>
          </a:xfrm>
          <a:prstGeom prst="rect">
            <a:avLst/>
          </a:prstGeom>
          <a:noFill/>
        </p:spPr>
        <p:txBody>
          <a:bodyPr wrap="square" rtlCol="0">
            <a:spAutoFit/>
          </a:bodyPr>
          <a:lstStyle/>
          <a:p>
            <a:pPr marL="285750" indent="-285750">
              <a:buFont typeface="Arial" panose="020B0604020202020204" pitchFamily="34" charset="0"/>
              <a:buChar char="•"/>
            </a:pPr>
            <a:r>
              <a:rPr lang="fr-BE" dirty="0">
                <a:latin typeface="Futura (Light)" panose="020B7200000000000000" pitchFamily="34" charset="0"/>
              </a:rPr>
              <a:t>OS/2 d'IBM et son successeur </a:t>
            </a:r>
            <a:r>
              <a:rPr lang="fr-BE" dirty="0" err="1" smtClean="0">
                <a:latin typeface="Futura (Light)" panose="020B7200000000000000" pitchFamily="34" charset="0"/>
              </a:rPr>
              <a:t>eComStation</a:t>
            </a:r>
            <a:r>
              <a:rPr lang="fr-BE" dirty="0" smtClean="0">
                <a:latin typeface="Futura (Light)" panose="020B7200000000000000" pitchFamily="34" charset="0"/>
              </a:rPr>
              <a:t> </a:t>
            </a:r>
            <a:r>
              <a:rPr lang="fr-BE" dirty="0">
                <a:latin typeface="Futura (Light)" panose="020B7200000000000000" pitchFamily="34" charset="0"/>
              </a:rPr>
              <a:t>(sans interface graphique, 16 bits, multitâche, etc.) </a:t>
            </a:r>
            <a:endParaRPr lang="fr-BE" dirty="0" smtClean="0">
              <a:latin typeface="Futura (Light)" panose="020B7200000000000000" pitchFamily="34" charset="0"/>
            </a:endParaRPr>
          </a:p>
          <a:p>
            <a:pPr marL="285750" indent="-285750">
              <a:buFont typeface="Arial" panose="020B0604020202020204" pitchFamily="34" charset="0"/>
              <a:buChar char="•"/>
            </a:pPr>
            <a:endParaRPr lang="fr-BE" dirty="0" smtClean="0">
              <a:latin typeface="Futura (Light)" panose="020B7200000000000000" pitchFamily="34" charset="0"/>
            </a:endParaRPr>
          </a:p>
          <a:p>
            <a:pPr marL="285750" indent="-285750">
              <a:buFont typeface="Arial" panose="020B0604020202020204" pitchFamily="34" charset="0"/>
              <a:buChar char="•"/>
            </a:pPr>
            <a:r>
              <a:rPr lang="fr-BE" dirty="0" err="1">
                <a:latin typeface="Futura (Light)" panose="020B7200000000000000" pitchFamily="34" charset="0"/>
              </a:rPr>
              <a:t>Red</a:t>
            </a:r>
            <a:r>
              <a:rPr lang="fr-BE" dirty="0">
                <a:latin typeface="Futura (Light)" panose="020B7200000000000000" pitchFamily="34" charset="0"/>
              </a:rPr>
              <a:t> Star OS </a:t>
            </a:r>
            <a:r>
              <a:rPr lang="fr-BE" dirty="0" smtClean="0">
                <a:latin typeface="Futura (Light)" panose="020B7200000000000000" pitchFamily="34" charset="0"/>
              </a:rPr>
              <a:t>est </a:t>
            </a:r>
            <a:r>
              <a:rPr lang="fr-BE" dirty="0">
                <a:latin typeface="Futura (Light)" panose="020B7200000000000000" pitchFamily="34" charset="0"/>
              </a:rPr>
              <a:t>un système d'exploitation nord-coréen basé sur le noyau Linux. Il est développé depuis 2002 par le </a:t>
            </a:r>
            <a:r>
              <a:rPr lang="fr-BE" dirty="0" err="1">
                <a:latin typeface="Futura (Light)" panose="020B7200000000000000" pitchFamily="34" charset="0"/>
              </a:rPr>
              <a:t>Korea</a:t>
            </a:r>
            <a:r>
              <a:rPr lang="fr-BE" dirty="0">
                <a:latin typeface="Futura (Light)" panose="020B7200000000000000" pitchFamily="34" charset="0"/>
              </a:rPr>
              <a:t> Computer Center.</a:t>
            </a:r>
          </a:p>
          <a:p>
            <a:pPr marL="285750" indent="-285750">
              <a:buFont typeface="Arial" panose="020B0604020202020204" pitchFamily="34" charset="0"/>
              <a:buChar char="•"/>
            </a:pPr>
            <a:endParaRPr lang="fr-BE" sz="2000" dirty="0">
              <a:latin typeface="Futura (Light)" panose="020B7200000000000000" pitchFamily="34" charset="0"/>
            </a:endParaRPr>
          </a:p>
        </p:txBody>
      </p:sp>
      <p:sp>
        <p:nvSpPr>
          <p:cNvPr id="2" name="ZoneTexte 1"/>
          <p:cNvSpPr txBox="1"/>
          <p:nvPr/>
        </p:nvSpPr>
        <p:spPr>
          <a:xfrm>
            <a:off x="313184" y="3356992"/>
            <a:ext cx="7859215" cy="1246495"/>
          </a:xfrm>
          <a:prstGeom prst="rect">
            <a:avLst/>
          </a:prstGeom>
          <a:noFill/>
        </p:spPr>
        <p:txBody>
          <a:bodyPr wrap="square" rtlCol="0">
            <a:spAutoFit/>
          </a:bodyPr>
          <a:lstStyle/>
          <a:p>
            <a:pPr marL="285750" indent="-285750">
              <a:buFont typeface="Arial" panose="020B0604020202020204" pitchFamily="34" charset="0"/>
              <a:buChar char="•"/>
            </a:pPr>
            <a:r>
              <a:rPr lang="fr-BE" sz="1900" dirty="0">
                <a:latin typeface="Futura (Light)" panose="020B7200000000000000" pitchFamily="34" charset="0"/>
              </a:rPr>
              <a:t>Ubuntu </a:t>
            </a:r>
            <a:r>
              <a:rPr lang="fr-BE" sz="1900" dirty="0" err="1">
                <a:latin typeface="Futura (Light)" panose="020B7200000000000000" pitchFamily="34" charset="0"/>
              </a:rPr>
              <a:t>Touch</a:t>
            </a:r>
            <a:r>
              <a:rPr lang="fr-BE" sz="1900" dirty="0">
                <a:latin typeface="Futura (Light)" panose="020B7200000000000000" pitchFamily="34" charset="0"/>
              </a:rPr>
              <a:t>, développé par Canonical (noyau Linux</a:t>
            </a:r>
            <a:r>
              <a:rPr lang="fr-BE" sz="1900" dirty="0" smtClean="0">
                <a:latin typeface="Futura (Light)" panose="020B7200000000000000" pitchFamily="34" charset="0"/>
              </a:rPr>
              <a:t>)</a:t>
            </a:r>
          </a:p>
          <a:p>
            <a:pPr marL="285750" indent="-285750">
              <a:buFont typeface="Arial" panose="020B0604020202020204" pitchFamily="34" charset="0"/>
              <a:buChar char="•"/>
            </a:pPr>
            <a:endParaRPr lang="fr-BE" sz="1900" dirty="0" smtClean="0">
              <a:latin typeface="Futura (Light)" panose="020B7200000000000000" pitchFamily="34" charset="0"/>
            </a:endParaRPr>
          </a:p>
          <a:p>
            <a:pPr marL="285750" indent="-285750">
              <a:buFont typeface="Arial" panose="020B0604020202020204" pitchFamily="34" charset="0"/>
              <a:buChar char="•"/>
            </a:pPr>
            <a:r>
              <a:rPr lang="fr-BE" sz="1900" dirty="0">
                <a:latin typeface="Futura (Light)" panose="020B7200000000000000" pitchFamily="34" charset="0"/>
              </a:rPr>
              <a:t>BlackBerry OS, développé par </a:t>
            </a:r>
            <a:r>
              <a:rPr lang="fr-BE" sz="1900" u="sng" dirty="0" smtClean="0">
                <a:latin typeface="Futura (Light)" panose="020B7200000000000000" pitchFamily="34" charset="0"/>
              </a:rPr>
              <a:t>BlackBerry</a:t>
            </a:r>
            <a:endParaRPr lang="fr-BE" sz="1900" dirty="0">
              <a:latin typeface="Futura (Light)" panose="020B7200000000000000" pitchFamily="34" charset="0"/>
            </a:endParaRPr>
          </a:p>
          <a:p>
            <a:endParaRPr lang="fr-BE" dirty="0"/>
          </a:p>
        </p:txBody>
      </p:sp>
    </p:spTree>
    <p:extLst>
      <p:ext uri="{BB962C8B-B14F-4D97-AF65-F5344CB8AC3E}">
        <p14:creationId xmlns:p14="http://schemas.microsoft.com/office/powerpoint/2010/main" val="25111551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457201" y="274638"/>
            <a:ext cx="7571184" cy="1143000"/>
          </a:xfrm>
          <a:prstGeom prst="rect">
            <a:avLst/>
          </a:prstGeom>
        </p:spPr>
        <p:txBody>
          <a:bodyPr vert="horz" lIns="45720" rIns="45720" anchor="ctr">
            <a:no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fr-BE" sz="3600" dirty="0" smtClean="0">
                <a:latin typeface="Futura (Light)" panose="020B7200000000000000" pitchFamily="34" charset="0"/>
              </a:rPr>
              <a:t>Exemples de moins connus</a:t>
            </a:r>
            <a:endParaRPr lang="fr-BE" sz="3600" dirty="0">
              <a:latin typeface="Futura (Light)" panose="020B7200000000000000" pitchFamily="34" charset="0"/>
            </a:endParaRPr>
          </a:p>
        </p:txBody>
      </p:sp>
      <p:sp>
        <p:nvSpPr>
          <p:cNvPr id="5" name="ZoneTexte 4"/>
          <p:cNvSpPr txBox="1"/>
          <p:nvPr/>
        </p:nvSpPr>
        <p:spPr>
          <a:xfrm>
            <a:off x="313184" y="1225495"/>
            <a:ext cx="7859215" cy="1785104"/>
          </a:xfrm>
          <a:prstGeom prst="rect">
            <a:avLst/>
          </a:prstGeom>
          <a:noFill/>
        </p:spPr>
        <p:txBody>
          <a:bodyPr wrap="square" rtlCol="0">
            <a:spAutoFit/>
          </a:bodyPr>
          <a:lstStyle/>
          <a:p>
            <a:pPr marL="285750" indent="-285750">
              <a:buFont typeface="Arial" panose="020B0604020202020204" pitchFamily="34" charset="0"/>
              <a:buChar char="•"/>
            </a:pPr>
            <a:r>
              <a:rPr lang="fr-BE" dirty="0">
                <a:latin typeface="Futura (Light)" panose="020B7200000000000000" pitchFamily="34" charset="0"/>
              </a:rPr>
              <a:t>OS/2 d'IBM et son successeur </a:t>
            </a:r>
            <a:r>
              <a:rPr lang="fr-BE" dirty="0" err="1" smtClean="0">
                <a:latin typeface="Futura (Light)" panose="020B7200000000000000" pitchFamily="34" charset="0"/>
              </a:rPr>
              <a:t>eComStation</a:t>
            </a:r>
            <a:r>
              <a:rPr lang="fr-BE" dirty="0" smtClean="0">
                <a:latin typeface="Futura (Light)" panose="020B7200000000000000" pitchFamily="34" charset="0"/>
              </a:rPr>
              <a:t> </a:t>
            </a:r>
            <a:r>
              <a:rPr lang="fr-BE" dirty="0">
                <a:latin typeface="Futura (Light)" panose="020B7200000000000000" pitchFamily="34" charset="0"/>
              </a:rPr>
              <a:t>(sans interface graphique, 16 bits, multitâche, etc.) </a:t>
            </a:r>
            <a:endParaRPr lang="fr-BE" dirty="0" smtClean="0">
              <a:latin typeface="Futura (Light)" panose="020B7200000000000000" pitchFamily="34" charset="0"/>
            </a:endParaRPr>
          </a:p>
          <a:p>
            <a:pPr marL="285750" indent="-285750">
              <a:buFont typeface="Arial" panose="020B0604020202020204" pitchFamily="34" charset="0"/>
              <a:buChar char="•"/>
            </a:pPr>
            <a:endParaRPr lang="fr-BE" dirty="0" smtClean="0">
              <a:latin typeface="Futura (Light)" panose="020B7200000000000000" pitchFamily="34" charset="0"/>
            </a:endParaRPr>
          </a:p>
          <a:p>
            <a:pPr marL="285750" indent="-285750">
              <a:buFont typeface="Arial" panose="020B0604020202020204" pitchFamily="34" charset="0"/>
              <a:buChar char="•"/>
            </a:pPr>
            <a:r>
              <a:rPr lang="fr-BE" dirty="0" err="1">
                <a:latin typeface="Futura (Light)" panose="020B7200000000000000" pitchFamily="34" charset="0"/>
              </a:rPr>
              <a:t>Red</a:t>
            </a:r>
            <a:r>
              <a:rPr lang="fr-BE" dirty="0">
                <a:latin typeface="Futura (Light)" panose="020B7200000000000000" pitchFamily="34" charset="0"/>
              </a:rPr>
              <a:t> Star OS </a:t>
            </a:r>
            <a:r>
              <a:rPr lang="fr-BE" dirty="0" smtClean="0">
                <a:latin typeface="Futura (Light)" panose="020B7200000000000000" pitchFamily="34" charset="0"/>
              </a:rPr>
              <a:t>est </a:t>
            </a:r>
            <a:r>
              <a:rPr lang="fr-BE" dirty="0">
                <a:latin typeface="Futura (Light)" panose="020B7200000000000000" pitchFamily="34" charset="0"/>
              </a:rPr>
              <a:t>un système d'exploitation nord-coréen basé sur le noyau Linux. Il est développé depuis 2002 par le </a:t>
            </a:r>
            <a:r>
              <a:rPr lang="fr-BE" dirty="0" err="1">
                <a:latin typeface="Futura (Light)" panose="020B7200000000000000" pitchFamily="34" charset="0"/>
              </a:rPr>
              <a:t>Korea</a:t>
            </a:r>
            <a:r>
              <a:rPr lang="fr-BE" dirty="0">
                <a:latin typeface="Futura (Light)" panose="020B7200000000000000" pitchFamily="34" charset="0"/>
              </a:rPr>
              <a:t> Computer Center.</a:t>
            </a:r>
          </a:p>
          <a:p>
            <a:pPr marL="285750" indent="-285750">
              <a:buFont typeface="Arial" panose="020B0604020202020204" pitchFamily="34" charset="0"/>
              <a:buChar char="•"/>
            </a:pPr>
            <a:endParaRPr lang="fr-BE" sz="2000" dirty="0">
              <a:latin typeface="Futura (Light)" panose="020B7200000000000000" pitchFamily="34" charset="0"/>
            </a:endParaRPr>
          </a:p>
        </p:txBody>
      </p:sp>
      <p:sp>
        <p:nvSpPr>
          <p:cNvPr id="2" name="ZoneTexte 1"/>
          <p:cNvSpPr txBox="1"/>
          <p:nvPr/>
        </p:nvSpPr>
        <p:spPr>
          <a:xfrm>
            <a:off x="313184" y="3356992"/>
            <a:ext cx="7859215" cy="1246495"/>
          </a:xfrm>
          <a:prstGeom prst="rect">
            <a:avLst/>
          </a:prstGeom>
          <a:noFill/>
        </p:spPr>
        <p:txBody>
          <a:bodyPr wrap="square" rtlCol="0">
            <a:spAutoFit/>
          </a:bodyPr>
          <a:lstStyle/>
          <a:p>
            <a:pPr marL="285750" indent="-285750">
              <a:buFont typeface="Arial" panose="020B0604020202020204" pitchFamily="34" charset="0"/>
              <a:buChar char="•"/>
            </a:pPr>
            <a:r>
              <a:rPr lang="fr-BE" sz="1900" dirty="0">
                <a:latin typeface="Futura (Light)" panose="020B7200000000000000" pitchFamily="34" charset="0"/>
              </a:rPr>
              <a:t>Ubuntu </a:t>
            </a:r>
            <a:r>
              <a:rPr lang="fr-BE" sz="1900" dirty="0" err="1">
                <a:latin typeface="Futura (Light)" panose="020B7200000000000000" pitchFamily="34" charset="0"/>
              </a:rPr>
              <a:t>Touch</a:t>
            </a:r>
            <a:r>
              <a:rPr lang="fr-BE" sz="1900" dirty="0">
                <a:latin typeface="Futura (Light)" panose="020B7200000000000000" pitchFamily="34" charset="0"/>
              </a:rPr>
              <a:t>, développé par Canonical (noyau Linux</a:t>
            </a:r>
            <a:r>
              <a:rPr lang="fr-BE" sz="1900" dirty="0" smtClean="0">
                <a:latin typeface="Futura (Light)" panose="020B7200000000000000" pitchFamily="34" charset="0"/>
              </a:rPr>
              <a:t>)</a:t>
            </a:r>
          </a:p>
          <a:p>
            <a:pPr marL="285750" indent="-285750">
              <a:buFont typeface="Arial" panose="020B0604020202020204" pitchFamily="34" charset="0"/>
              <a:buChar char="•"/>
            </a:pPr>
            <a:endParaRPr lang="fr-BE" sz="1900" dirty="0" smtClean="0">
              <a:latin typeface="Futura (Light)" panose="020B7200000000000000" pitchFamily="34" charset="0"/>
            </a:endParaRPr>
          </a:p>
          <a:p>
            <a:pPr marL="285750" indent="-285750">
              <a:buFont typeface="Arial" panose="020B0604020202020204" pitchFamily="34" charset="0"/>
              <a:buChar char="•"/>
            </a:pPr>
            <a:r>
              <a:rPr lang="fr-BE" sz="1900" dirty="0">
                <a:latin typeface="Futura (Light)" panose="020B7200000000000000" pitchFamily="34" charset="0"/>
              </a:rPr>
              <a:t>BlackBerry OS, développé par </a:t>
            </a:r>
            <a:r>
              <a:rPr lang="fr-BE" sz="1900" u="sng" dirty="0" smtClean="0">
                <a:latin typeface="Futura (Light)" panose="020B7200000000000000" pitchFamily="34" charset="0"/>
              </a:rPr>
              <a:t>BlackBerry</a:t>
            </a:r>
            <a:endParaRPr lang="fr-BE" sz="1900" dirty="0">
              <a:latin typeface="Futura (Light)" panose="020B7200000000000000" pitchFamily="34" charset="0"/>
            </a:endParaRPr>
          </a:p>
          <a:p>
            <a:endParaRPr lang="fr-BE" dirty="0"/>
          </a:p>
        </p:txBody>
      </p:sp>
      <p:sp>
        <p:nvSpPr>
          <p:cNvPr id="3" name="ZoneTexte 2"/>
          <p:cNvSpPr txBox="1"/>
          <p:nvPr/>
        </p:nvSpPr>
        <p:spPr>
          <a:xfrm>
            <a:off x="313184" y="4869160"/>
            <a:ext cx="7571184" cy="1246495"/>
          </a:xfrm>
          <a:prstGeom prst="rect">
            <a:avLst/>
          </a:prstGeom>
          <a:noFill/>
        </p:spPr>
        <p:txBody>
          <a:bodyPr wrap="square" rtlCol="0">
            <a:spAutoFit/>
          </a:bodyPr>
          <a:lstStyle/>
          <a:p>
            <a:pPr marL="285750" indent="-285750">
              <a:buFont typeface="Arial" panose="020B0604020202020204" pitchFamily="34" charset="0"/>
              <a:buChar char="•"/>
            </a:pPr>
            <a:r>
              <a:rPr lang="fr-BE" sz="1900" dirty="0" err="1" smtClean="0">
                <a:latin typeface="Futura (Light)" panose="020B7200000000000000" pitchFamily="34" charset="0"/>
              </a:rPr>
              <a:t>Tizen</a:t>
            </a:r>
            <a:r>
              <a:rPr lang="fr-BE" sz="1900" dirty="0" smtClean="0">
                <a:latin typeface="Futura (Light)" panose="020B7200000000000000" pitchFamily="34" charset="0"/>
              </a:rPr>
              <a:t>, développé </a:t>
            </a:r>
            <a:r>
              <a:rPr lang="fr-BE" sz="1900" dirty="0">
                <a:latin typeface="Futura (Light)" panose="020B7200000000000000" pitchFamily="34" charset="0"/>
              </a:rPr>
              <a:t>par </a:t>
            </a:r>
            <a:r>
              <a:rPr lang="fr-BE" sz="1900" dirty="0" smtClean="0">
                <a:latin typeface="Futura (Light)" panose="020B7200000000000000" pitchFamily="34" charset="0"/>
              </a:rPr>
              <a:t>Samsung</a:t>
            </a:r>
          </a:p>
          <a:p>
            <a:pPr marL="285750" indent="-285750">
              <a:buFont typeface="Arial" panose="020B0604020202020204" pitchFamily="34" charset="0"/>
              <a:buChar char="•"/>
            </a:pPr>
            <a:endParaRPr lang="fr-BE" sz="1900" dirty="0">
              <a:latin typeface="Futura (Light)" panose="020B7200000000000000" pitchFamily="34" charset="0"/>
            </a:endParaRPr>
          </a:p>
          <a:p>
            <a:pPr marL="285750" indent="-285750">
              <a:buFont typeface="Arial" panose="020B0604020202020204" pitchFamily="34" charset="0"/>
              <a:buChar char="•"/>
            </a:pPr>
            <a:r>
              <a:rPr lang="fr-BE" sz="1900" dirty="0" err="1" smtClean="0">
                <a:latin typeface="Futura (Light)" panose="020B7200000000000000" pitchFamily="34" charset="0"/>
              </a:rPr>
              <a:t>tvOS</a:t>
            </a:r>
            <a:r>
              <a:rPr lang="fr-BE" sz="1900" dirty="0" smtClean="0">
                <a:latin typeface="Futura (Light)" panose="020B7200000000000000" pitchFamily="34" charset="0"/>
              </a:rPr>
              <a:t>, </a:t>
            </a:r>
            <a:r>
              <a:rPr lang="fr-BE" sz="1900" dirty="0">
                <a:latin typeface="Futura (Light)" panose="020B7200000000000000" pitchFamily="34" charset="0"/>
              </a:rPr>
              <a:t>développé par Apple</a:t>
            </a:r>
          </a:p>
          <a:p>
            <a:endParaRPr lang="fr-BE" dirty="0"/>
          </a:p>
        </p:txBody>
      </p:sp>
    </p:spTree>
    <p:extLst>
      <p:ext uri="{BB962C8B-B14F-4D97-AF65-F5344CB8AC3E}">
        <p14:creationId xmlns:p14="http://schemas.microsoft.com/office/powerpoint/2010/main" val="11747057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700808"/>
            <a:ext cx="7467600" cy="1143000"/>
          </a:xfrm>
        </p:spPr>
        <p:txBody>
          <a:bodyPr>
            <a:normAutofit fontScale="90000"/>
          </a:bodyPr>
          <a:lstStyle/>
          <a:p>
            <a:pPr algn="ctr"/>
            <a:r>
              <a:rPr lang="fr-BE" sz="4000" dirty="0" smtClean="0">
                <a:latin typeface="Futura (Light)" panose="020B7200000000000000" pitchFamily="34" charset="0"/>
              </a:rPr>
              <a:t>Merci à vous pour votre présence et votre écoute</a:t>
            </a:r>
            <a:endParaRPr lang="fr-BE" sz="4000" dirty="0">
              <a:latin typeface="Futura (Light)" panose="020B7200000000000000" pitchFamily="34" charset="0"/>
            </a:endParaRPr>
          </a:p>
        </p:txBody>
      </p:sp>
      <p:pic>
        <p:nvPicPr>
          <p:cNvPr id="7170" name="Picture 2" descr="C:\Users\Gwendaëlle\Desktop\power point nat\tumblr_oazt5zJYAT1s9hagko1_500.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068960"/>
            <a:ext cx="47625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13270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latin typeface="Futura (Light)" panose="020B7200000000000000" pitchFamily="34" charset="0"/>
              </a:rPr>
              <a:t>Consigne de sécurité</a:t>
            </a:r>
            <a:endParaRPr lang="fr-BE" dirty="0">
              <a:latin typeface="Futura (Light)" panose="020B7200000000000000" pitchFamily="34" charset="0"/>
            </a:endParaRPr>
          </a:p>
        </p:txBody>
      </p:sp>
      <p:sp>
        <p:nvSpPr>
          <p:cNvPr id="4" name="ZoneTexte 3"/>
          <p:cNvSpPr txBox="1"/>
          <p:nvPr/>
        </p:nvSpPr>
        <p:spPr>
          <a:xfrm>
            <a:off x="539552" y="1628800"/>
            <a:ext cx="7128792" cy="1200329"/>
          </a:xfrm>
          <a:prstGeom prst="rect">
            <a:avLst/>
          </a:prstGeom>
          <a:noFill/>
        </p:spPr>
        <p:txBody>
          <a:bodyPr wrap="square" rtlCol="0">
            <a:spAutoFit/>
          </a:bodyPr>
          <a:lstStyle/>
          <a:p>
            <a:pPr marL="285750" indent="-285750">
              <a:buFont typeface="Arial" panose="020B0604020202020204" pitchFamily="34" charset="0"/>
              <a:buChar char="•"/>
            </a:pPr>
            <a:r>
              <a:rPr lang="fr-BE" sz="2400" dirty="0" smtClean="0">
                <a:latin typeface="Futura (Light)" panose="020B7200000000000000" pitchFamily="34" charset="0"/>
              </a:rPr>
              <a:t>Attendre la fin de la veille avant de parler de sa digestion</a:t>
            </a:r>
          </a:p>
          <a:p>
            <a:endParaRPr lang="fr-BE" sz="2400" dirty="0">
              <a:latin typeface="Futura (Light)" panose="020B7200000000000000" pitchFamily="34" charset="0"/>
            </a:endParaRPr>
          </a:p>
        </p:txBody>
      </p:sp>
    </p:spTree>
    <p:extLst>
      <p:ext uri="{BB962C8B-B14F-4D97-AF65-F5344CB8AC3E}">
        <p14:creationId xmlns:p14="http://schemas.microsoft.com/office/powerpoint/2010/main" val="16946912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latin typeface="Futura (Light)" panose="020B7200000000000000" pitchFamily="34" charset="0"/>
              </a:rPr>
              <a:t>Consigne de sécurité</a:t>
            </a:r>
            <a:endParaRPr lang="fr-BE" dirty="0">
              <a:latin typeface="Futura (Light)" panose="020B7200000000000000" pitchFamily="34" charset="0"/>
            </a:endParaRPr>
          </a:p>
        </p:txBody>
      </p:sp>
      <p:sp>
        <p:nvSpPr>
          <p:cNvPr id="4" name="ZoneTexte 3"/>
          <p:cNvSpPr txBox="1"/>
          <p:nvPr/>
        </p:nvSpPr>
        <p:spPr>
          <a:xfrm>
            <a:off x="539552" y="1628800"/>
            <a:ext cx="7128792" cy="2308324"/>
          </a:xfrm>
          <a:prstGeom prst="rect">
            <a:avLst/>
          </a:prstGeom>
          <a:noFill/>
        </p:spPr>
        <p:txBody>
          <a:bodyPr wrap="square" rtlCol="0">
            <a:spAutoFit/>
          </a:bodyPr>
          <a:lstStyle/>
          <a:p>
            <a:pPr marL="285750" indent="-285750">
              <a:buFont typeface="Arial" panose="020B0604020202020204" pitchFamily="34" charset="0"/>
              <a:buChar char="•"/>
            </a:pPr>
            <a:r>
              <a:rPr lang="fr-BE" sz="2400" dirty="0" smtClean="0">
                <a:latin typeface="Futura (Light)" panose="020B7200000000000000" pitchFamily="34" charset="0"/>
              </a:rPr>
              <a:t>Attendre la fin de la veille avant de parler de sa digestion</a:t>
            </a:r>
          </a:p>
          <a:p>
            <a:pPr marL="285750" indent="-285750">
              <a:buFont typeface="Arial" panose="020B0604020202020204" pitchFamily="34" charset="0"/>
              <a:buChar char="•"/>
            </a:pPr>
            <a:endParaRPr lang="fr-BE" sz="2400" dirty="0">
              <a:latin typeface="Futura (Light)" panose="020B7200000000000000" pitchFamily="34" charset="0"/>
            </a:endParaRPr>
          </a:p>
          <a:p>
            <a:pPr marL="285750" indent="-285750">
              <a:buFont typeface="Arial" panose="020B0604020202020204" pitchFamily="34" charset="0"/>
              <a:buChar char="•"/>
            </a:pPr>
            <a:r>
              <a:rPr lang="fr-BE" sz="2400" dirty="0" smtClean="0">
                <a:latin typeface="Futura (Light)" panose="020B7200000000000000" pitchFamily="34" charset="0"/>
              </a:rPr>
              <a:t>Tuer son voisin est proscrit même en cas de désaccord</a:t>
            </a:r>
          </a:p>
          <a:p>
            <a:endParaRPr lang="fr-BE" sz="2400" dirty="0" smtClean="0">
              <a:latin typeface="Futura (Light)" panose="020B7200000000000000" pitchFamily="34" charset="0"/>
            </a:endParaRPr>
          </a:p>
        </p:txBody>
      </p:sp>
    </p:spTree>
    <p:extLst>
      <p:ext uri="{BB962C8B-B14F-4D97-AF65-F5344CB8AC3E}">
        <p14:creationId xmlns:p14="http://schemas.microsoft.com/office/powerpoint/2010/main" val="26960898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latin typeface="Futura (Light)" panose="020B7200000000000000" pitchFamily="34" charset="0"/>
              </a:rPr>
              <a:t>Consigne de sécurité</a:t>
            </a:r>
            <a:endParaRPr lang="fr-BE" dirty="0">
              <a:latin typeface="Futura (Light)" panose="020B7200000000000000" pitchFamily="34" charset="0"/>
            </a:endParaRPr>
          </a:p>
        </p:txBody>
      </p:sp>
      <p:sp>
        <p:nvSpPr>
          <p:cNvPr id="4" name="ZoneTexte 3"/>
          <p:cNvSpPr txBox="1"/>
          <p:nvPr/>
        </p:nvSpPr>
        <p:spPr>
          <a:xfrm>
            <a:off x="539552" y="1628800"/>
            <a:ext cx="7128792" cy="3046988"/>
          </a:xfrm>
          <a:prstGeom prst="rect">
            <a:avLst/>
          </a:prstGeom>
          <a:noFill/>
        </p:spPr>
        <p:txBody>
          <a:bodyPr wrap="square" rtlCol="0">
            <a:spAutoFit/>
          </a:bodyPr>
          <a:lstStyle/>
          <a:p>
            <a:pPr marL="285750" indent="-285750">
              <a:buFont typeface="Arial" panose="020B0604020202020204" pitchFamily="34" charset="0"/>
              <a:buChar char="•"/>
            </a:pPr>
            <a:r>
              <a:rPr lang="fr-BE" sz="2400" dirty="0" smtClean="0">
                <a:latin typeface="Futura (Light)" panose="020B7200000000000000" pitchFamily="34" charset="0"/>
              </a:rPr>
              <a:t>Attendre la fin de la veille avant de parler de sa digestion</a:t>
            </a:r>
          </a:p>
          <a:p>
            <a:pPr marL="285750" indent="-285750">
              <a:buFont typeface="Arial" panose="020B0604020202020204" pitchFamily="34" charset="0"/>
              <a:buChar char="•"/>
            </a:pPr>
            <a:endParaRPr lang="fr-BE" sz="2400" dirty="0">
              <a:latin typeface="Futura (Light)" panose="020B7200000000000000" pitchFamily="34" charset="0"/>
            </a:endParaRPr>
          </a:p>
          <a:p>
            <a:pPr marL="285750" indent="-285750">
              <a:buFont typeface="Arial" panose="020B0604020202020204" pitchFamily="34" charset="0"/>
              <a:buChar char="•"/>
            </a:pPr>
            <a:r>
              <a:rPr lang="fr-BE" sz="2400" dirty="0" smtClean="0">
                <a:latin typeface="Futura (Light)" panose="020B7200000000000000" pitchFamily="34" charset="0"/>
              </a:rPr>
              <a:t>Tuer son voisin est proscrit même en cas de désaccord</a:t>
            </a:r>
          </a:p>
          <a:p>
            <a:pPr marL="285750" indent="-285750">
              <a:buFont typeface="Arial" panose="020B0604020202020204" pitchFamily="34" charset="0"/>
              <a:buChar char="•"/>
            </a:pPr>
            <a:endParaRPr lang="fr-BE" sz="2400" dirty="0" smtClean="0">
              <a:latin typeface="Futura (Light)" panose="020B7200000000000000" pitchFamily="34" charset="0"/>
            </a:endParaRPr>
          </a:p>
          <a:p>
            <a:pPr marL="285750" indent="-285750">
              <a:buFont typeface="Arial" panose="020B0604020202020204" pitchFamily="34" charset="0"/>
              <a:buChar char="•"/>
            </a:pPr>
            <a:r>
              <a:rPr lang="fr-BE" sz="2400" dirty="0" smtClean="0">
                <a:latin typeface="Futura (Light)" panose="020B7200000000000000" pitchFamily="34" charset="0"/>
              </a:rPr>
              <a:t>En cas de débordement argumentatif, ce son retentira</a:t>
            </a:r>
          </a:p>
        </p:txBody>
      </p:sp>
    </p:spTree>
    <p:extLst>
      <p:ext uri="{BB962C8B-B14F-4D97-AF65-F5344CB8AC3E}">
        <p14:creationId xmlns:p14="http://schemas.microsoft.com/office/powerpoint/2010/main" val="29161531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latin typeface="Futura (Light)" panose="020B7200000000000000" pitchFamily="34" charset="0"/>
              </a:rPr>
              <a:t>Consigne de sécurité</a:t>
            </a:r>
            <a:endParaRPr lang="fr-BE" dirty="0">
              <a:latin typeface="Futura (Light)" panose="020B7200000000000000" pitchFamily="34" charset="0"/>
            </a:endParaRPr>
          </a:p>
        </p:txBody>
      </p:sp>
      <p:sp>
        <p:nvSpPr>
          <p:cNvPr id="4" name="ZoneTexte 3"/>
          <p:cNvSpPr txBox="1"/>
          <p:nvPr/>
        </p:nvSpPr>
        <p:spPr>
          <a:xfrm>
            <a:off x="539552" y="1628800"/>
            <a:ext cx="7128792" cy="4154984"/>
          </a:xfrm>
          <a:prstGeom prst="rect">
            <a:avLst/>
          </a:prstGeom>
          <a:noFill/>
        </p:spPr>
        <p:txBody>
          <a:bodyPr wrap="square" rtlCol="0">
            <a:spAutoFit/>
          </a:bodyPr>
          <a:lstStyle/>
          <a:p>
            <a:pPr marL="285750" indent="-285750">
              <a:buFont typeface="Arial" panose="020B0604020202020204" pitchFamily="34" charset="0"/>
              <a:buChar char="•"/>
            </a:pPr>
            <a:r>
              <a:rPr lang="fr-BE" sz="2400" dirty="0" smtClean="0">
                <a:latin typeface="Futura (Light)" panose="020B7200000000000000" pitchFamily="34" charset="0"/>
              </a:rPr>
              <a:t>Attendre la fin de la veille avant de parler de sa digestion</a:t>
            </a:r>
          </a:p>
          <a:p>
            <a:pPr marL="285750" indent="-285750">
              <a:buFont typeface="Arial" panose="020B0604020202020204" pitchFamily="34" charset="0"/>
              <a:buChar char="•"/>
            </a:pPr>
            <a:endParaRPr lang="fr-BE" sz="2400" dirty="0">
              <a:latin typeface="Futura (Light)" panose="020B7200000000000000" pitchFamily="34" charset="0"/>
            </a:endParaRPr>
          </a:p>
          <a:p>
            <a:pPr marL="285750" indent="-285750">
              <a:buFont typeface="Arial" panose="020B0604020202020204" pitchFamily="34" charset="0"/>
              <a:buChar char="•"/>
            </a:pPr>
            <a:r>
              <a:rPr lang="fr-BE" sz="2400" dirty="0" smtClean="0">
                <a:latin typeface="Futura (Light)" panose="020B7200000000000000" pitchFamily="34" charset="0"/>
              </a:rPr>
              <a:t>Tuer son voisin est proscrit même en cas de désaccord</a:t>
            </a:r>
          </a:p>
          <a:p>
            <a:pPr marL="285750" indent="-285750">
              <a:buFont typeface="Arial" panose="020B0604020202020204" pitchFamily="34" charset="0"/>
              <a:buChar char="•"/>
            </a:pPr>
            <a:endParaRPr lang="fr-BE" sz="2400" dirty="0" smtClean="0">
              <a:latin typeface="Futura (Light)" panose="020B7200000000000000" pitchFamily="34" charset="0"/>
            </a:endParaRPr>
          </a:p>
          <a:p>
            <a:pPr marL="285750" indent="-285750">
              <a:buFont typeface="Arial" panose="020B0604020202020204" pitchFamily="34" charset="0"/>
              <a:buChar char="•"/>
            </a:pPr>
            <a:r>
              <a:rPr lang="fr-BE" sz="2400" dirty="0" smtClean="0">
                <a:latin typeface="Futura (Light)" panose="020B7200000000000000" pitchFamily="34" charset="0"/>
              </a:rPr>
              <a:t>En cas de débordement argumentatif, ce son retentira</a:t>
            </a:r>
          </a:p>
          <a:p>
            <a:pPr marL="285750" indent="-285750">
              <a:buFont typeface="Arial" panose="020B0604020202020204" pitchFamily="34" charset="0"/>
              <a:buChar char="•"/>
            </a:pPr>
            <a:endParaRPr lang="fr-BE" sz="2400" dirty="0">
              <a:latin typeface="Futura (Light)" panose="020B7200000000000000" pitchFamily="34" charset="0"/>
            </a:endParaRPr>
          </a:p>
          <a:p>
            <a:pPr marL="285750" indent="-285750">
              <a:buFont typeface="Arial" panose="020B0604020202020204" pitchFamily="34" charset="0"/>
              <a:buChar char="•"/>
            </a:pPr>
            <a:r>
              <a:rPr lang="fr-BE" sz="2400" dirty="0" smtClean="0">
                <a:latin typeface="Futura (Light)" panose="020B7200000000000000" pitchFamily="34" charset="0"/>
              </a:rPr>
              <a:t>Attendre la fin de la veille avant de justifier la vente d’un de vos reins pour l’achat de votre MacBook</a:t>
            </a:r>
            <a:endParaRPr lang="fr-BE" sz="2400" dirty="0">
              <a:latin typeface="Futura (Light)" panose="020B7200000000000000" pitchFamily="34" charset="0"/>
            </a:endParaRPr>
          </a:p>
        </p:txBody>
      </p:sp>
    </p:spTree>
    <p:extLst>
      <p:ext uri="{BB962C8B-B14F-4D97-AF65-F5344CB8AC3E}">
        <p14:creationId xmlns:p14="http://schemas.microsoft.com/office/powerpoint/2010/main" val="26996119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dirty="0" smtClean="0">
                <a:latin typeface="Futura (Light)" panose="020B7200000000000000" pitchFamily="34" charset="0"/>
              </a:rPr>
              <a:t>Qu’est-ce que c’est? </a:t>
            </a:r>
            <a:br>
              <a:rPr lang="fr-BE" dirty="0" smtClean="0">
                <a:latin typeface="Futura (Light)" panose="020B7200000000000000" pitchFamily="34" charset="0"/>
              </a:rPr>
            </a:br>
            <a:r>
              <a:rPr lang="fr-BE" dirty="0" smtClean="0">
                <a:latin typeface="Futura (Light)" panose="020B7200000000000000" pitchFamily="34" charset="0"/>
              </a:rPr>
              <a:t>À quoi ça sert?</a:t>
            </a:r>
            <a:endParaRPr lang="fr-BE" dirty="0">
              <a:latin typeface="Futura (Light)" panose="020B7200000000000000" pitchFamily="34" charset="0"/>
            </a:endParaRPr>
          </a:p>
        </p:txBody>
      </p:sp>
      <p:pic>
        <p:nvPicPr>
          <p:cNvPr id="1026" name="Picture 2" descr="C:\Users\Gwendaëlle\Downloads\22809717_1436504673066018_1746774326_n.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1988840"/>
            <a:ext cx="2381250"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2636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dirty="0" smtClean="0">
                <a:latin typeface="Futura (Light)" panose="020B7200000000000000" pitchFamily="34" charset="0"/>
              </a:rPr>
              <a:t>Qu’est-ce que c’est? </a:t>
            </a:r>
            <a:br>
              <a:rPr lang="fr-BE" dirty="0" smtClean="0">
                <a:latin typeface="Futura (Light)" panose="020B7200000000000000" pitchFamily="34" charset="0"/>
              </a:rPr>
            </a:br>
            <a:r>
              <a:rPr lang="fr-BE" dirty="0" smtClean="0">
                <a:latin typeface="Futura (Light)" panose="020B7200000000000000" pitchFamily="34" charset="0"/>
              </a:rPr>
              <a:t>À quoi ça sert?</a:t>
            </a:r>
            <a:endParaRPr lang="fr-BE" dirty="0">
              <a:latin typeface="Futura (Light)" panose="020B7200000000000000" pitchFamily="34" charset="0"/>
            </a:endParaRPr>
          </a:p>
        </p:txBody>
      </p:sp>
      <p:pic>
        <p:nvPicPr>
          <p:cNvPr id="1026" name="Picture 2" descr="C:\Users\Gwendaëlle\Downloads\22809717_1436504673066018_1746774326_n.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1988840"/>
            <a:ext cx="2381250" cy="352425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p:cNvSpPr txBox="1"/>
          <p:nvPr/>
        </p:nvSpPr>
        <p:spPr>
          <a:xfrm>
            <a:off x="3338151" y="2060848"/>
            <a:ext cx="4320480" cy="3477875"/>
          </a:xfrm>
          <a:prstGeom prst="rect">
            <a:avLst/>
          </a:prstGeom>
          <a:noFill/>
        </p:spPr>
        <p:txBody>
          <a:bodyPr wrap="square" rtlCol="0">
            <a:spAutoFit/>
          </a:bodyPr>
          <a:lstStyle/>
          <a:p>
            <a:pPr marL="285750" indent="-285750">
              <a:buFont typeface="Arial" panose="020B0604020202020204" pitchFamily="34" charset="0"/>
              <a:buChar char="•"/>
            </a:pPr>
            <a:r>
              <a:rPr lang="fr-BE" sz="2200" dirty="0">
                <a:latin typeface="Futura (Light)" panose="020B7200000000000000" pitchFamily="34" charset="0"/>
              </a:rPr>
              <a:t>Intermédiaire entre le matériel physique, la mémoire, les disques, etc</a:t>
            </a:r>
            <a:r>
              <a:rPr lang="fr-BE" sz="2200" dirty="0" smtClean="0">
                <a:latin typeface="Futura (Light)" panose="020B7200000000000000" pitchFamily="34" charset="0"/>
              </a:rPr>
              <a:t>..</a:t>
            </a:r>
          </a:p>
          <a:p>
            <a:endParaRPr lang="fr-BE" sz="2200" dirty="0" smtClean="0">
              <a:latin typeface="Futura (Light)" panose="020B7200000000000000" pitchFamily="34" charset="0"/>
            </a:endParaRPr>
          </a:p>
          <a:p>
            <a:pPr marL="285750" indent="-285750">
              <a:buFont typeface="Arial" panose="020B0604020202020204" pitchFamily="34" charset="0"/>
              <a:buChar char="•"/>
            </a:pPr>
            <a:r>
              <a:rPr lang="fr-BE" sz="2200" dirty="0" smtClean="0">
                <a:latin typeface="Futura (Light)" panose="020B7200000000000000" pitchFamily="34" charset="0"/>
              </a:rPr>
              <a:t>Et </a:t>
            </a:r>
            <a:r>
              <a:rPr lang="fr-BE" sz="2200" dirty="0">
                <a:latin typeface="Futura (Light)" panose="020B7200000000000000" pitchFamily="34" charset="0"/>
              </a:rPr>
              <a:t>les applications utilisés par l'utilisateur comme la gestion des fichiers, la gestion de la mémoire, la gestion des applications, gestion des entrées et sortie (imprimante </a:t>
            </a:r>
            <a:r>
              <a:rPr lang="fr-BE" sz="2200" dirty="0" err="1">
                <a:latin typeface="Futura (Light)" panose="020B7200000000000000" pitchFamily="34" charset="0"/>
              </a:rPr>
              <a:t>etc</a:t>
            </a:r>
            <a:r>
              <a:rPr lang="fr-BE" sz="2200" dirty="0">
                <a:latin typeface="Futura (Light)" panose="020B7200000000000000" pitchFamily="34" charset="0"/>
              </a:rPr>
              <a:t>)</a:t>
            </a:r>
          </a:p>
        </p:txBody>
      </p:sp>
    </p:spTree>
    <p:extLst>
      <p:ext uri="{BB962C8B-B14F-4D97-AF65-F5344CB8AC3E}">
        <p14:creationId xmlns:p14="http://schemas.microsoft.com/office/powerpoint/2010/main" val="4014473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dirty="0" smtClean="0">
                <a:latin typeface="Futura (Light)" panose="020B7200000000000000" pitchFamily="34" charset="0"/>
              </a:rPr>
              <a:t>Un peu d’histoire</a:t>
            </a:r>
            <a:endParaRPr lang="fr-BE" dirty="0">
              <a:latin typeface="Futura (Light)" panose="020B7200000000000000" pitchFamily="34" charset="0"/>
            </a:endParaRPr>
          </a:p>
        </p:txBody>
      </p:sp>
      <p:pic>
        <p:nvPicPr>
          <p:cNvPr id="2050" name="Picture 2" descr="C:\Users\Gwendaëlle\Downloads\22790948_1436504869732665_321368542_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68760"/>
            <a:ext cx="5673545" cy="410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0477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que">
  <a:themeElements>
    <a:clrScheme name="Technique">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Essentie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que">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147</TotalTime>
  <Words>489</Words>
  <Application>Microsoft Office PowerPoint</Application>
  <PresentationFormat>Affichage à l'écran (4:3)</PresentationFormat>
  <Paragraphs>81</Paragraphs>
  <Slides>22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22</vt:i4>
      </vt:variant>
    </vt:vector>
  </HeadingPairs>
  <TitlesOfParts>
    <vt:vector size="27" baseType="lpstr">
      <vt:lpstr>Arial</vt:lpstr>
      <vt:lpstr>Futura (Light)</vt:lpstr>
      <vt:lpstr>Arial Black</vt:lpstr>
      <vt:lpstr>Wingdings 2</vt:lpstr>
      <vt:lpstr>Technique</vt:lpstr>
      <vt:lpstr>Systèmes d’exploitation</vt:lpstr>
      <vt:lpstr>Consigne de sécurité</vt:lpstr>
      <vt:lpstr>Consigne de sécurité</vt:lpstr>
      <vt:lpstr>Consigne de sécurité</vt:lpstr>
      <vt:lpstr>Consigne de sécurité</vt:lpstr>
      <vt:lpstr>Consigne de sécurité</vt:lpstr>
      <vt:lpstr>Qu’est-ce que c’est?  À quoi ça sert?</vt:lpstr>
      <vt:lpstr>Qu’est-ce que c’est?  À quoi ça sert?</vt:lpstr>
      <vt:lpstr>Un peu d’histoire</vt:lpstr>
      <vt:lpstr>Un peu d’histoire</vt:lpstr>
      <vt:lpstr>Les transistors et les cartes perforés</vt:lpstr>
      <vt:lpstr>Les différents systèmes d’exploitation</vt:lpstr>
      <vt:lpstr>Les différents systèmes d’exploitation</vt:lpstr>
      <vt:lpstr>Quand j’entends un débat sur le sujet</vt:lpstr>
      <vt:lpstr>Quand j’entends un débat sur le sujet</vt:lpstr>
      <vt:lpstr>Présentation PowerPoint</vt:lpstr>
      <vt:lpstr>Présentation PowerPoint</vt:lpstr>
      <vt:lpstr>Présentation PowerPoint</vt:lpstr>
      <vt:lpstr>Présentation PowerPoint</vt:lpstr>
      <vt:lpstr>Présentation PowerPoint</vt:lpstr>
      <vt:lpstr>Présentation PowerPoint</vt:lpstr>
      <vt:lpstr>Merci à vous pour votre présence et votre écoute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Système d’exploitation</dc:title>
  <dc:creator>Gwendaëlle</dc:creator>
  <cp:lastModifiedBy>Gwendaëlle</cp:lastModifiedBy>
  <cp:revision>11</cp:revision>
  <dcterms:created xsi:type="dcterms:W3CDTF">2017-10-23T16:42:17Z</dcterms:created>
  <dcterms:modified xsi:type="dcterms:W3CDTF">2017-10-23T19:10:10Z</dcterms:modified>
</cp:coreProperties>
</file>