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73" r:id="rId9"/>
    <p:sldId id="270" r:id="rId10"/>
    <p:sldId id="269" r:id="rId11"/>
    <p:sldId id="271" r:id="rId12"/>
    <p:sldId id="266" r:id="rId13"/>
    <p:sldId id="267" r:id="rId14"/>
    <p:sldId id="268" r:id="rId15"/>
    <p:sldId id="274" r:id="rId16"/>
    <p:sldId id="295" r:id="rId17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12E4D-0D86-4443-BA28-D0D022B0C78F}" v="2" dt="2019-09-08T05:47:38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5E312E4D-0D86-4443-BA28-D0D022B0C78F}"/>
    <pc:docChg chg="custSel delSld modSld">
      <pc:chgData name="Володимир Проценко" userId="4720113a60aa0f31" providerId="LiveId" clId="{5E312E4D-0D86-4443-BA28-D0D022B0C78F}" dt="2019-09-08T05:47:49.194" v="5" actId="6549"/>
      <pc:docMkLst>
        <pc:docMk/>
      </pc:docMkLst>
      <pc:sldChg chg="modSp">
        <pc:chgData name="Володимир Проценко" userId="4720113a60aa0f31" providerId="LiveId" clId="{5E312E4D-0D86-4443-BA28-D0D022B0C78F}" dt="2019-09-08T05:47:49.194" v="5" actId="6549"/>
        <pc:sldMkLst>
          <pc:docMk/>
          <pc:sldMk cId="0" sldId="267"/>
        </pc:sldMkLst>
        <pc:spChg chg="mod">
          <ac:chgData name="Володимир Проценко" userId="4720113a60aa0f31" providerId="LiveId" clId="{5E312E4D-0D86-4443-BA28-D0D022B0C78F}" dt="2019-09-08T05:47:49.194" v="5" actId="6549"/>
          <ac:spMkLst>
            <pc:docMk/>
            <pc:sldMk cId="0" sldId="267"/>
            <ac:spMk id="3" creationId="{00000000-0000-0000-0000-000000000000}"/>
          </ac:spMkLst>
        </pc:spChg>
      </pc:sldChg>
      <pc:sldChg chg="del">
        <pc:chgData name="Володимир Проценко" userId="4720113a60aa0f31" providerId="LiveId" clId="{5E312E4D-0D86-4443-BA28-D0D022B0C78F}" dt="2019-07-30T05:02:16.189" v="0" actId="2696"/>
        <pc:sldMkLst>
          <pc:docMk/>
          <pc:sldMk cId="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08.09.2019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992888" cy="2160240"/>
          </a:xfrm>
        </p:spPr>
        <p:txBody>
          <a:bodyPr/>
          <a:lstStyle/>
          <a:p>
            <a:r>
              <a:rPr lang="uk-UA" dirty="0"/>
              <a:t>Співставлення зі зразком</a:t>
            </a:r>
          </a:p>
          <a:p>
            <a:r>
              <a:rPr lang="uk-UA" dirty="0"/>
              <a:t>Умови (охоронні вирази)</a:t>
            </a:r>
          </a:p>
          <a:p>
            <a:r>
              <a:rPr lang="uk-UA" dirty="0"/>
              <a:t>Конструкції </a:t>
            </a:r>
            <a:r>
              <a:rPr lang="en-US" dirty="0"/>
              <a:t>let, where </a:t>
            </a:r>
            <a:r>
              <a:rPr lang="uk-UA" dirty="0"/>
              <a:t>і </a:t>
            </a:r>
            <a:r>
              <a:rPr lang="en-US" dirty="0"/>
              <a:t>case</a:t>
            </a:r>
          </a:p>
          <a:p>
            <a:r>
              <a:rPr lang="uk-UA" dirty="0"/>
              <a:t>Оператори і секції, пріоритет і асоціативність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en-US" dirty="0" err="1"/>
              <a:t>ase</a:t>
            </a:r>
            <a:r>
              <a:rPr lang="en-US" dirty="0"/>
              <a:t> - </a:t>
            </a:r>
            <a:r>
              <a:rPr lang="uk-UA" dirty="0"/>
              <a:t>вирази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case</a:t>
            </a:r>
            <a:r>
              <a:rPr lang="en-US" dirty="0"/>
              <a:t> – </a:t>
            </a:r>
            <a:r>
              <a:rPr lang="uk-UA" dirty="0"/>
              <a:t>дозволяє виконати декомпозицію (співставлення зі зразком) в виразі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:: [a] -&gt; a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ls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case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ls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[x]     -&gt;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-&gt; last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[]       -&gt; error ”Empty list”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Еквівалент з рівняннями (клоузами0 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[x]     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last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[]       = error ”Empty list”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Двовимірний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280920" cy="511256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В </a:t>
            </a:r>
            <a:r>
              <a:rPr lang="en-US" dirty="0"/>
              <a:t>Haskell </a:t>
            </a:r>
            <a:r>
              <a:rPr lang="uk-UA" dirty="0"/>
              <a:t>після службових слів</a:t>
            </a:r>
            <a:r>
              <a:rPr lang="en-US" dirty="0"/>
              <a:t> </a:t>
            </a:r>
            <a:r>
              <a:rPr lang="en-US" b="1" dirty="0"/>
              <a:t>let, where, of, do </a:t>
            </a:r>
            <a:r>
              <a:rPr lang="en-US" dirty="0"/>
              <a:t>{} </a:t>
            </a:r>
            <a:r>
              <a:rPr lang="uk-UA" dirty="0"/>
              <a:t>можуть обмежувати область, в якій </a:t>
            </a:r>
            <a:r>
              <a:rPr lang="en-US" dirty="0"/>
              <a:t>; </a:t>
            </a:r>
            <a:r>
              <a:rPr lang="uk-UA" dirty="0"/>
              <a:t>закінчує вираз, як в </a:t>
            </a:r>
            <a:r>
              <a:rPr lang="en-US" dirty="0"/>
              <a:t>C</a:t>
            </a:r>
            <a:r>
              <a:rPr lang="uk-UA" dirty="0"/>
              <a:t> (</a:t>
            </a:r>
            <a:r>
              <a:rPr lang="en-US" dirty="0"/>
              <a:t>Java). </a:t>
            </a:r>
            <a:r>
              <a:rPr lang="uk-UA" dirty="0"/>
              <a:t>Але частіше використовується двовимірний синтаксис.</a:t>
            </a:r>
          </a:p>
          <a:p>
            <a:pPr lvl="1"/>
            <a:r>
              <a:rPr lang="uk-UA" dirty="0"/>
              <a:t>Вирази що входять в одну конструкцію повинні починатися з нового рядка і з одної позиції в колонці.</a:t>
            </a:r>
          </a:p>
          <a:p>
            <a:pPr lvl="1"/>
            <a:r>
              <a:rPr lang="uk-UA" dirty="0"/>
              <a:t>Позиція – перший символ після службового слова</a:t>
            </a:r>
            <a:r>
              <a:rPr lang="en-US" i="1" dirty="0"/>
              <a:t> </a:t>
            </a:r>
            <a:r>
              <a:rPr lang="en-US" b="1" dirty="0"/>
              <a:t>let, where, of, do</a:t>
            </a:r>
          </a:p>
          <a:p>
            <a:pPr>
              <a:buNone/>
            </a:pPr>
            <a:r>
              <a:rPr lang="en-US" b="1" dirty="0"/>
              <a:t>let </a:t>
            </a:r>
            <a:r>
              <a:rPr lang="en-US" dirty="0"/>
              <a:t>{y = a*b; f x = (</a:t>
            </a:r>
            <a:r>
              <a:rPr lang="en-US" dirty="0" err="1"/>
              <a:t>x+y</a:t>
            </a:r>
            <a:r>
              <a:rPr lang="en-US" dirty="0"/>
              <a:t>)/y } </a:t>
            </a:r>
            <a:r>
              <a:rPr lang="en-US" b="1" dirty="0"/>
              <a:t>in</a:t>
            </a:r>
            <a:r>
              <a:rPr lang="en-US" dirty="0"/>
              <a:t> f c + f d</a:t>
            </a:r>
          </a:p>
          <a:p>
            <a:pPr lvl="1"/>
            <a:r>
              <a:rPr lang="uk-UA" dirty="0"/>
              <a:t>еквівалентно</a:t>
            </a:r>
            <a:endParaRPr lang="en-US" dirty="0"/>
          </a:p>
          <a:p>
            <a:pPr>
              <a:buNone/>
            </a:pPr>
            <a:r>
              <a:rPr lang="en-US" b="1" dirty="0"/>
              <a:t>let</a:t>
            </a:r>
            <a:r>
              <a:rPr lang="en-US" dirty="0"/>
              <a:t> y = a*b</a:t>
            </a:r>
          </a:p>
          <a:p>
            <a:pPr>
              <a:buNone/>
            </a:pPr>
            <a:r>
              <a:rPr lang="en-US" dirty="0"/>
              <a:t>     f x = (</a:t>
            </a:r>
            <a:r>
              <a:rPr lang="en-US" dirty="0" err="1"/>
              <a:t>x+y</a:t>
            </a:r>
            <a:r>
              <a:rPr lang="en-US" dirty="0"/>
              <a:t>)/y</a:t>
            </a:r>
          </a:p>
          <a:p>
            <a:pPr>
              <a:buNone/>
            </a:pPr>
            <a:r>
              <a:rPr lang="en-US" b="1" dirty="0"/>
              <a:t> in</a:t>
            </a:r>
            <a:r>
              <a:rPr lang="en-US" dirty="0"/>
              <a:t> f c + f 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Оператори і секції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4896544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uk-UA" dirty="0"/>
              <a:t>Оператор – функція з двома аргументами зі спеціальним іменем (складається з символів і не містить букв) 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/>
              <a:t>Оператор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(.) :: (b-&gt;c) -&gt; (a-&gt;b) -&gt; (a-&gt;c)</a:t>
            </a:r>
            <a:r>
              <a:rPr lang="uk-UA" dirty="0">
                <a:sym typeface="Wingdings" pitchFamily="2" charset="2"/>
              </a:rPr>
              <a:t>  -- оператор - композиція функцій</a:t>
            </a:r>
            <a:endParaRPr lang="en-US" dirty="0">
              <a:sym typeface="Wingdings" pitchFamily="2" charset="2"/>
            </a:endParaRPr>
          </a:p>
          <a:p>
            <a:pPr marL="742950" lvl="2" indent="-342900">
              <a:buSzPct val="110000"/>
              <a:buNone/>
            </a:pPr>
            <a:r>
              <a:rPr lang="en-US" dirty="0" err="1">
                <a:sym typeface="Wingdings" pitchFamily="2" charset="2"/>
              </a:rPr>
              <a:t>f.g</a:t>
            </a:r>
            <a:r>
              <a:rPr lang="en-US" dirty="0">
                <a:sym typeface="Wingdings" pitchFamily="2" charset="2"/>
              </a:rPr>
              <a:t> = \ x -&gt; f (g x)</a:t>
            </a:r>
          </a:p>
          <a:p>
            <a:pPr marL="342900" lvl="1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Для операторів вживають спеціальну форму запису – СЕКЦІЯ, котра перетворює його в функцію одного аргументу</a:t>
            </a:r>
          </a:p>
          <a:p>
            <a:pPr marL="742950" lvl="2" indent="-342900">
              <a:buSzPct val="110000"/>
              <a:buNone/>
            </a:pPr>
            <a:r>
              <a:rPr lang="uk-UA" dirty="0">
                <a:sym typeface="Wingdings" pitchFamily="2" charset="2"/>
              </a:rPr>
              <a:t>( </a:t>
            </a:r>
            <a:r>
              <a:rPr lang="en-US" dirty="0">
                <a:sym typeface="Wingdings" pitchFamily="2" charset="2"/>
              </a:rPr>
              <a:t>^</a:t>
            </a:r>
            <a:r>
              <a:rPr lang="uk-UA" dirty="0"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    -- </a:t>
            </a:r>
            <a:r>
              <a:rPr lang="uk-UA" dirty="0">
                <a:sym typeface="Wingdings" pitchFamily="2" charset="2"/>
              </a:rPr>
              <a:t>функція піднесення до степені </a:t>
            </a:r>
            <a:r>
              <a:rPr lang="en-US" dirty="0">
                <a:sym typeface="Wingdings" pitchFamily="2" charset="2"/>
              </a:rPr>
              <a:t>3^2 = 9</a:t>
            </a:r>
          </a:p>
          <a:p>
            <a:pPr marL="742950" lvl="2" indent="-342900">
              <a:buSzPct val="110000"/>
              <a:buNone/>
            </a:pPr>
            <a:r>
              <a:rPr lang="en-US" dirty="0">
                <a:sym typeface="Wingdings" pitchFamily="2" charset="2"/>
              </a:rPr>
              <a:t>(^2), (2^) ::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-&gt;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uk-UA" dirty="0">
                <a:sym typeface="Wingdings" pitchFamily="2" charset="2"/>
              </a:rPr>
              <a:t>     -- секції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dirty="0">
                <a:sym typeface="Wingdings" pitchFamily="2" charset="2"/>
              </a:rPr>
              <a:t>Неформальний опис секцій, що утворюються з оператора </a:t>
            </a:r>
            <a:r>
              <a:rPr lang="en-US" dirty="0">
                <a:sym typeface="Wingdings" pitchFamily="2" charset="2"/>
              </a:rPr>
              <a:t>(^)</a:t>
            </a:r>
            <a:r>
              <a:rPr lang="uk-UA" dirty="0">
                <a:sym typeface="Wingdings" pitchFamily="2" charset="2"/>
              </a:rPr>
              <a:t> </a:t>
            </a:r>
            <a:endParaRPr lang="en-US" dirty="0">
              <a:sym typeface="Wingdings" pitchFamily="2" charset="2"/>
            </a:endParaRP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(^2) = \x -&gt; (x^2)</a:t>
            </a:r>
          </a:p>
          <a:p>
            <a:pPr marL="1200150" lvl="3" indent="-342900">
              <a:buSzPct val="110000"/>
              <a:buFont typeface="Wingdings" pitchFamily="2" charset="2"/>
              <a:buChar char="§"/>
            </a:pPr>
            <a:r>
              <a:rPr lang="en-US" dirty="0">
                <a:sym typeface="Wingdings" pitchFamily="2" charset="2"/>
              </a:rPr>
              <a:t>(2^) = \x -&gt; (2^x)</a:t>
            </a:r>
            <a:endParaRPr lang="en-US" dirty="0"/>
          </a:p>
          <a:p>
            <a:r>
              <a:rPr lang="uk-UA" sz="2400" dirty="0"/>
              <a:t>Оператор  </a:t>
            </a:r>
            <a:r>
              <a:rPr lang="en-US" sz="2400" dirty="0">
                <a:sym typeface="Wingdings" panose="05000000000000000000" pitchFamily="2" charset="2"/>
              </a:rPr>
              <a:t></a:t>
            </a:r>
            <a:r>
              <a:rPr lang="uk-UA" sz="2400" dirty="0"/>
              <a:t> функція</a:t>
            </a:r>
          </a:p>
          <a:p>
            <a:pPr lvl="1"/>
            <a:r>
              <a:rPr lang="en-US" sz="2000" dirty="0" err="1"/>
              <a:t>elem</a:t>
            </a:r>
            <a:r>
              <a:rPr lang="en-US" sz="2000" dirty="0"/>
              <a:t>-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6 [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4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б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] </a:t>
            </a:r>
            <a:r>
              <a:rPr lang="en-US" sz="2000" dirty="0">
                <a:sym typeface="Wingdings" panose="05000000000000000000" pitchFamily="2" charset="2"/>
              </a:rPr>
              <a:t>`</a:t>
            </a:r>
            <a:r>
              <a:rPr lang="en-US" sz="2000" dirty="0" err="1">
                <a:sym typeface="Wingdings" panose="05000000000000000000" pitchFamily="2" charset="2"/>
              </a:rPr>
              <a:t>elem</a:t>
            </a:r>
            <a:r>
              <a:rPr lang="en-US" sz="2000" dirty="0">
                <a:sym typeface="Wingdings" panose="05000000000000000000" pitchFamily="2" charset="2"/>
              </a:rPr>
              <a:t>`-</a:t>
            </a:r>
            <a:r>
              <a:rPr lang="uk-UA" sz="1900" i="1" dirty="0">
                <a:sym typeface="Wingdings" panose="05000000000000000000" pitchFamily="2" charset="2"/>
              </a:rPr>
              <a:t>оператор</a:t>
            </a:r>
            <a:r>
              <a:rPr lang="uk-UA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6 ‘</a:t>
            </a:r>
            <a:r>
              <a:rPr lang="en-US" sz="2000" dirty="0" err="1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elem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  <a:sym typeface="Wingdings" panose="05000000000000000000" pitchFamily="2" charset="2"/>
              </a:rPr>
              <a:t>` [4,6,5] </a:t>
            </a:r>
          </a:p>
          <a:p>
            <a:pPr lvl="1"/>
            <a:r>
              <a:rPr lang="en-US" sz="2000" dirty="0"/>
              <a:t>^    -</a:t>
            </a:r>
            <a:r>
              <a:rPr lang="uk-UA" sz="1900" i="1" dirty="0"/>
              <a:t>оператор</a:t>
            </a:r>
            <a:r>
              <a:rPr lang="en-US" sz="1900" dirty="0"/>
              <a:t> </a:t>
            </a:r>
            <a:r>
              <a:rPr lang="en-US" sz="2000" dirty="0"/>
              <a:t>  </a:t>
            </a:r>
            <a:r>
              <a:rPr lang="uk-UA" sz="2000" dirty="0"/>
              <a:t> 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^</a:t>
            </a:r>
            <a:r>
              <a:rPr lang="uk-UA" sz="2000" dirty="0">
                <a:solidFill>
                  <a:schemeClr val="accent5">
                    <a:lumMod val="10000"/>
                  </a:schemeClr>
                </a:solidFill>
              </a:rPr>
              <a:t>6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sz="2000" dirty="0">
                <a:sym typeface="Wingdings" panose="05000000000000000000" pitchFamily="2" charset="2"/>
              </a:rPr>
              <a:t> (^)</a:t>
            </a:r>
            <a:r>
              <a:rPr lang="en-US" sz="2000" dirty="0"/>
              <a:t>    – </a:t>
            </a:r>
            <a:r>
              <a:rPr lang="uk-UA" sz="1900" i="1" dirty="0"/>
              <a:t>функція</a:t>
            </a:r>
            <a:r>
              <a:rPr lang="uk-UA" sz="1900" dirty="0"/>
              <a:t> </a:t>
            </a:r>
            <a:r>
              <a:rPr lang="en-US" sz="2000" dirty="0"/>
              <a:t>   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(^) 2 6 </a:t>
            </a:r>
            <a:endParaRPr lang="uk-UA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Пріоритет і асоціативність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208912" cy="5112568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– функція з двома аргументами, котру використовують в </a:t>
            </a:r>
            <a:r>
              <a:rPr lang="uk-UA" dirty="0" err="1"/>
              <a:t>інфіксній</a:t>
            </a:r>
            <a:r>
              <a:rPr lang="uk-UA" dirty="0"/>
              <a:t> формі запису</a:t>
            </a:r>
          </a:p>
          <a:p>
            <a:pPr lvl="1"/>
            <a:r>
              <a:rPr lang="uk-UA" dirty="0"/>
              <a:t>В виразі необхідно вказувати порядок його обрахунку при наявності декількох операторів</a:t>
            </a:r>
            <a:endParaRPr lang="en-US" dirty="0"/>
          </a:p>
          <a:p>
            <a:pPr lvl="2"/>
            <a:r>
              <a:rPr lang="uk-UA" dirty="0"/>
              <a:t>Круглі дужки </a:t>
            </a:r>
            <a:r>
              <a:rPr lang="en-US" dirty="0"/>
              <a:t>/ </a:t>
            </a:r>
            <a:r>
              <a:rPr lang="uk-UA"/>
              <a:t>Пріоритет </a:t>
            </a:r>
            <a:r>
              <a:rPr lang="uk-UA" dirty="0"/>
              <a:t>/  </a:t>
            </a:r>
            <a:r>
              <a:rPr lang="uk-UA"/>
              <a:t>Асоціативність </a:t>
            </a:r>
            <a:endParaRPr lang="uk-UA" dirty="0"/>
          </a:p>
          <a:p>
            <a:pPr lvl="1"/>
            <a:r>
              <a:rPr lang="en-US" dirty="0"/>
              <a:t>2+3*4     </a:t>
            </a:r>
            <a:r>
              <a:rPr lang="uk-UA" dirty="0"/>
              <a:t>               </a:t>
            </a:r>
            <a:r>
              <a:rPr lang="en-US" dirty="0"/>
              <a:t>--</a:t>
            </a:r>
            <a:r>
              <a:rPr lang="en-US" dirty="0">
                <a:sym typeface="Wingdings" pitchFamily="2" charset="2"/>
              </a:rPr>
              <a:t>-&gt;  2 +(3*4)</a:t>
            </a:r>
          </a:p>
          <a:p>
            <a:pPr lvl="1"/>
            <a:r>
              <a:rPr lang="en-US" dirty="0">
                <a:sym typeface="Wingdings" pitchFamily="2" charset="2"/>
              </a:rPr>
              <a:t>[1,2]++[4,3]++[7]  ---&gt; [1,2]++([4,3]++[7])</a:t>
            </a:r>
            <a:endParaRPr lang="uk-UA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3-1-2      </a:t>
            </a:r>
            <a:r>
              <a:rPr lang="uk-UA" dirty="0">
                <a:sym typeface="Wingdings" pitchFamily="2" charset="2"/>
              </a:rPr>
              <a:t>               </a:t>
            </a:r>
            <a:r>
              <a:rPr lang="en-US" dirty="0">
                <a:sym typeface="Wingdings" pitchFamily="2" charset="2"/>
              </a:rPr>
              <a:t> ---&gt;  (3-1)-2</a:t>
            </a:r>
            <a:endParaRPr lang="en-US" dirty="0"/>
          </a:p>
          <a:p>
            <a:r>
              <a:rPr lang="uk-UA" dirty="0"/>
              <a:t>Вказівка пріоритету та асоціативності</a:t>
            </a:r>
          </a:p>
          <a:p>
            <a:pPr lvl="1"/>
            <a:r>
              <a:rPr lang="uk-UA" dirty="0"/>
              <a:t>Пріоритет – це ціле число від 0 до 9</a:t>
            </a:r>
          </a:p>
          <a:p>
            <a:pPr lvl="1"/>
            <a:r>
              <a:rPr lang="en-US" dirty="0"/>
              <a:t>infix </a:t>
            </a:r>
            <a:r>
              <a:rPr lang="uk-UA" dirty="0"/>
              <a:t>(</a:t>
            </a:r>
            <a:r>
              <a:rPr lang="en-US" dirty="0" err="1"/>
              <a:t>infixl</a:t>
            </a:r>
            <a:r>
              <a:rPr lang="uk-UA" dirty="0"/>
              <a:t>,</a:t>
            </a:r>
            <a:r>
              <a:rPr lang="en-US" dirty="0"/>
              <a:t> </a:t>
            </a:r>
            <a:r>
              <a:rPr lang="en-US" dirty="0" err="1"/>
              <a:t>infixr</a:t>
            </a:r>
            <a:r>
              <a:rPr lang="uk-UA" dirty="0"/>
              <a:t>) </a:t>
            </a:r>
            <a:r>
              <a:rPr lang="en-US" dirty="0"/>
              <a:t>- </a:t>
            </a:r>
            <a:r>
              <a:rPr lang="uk-UA" dirty="0"/>
              <a:t>немає (ліва, права) </a:t>
            </a:r>
            <a:r>
              <a:rPr lang="uk-UA" dirty="0" err="1"/>
              <a:t>асоціативность</a:t>
            </a:r>
            <a:endParaRPr lang="en-US" dirty="0"/>
          </a:p>
          <a:p>
            <a:r>
              <a:rPr lang="uk-UA" dirty="0"/>
              <a:t>З модуля </a:t>
            </a:r>
            <a:r>
              <a:rPr lang="en-US" dirty="0"/>
              <a:t>Prelude</a:t>
            </a:r>
            <a:endParaRPr lang="uk-UA" dirty="0"/>
          </a:p>
          <a:p>
            <a:pPr lvl="1"/>
            <a:r>
              <a:rPr lang="en-US" dirty="0" err="1"/>
              <a:t>infixl</a:t>
            </a:r>
            <a:r>
              <a:rPr lang="en-US" dirty="0"/>
              <a:t> 9 !!      -- </a:t>
            </a:r>
            <a:r>
              <a:rPr lang="uk-UA" dirty="0"/>
              <a:t>доступ до елементів списку (нумерація від 0)</a:t>
            </a:r>
          </a:p>
          <a:p>
            <a:pPr lvl="1"/>
            <a:r>
              <a:rPr lang="en-US" dirty="0" err="1"/>
              <a:t>infixr</a:t>
            </a:r>
            <a:r>
              <a:rPr lang="en-US" dirty="0"/>
              <a:t> 5 ++   -- </a:t>
            </a:r>
            <a:r>
              <a:rPr lang="uk-UA" dirty="0"/>
              <a:t>конкатенація списків</a:t>
            </a:r>
            <a:endParaRPr lang="en-US" dirty="0"/>
          </a:p>
          <a:p>
            <a:pPr lvl="1"/>
            <a:r>
              <a:rPr lang="en-US" dirty="0"/>
              <a:t>infix  4 `</a:t>
            </a:r>
            <a:r>
              <a:rPr lang="en-US" dirty="0" err="1"/>
              <a:t>elem</a:t>
            </a:r>
            <a:r>
              <a:rPr lang="en-US" dirty="0"/>
              <a:t>`, `</a:t>
            </a:r>
            <a:r>
              <a:rPr lang="en-US" dirty="0" err="1"/>
              <a:t>notElem</a:t>
            </a:r>
            <a:r>
              <a:rPr lang="en-US" dirty="0"/>
              <a:t>`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556792"/>
            <a:ext cx="7855024" cy="4968552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Оператор застосування функції – проміжок, найвищий пріоритет 10 і ліва асоціативність </a:t>
            </a:r>
          </a:p>
          <a:p>
            <a:pPr lvl="1"/>
            <a:r>
              <a:rPr lang="en-US" dirty="0"/>
              <a:t>simple 7 4 11    ---&gt; (((simple 7) 4) 11) </a:t>
            </a:r>
          </a:p>
          <a:p>
            <a:r>
              <a:rPr lang="uk-UA" dirty="0"/>
              <a:t>Оператор </a:t>
            </a:r>
            <a:r>
              <a:rPr lang="en-US" dirty="0"/>
              <a:t>$</a:t>
            </a:r>
            <a:r>
              <a:rPr lang="uk-UA" dirty="0"/>
              <a:t> - </a:t>
            </a:r>
            <a:r>
              <a:rPr lang="uk-UA" dirty="0" err="1"/>
              <a:t>аплікатор</a:t>
            </a:r>
            <a:r>
              <a:rPr lang="uk-UA" dirty="0"/>
              <a:t> функції</a:t>
            </a:r>
            <a:endParaRPr lang="en-US" dirty="0"/>
          </a:p>
          <a:p>
            <a:pPr lvl="1">
              <a:buNone/>
            </a:pPr>
            <a:r>
              <a:rPr lang="en-US" dirty="0"/>
              <a:t>($) :: (a -&gt; b) -&gt; a -&gt; b</a:t>
            </a:r>
          </a:p>
          <a:p>
            <a:pPr lvl="1">
              <a:buNone/>
            </a:pPr>
            <a:r>
              <a:rPr lang="en-US" dirty="0" err="1"/>
              <a:t>f$x</a:t>
            </a:r>
            <a:r>
              <a:rPr lang="en-US" dirty="0"/>
              <a:t> = f x</a:t>
            </a:r>
          </a:p>
          <a:p>
            <a:pPr lvl="1"/>
            <a:r>
              <a:rPr lang="uk-UA" dirty="0"/>
              <a:t>Знову застосування функції</a:t>
            </a:r>
          </a:p>
          <a:p>
            <a:pPr lvl="1"/>
            <a:r>
              <a:rPr lang="uk-UA" dirty="0"/>
              <a:t>Найменший пріоритет</a:t>
            </a:r>
            <a:r>
              <a:rPr lang="en-US" dirty="0"/>
              <a:t> 0</a:t>
            </a:r>
            <a:r>
              <a:rPr lang="uk-UA" dirty="0"/>
              <a:t> і права асоціативність 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 + </a:t>
            </a:r>
            <a:r>
              <a:rPr lang="uk-UA" dirty="0"/>
              <a:t>3</a:t>
            </a:r>
            <a:r>
              <a:rPr lang="en-US" dirty="0"/>
              <a:t> +9  ---&gt; ((</a:t>
            </a:r>
            <a:r>
              <a:rPr lang="en-US" dirty="0" err="1"/>
              <a:t>sqrt</a:t>
            </a:r>
            <a:r>
              <a:rPr lang="en-US" dirty="0"/>
              <a:t> </a:t>
            </a:r>
            <a:r>
              <a:rPr lang="uk-UA" dirty="0"/>
              <a:t>4</a:t>
            </a:r>
            <a:r>
              <a:rPr lang="en-US" dirty="0"/>
              <a:t>) + </a:t>
            </a:r>
            <a:r>
              <a:rPr lang="uk-UA" dirty="0"/>
              <a:t>3</a:t>
            </a:r>
            <a:r>
              <a:rPr lang="en-US" dirty="0"/>
              <a:t>) + 9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+9)  ---&gt; </a:t>
            </a:r>
            <a:r>
              <a:rPr lang="en-US" dirty="0" err="1"/>
              <a:t>sqrt</a:t>
            </a:r>
            <a:r>
              <a:rPr lang="en-US" dirty="0"/>
              <a:t>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 err="1"/>
              <a:t>sqrt</a:t>
            </a:r>
            <a:r>
              <a:rPr lang="en-US" dirty="0"/>
              <a:t> $ 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+9  ---&gt; </a:t>
            </a:r>
            <a:r>
              <a:rPr lang="en-US" dirty="0" err="1"/>
              <a:t>sqrt</a:t>
            </a:r>
            <a:r>
              <a:rPr lang="en-US" dirty="0"/>
              <a:t> $ ((</a:t>
            </a:r>
            <a:r>
              <a:rPr lang="uk-UA" dirty="0"/>
              <a:t>4</a:t>
            </a:r>
            <a:r>
              <a:rPr lang="en-US" dirty="0"/>
              <a:t>+</a:t>
            </a:r>
            <a:r>
              <a:rPr lang="uk-UA" dirty="0"/>
              <a:t>3</a:t>
            </a:r>
            <a:r>
              <a:rPr lang="en-US" dirty="0"/>
              <a:t>)+9)</a:t>
            </a:r>
          </a:p>
          <a:p>
            <a:pPr lvl="1">
              <a:buNone/>
            </a:pPr>
            <a:r>
              <a:rPr lang="en-US" dirty="0"/>
              <a:t>f (g (z x))  ---&gt; f $ g $ z x</a:t>
            </a:r>
          </a:p>
          <a:p>
            <a:pPr lvl="2"/>
            <a:r>
              <a:rPr lang="en-US" dirty="0"/>
              <a:t>$ -</a:t>
            </a:r>
            <a:r>
              <a:rPr lang="uk-UA" dirty="0"/>
              <a:t>еквівалент запису відкриваючої ( а закриваючої ) в кінці виразу</a:t>
            </a:r>
          </a:p>
          <a:p>
            <a:r>
              <a:rPr lang="en-US" dirty="0"/>
              <a:t>map ($3) [(4+), (10*), (^2)] ---&gt; [7,30,9]</a:t>
            </a:r>
          </a:p>
          <a:p>
            <a:pPr lvl="1"/>
            <a:r>
              <a:rPr lang="uk-UA" dirty="0"/>
              <a:t>Приклад використання секції та списку функцій</a:t>
            </a:r>
            <a:r>
              <a:rPr lang="en-US" dirty="0"/>
              <a:t> </a:t>
            </a:r>
            <a:r>
              <a:rPr lang="uk-UA" dirty="0"/>
              <a:t> </a:t>
            </a:r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згортки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0405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:: (b -&gt; a -&gt; b) -&gt; b -&gt; [a] -&gt; b</a:t>
            </a:r>
          </a:p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 _ z []       = z </a:t>
            </a:r>
          </a:p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 f  z (x:xs) = </a:t>
            </a:r>
            <a:r>
              <a:rPr lang="en-US" dirty="0" err="1"/>
              <a:t>foldl</a:t>
            </a:r>
            <a:r>
              <a:rPr lang="en-US" dirty="0"/>
              <a:t>  f  (f z x) 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Неформальний запис</a:t>
            </a:r>
          </a:p>
          <a:p>
            <a:pPr lvl="1"/>
            <a:r>
              <a:rPr lang="en-US" dirty="0" err="1"/>
              <a:t>foldl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(…((z `f` x1) `f` x2) …) `f` </a:t>
            </a:r>
            <a:r>
              <a:rPr lang="en-US" dirty="0" err="1"/>
              <a:t>xn</a:t>
            </a:r>
            <a:r>
              <a:rPr lang="en-US" dirty="0"/>
              <a:t> </a:t>
            </a:r>
          </a:p>
          <a:p>
            <a:pPr lvl="2"/>
            <a:r>
              <a:rPr lang="uk-UA" dirty="0"/>
              <a:t>Оператор – ідентифікатор можна використовувати в </a:t>
            </a:r>
            <a:r>
              <a:rPr lang="uk-UA" dirty="0" err="1"/>
              <a:t>інфіксній</a:t>
            </a:r>
            <a:r>
              <a:rPr lang="uk-UA" dirty="0"/>
              <a:t> формі</a:t>
            </a:r>
          </a:p>
          <a:p>
            <a:pPr lvl="2"/>
            <a:r>
              <a:rPr lang="en-US" dirty="0"/>
              <a:t>f z x1 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ru-RU" dirty="0" err="1"/>
              <a:t>еквівалентно</a:t>
            </a:r>
            <a:r>
              <a:rPr lang="ru-RU" dirty="0"/>
              <a:t>     </a:t>
            </a:r>
            <a:r>
              <a:rPr lang="en-US" dirty="0"/>
              <a:t>z `f` x1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sum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foldl</a:t>
            </a:r>
            <a:r>
              <a:rPr lang="en-US" dirty="0"/>
              <a:t> (+) 0 </a:t>
            </a:r>
            <a:r>
              <a:rPr lang="en-US" dirty="0" err="1"/>
              <a:t>xs</a:t>
            </a:r>
            <a:r>
              <a:rPr lang="en-US" dirty="0"/>
              <a:t>              -- sum = </a:t>
            </a:r>
            <a:r>
              <a:rPr lang="en-US" dirty="0" err="1"/>
              <a:t>foldl</a:t>
            </a:r>
            <a:r>
              <a:rPr lang="en-US" dirty="0"/>
              <a:t> (+) 0 </a:t>
            </a:r>
          </a:p>
          <a:p>
            <a:pPr lvl="1">
              <a:buNone/>
            </a:pPr>
            <a:r>
              <a:rPr lang="en-US" dirty="0"/>
              <a:t>length </a:t>
            </a:r>
            <a:r>
              <a:rPr lang="en-US" dirty="0" err="1"/>
              <a:t>xs</a:t>
            </a:r>
            <a:r>
              <a:rPr lang="en-US" dirty="0"/>
              <a:t> = </a:t>
            </a:r>
            <a:r>
              <a:rPr lang="en-US" dirty="0" err="1"/>
              <a:t>foldl</a:t>
            </a:r>
            <a:r>
              <a:rPr lang="en-US" dirty="0"/>
              <a:t> (\x _ -&gt; x+1) 0 </a:t>
            </a:r>
            <a:r>
              <a:rPr lang="en-US" dirty="0" err="1"/>
              <a:t>xs</a:t>
            </a:r>
            <a:endParaRPr lang="en-US" dirty="0"/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:: (a -&gt; b -&gt; b) -&gt; b -&gt; [a] -&gt; b</a:t>
            </a:r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_ z []      = z</a:t>
            </a:r>
          </a:p>
          <a:p>
            <a:pPr>
              <a:buNone/>
            </a:pPr>
            <a:r>
              <a:rPr lang="en-US" dirty="0" err="1"/>
              <a:t>foldr</a:t>
            </a:r>
            <a:r>
              <a:rPr lang="en-US" dirty="0"/>
              <a:t> f z (x:xs) = f x (</a:t>
            </a:r>
            <a:r>
              <a:rPr lang="en-US" dirty="0" err="1"/>
              <a:t>foldr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uk-UA" dirty="0"/>
              <a:t>Неформальний запис</a:t>
            </a:r>
          </a:p>
          <a:p>
            <a:pPr lvl="1"/>
            <a:r>
              <a:rPr lang="en-US" dirty="0" err="1"/>
              <a:t>foldr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 x1 `f` (x2 `f` ( … (</a:t>
            </a:r>
            <a:r>
              <a:rPr lang="en-US" dirty="0" err="1"/>
              <a:t>xn</a:t>
            </a:r>
            <a:r>
              <a:rPr lang="en-US" dirty="0"/>
              <a:t> `f` z) …))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прогонки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84784"/>
            <a:ext cx="8136904" cy="50405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:: (b -&gt; a -&gt; b) -&gt; b -&gt; [a] -&gt; [b]</a:t>
            </a:r>
          </a:p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_ z []       = z </a:t>
            </a:r>
          </a:p>
          <a:p>
            <a:pPr>
              <a:buNone/>
            </a:pPr>
            <a:r>
              <a:rPr lang="en-US" dirty="0" err="1"/>
              <a:t>scanl</a:t>
            </a:r>
            <a:r>
              <a:rPr lang="en-US" dirty="0"/>
              <a:t>  f  z (x:xs) = z : </a:t>
            </a:r>
            <a:r>
              <a:rPr lang="en-US" dirty="0" err="1"/>
              <a:t>scanl</a:t>
            </a:r>
            <a:r>
              <a:rPr lang="en-US" dirty="0"/>
              <a:t>  f  (f z x)  </a:t>
            </a:r>
            <a:r>
              <a:rPr lang="en-US" dirty="0" err="1"/>
              <a:t>xs</a:t>
            </a:r>
            <a:endParaRPr lang="en-US" dirty="0"/>
          </a:p>
          <a:p>
            <a:pPr marL="457200" lvl="1" indent="0">
              <a:buNone/>
            </a:pPr>
            <a:r>
              <a:rPr lang="uk-UA" dirty="0"/>
              <a:t>Неформальний запис</a:t>
            </a:r>
            <a:r>
              <a:rPr lang="en-US" dirty="0"/>
              <a:t> :</a:t>
            </a:r>
            <a:endParaRPr lang="uk-UA" dirty="0"/>
          </a:p>
          <a:p>
            <a:pPr marL="457200" lvl="1" indent="0">
              <a:buNone/>
            </a:pPr>
            <a:r>
              <a:rPr lang="en-US" dirty="0" err="1"/>
              <a:t>scanl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[z, z `f` x1, (z `f` x1) `f` x2, …] </a:t>
            </a:r>
          </a:p>
          <a:p>
            <a:pPr lvl="2"/>
            <a:r>
              <a:rPr lang="uk-UA" dirty="0"/>
              <a:t>Перший елемент прогонки – початкове значення </a:t>
            </a:r>
            <a:r>
              <a:rPr lang="en-US" dirty="0"/>
              <a:t>z</a:t>
            </a:r>
          </a:p>
          <a:p>
            <a:pPr lvl="2"/>
            <a:r>
              <a:rPr lang="uk-UA" dirty="0"/>
              <a:t>Останній елемент – результат лівосторонньої згортки</a:t>
            </a:r>
            <a:endParaRPr lang="en-US" dirty="0"/>
          </a:p>
          <a:p>
            <a:pPr lvl="3"/>
            <a:r>
              <a:rPr lang="en-US" dirty="0"/>
              <a:t>last (</a:t>
            </a:r>
            <a:r>
              <a:rPr lang="en-US" dirty="0" err="1"/>
              <a:t>scanl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foldl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  </a:t>
            </a:r>
            <a:endParaRPr lang="uk-UA" dirty="0"/>
          </a:p>
          <a:p>
            <a:pPr lvl="2"/>
            <a:r>
              <a:rPr lang="en-US" dirty="0"/>
              <a:t>f z x1 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ru-RU" dirty="0" err="1"/>
              <a:t>еквівалентно</a:t>
            </a:r>
            <a:r>
              <a:rPr lang="ru-RU" dirty="0"/>
              <a:t>     </a:t>
            </a:r>
            <a:r>
              <a:rPr lang="en-US" dirty="0"/>
              <a:t>z `f` x1</a:t>
            </a:r>
            <a:r>
              <a:rPr lang="uk-UA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 err="1"/>
              <a:t>scanl</a:t>
            </a:r>
            <a:r>
              <a:rPr lang="en-US" dirty="0"/>
              <a:t> (+) 0 [1,2,2,4] = [0,1,3,5,9]</a:t>
            </a:r>
          </a:p>
          <a:p>
            <a:pPr>
              <a:buNone/>
            </a:pPr>
            <a:r>
              <a:rPr lang="en-US" dirty="0" err="1"/>
              <a:t>scanr</a:t>
            </a:r>
            <a:r>
              <a:rPr lang="en-US" dirty="0"/>
              <a:t> :: (a -&gt; b -&gt; b) -&gt; b -&gt; [a] -&gt; [b]</a:t>
            </a:r>
          </a:p>
          <a:p>
            <a:pPr marL="457200" lvl="1" indent="0">
              <a:buNone/>
            </a:pPr>
            <a:r>
              <a:rPr lang="uk-UA" dirty="0"/>
              <a:t>Неформальний запис</a:t>
            </a:r>
            <a:r>
              <a:rPr lang="en-US" dirty="0"/>
              <a:t> :   </a:t>
            </a:r>
            <a:r>
              <a:rPr lang="en-US" dirty="0" err="1"/>
              <a:t>foldr</a:t>
            </a:r>
            <a:r>
              <a:rPr lang="en-US" dirty="0"/>
              <a:t> f z [x1,…,</a:t>
            </a:r>
            <a:r>
              <a:rPr lang="en-US" dirty="0" err="1"/>
              <a:t>xn</a:t>
            </a:r>
            <a:r>
              <a:rPr lang="en-US" dirty="0"/>
              <a:t>] =  [ … , </a:t>
            </a:r>
            <a:r>
              <a:rPr lang="en-US" dirty="0" err="1"/>
              <a:t>xn</a:t>
            </a:r>
            <a:r>
              <a:rPr lang="en-US" dirty="0"/>
              <a:t> `f` z, z]</a:t>
            </a:r>
          </a:p>
          <a:p>
            <a:pPr lvl="2"/>
            <a:r>
              <a:rPr lang="uk-UA" dirty="0"/>
              <a:t>Перший елемент прогонки – результат правосторонньої згортки</a:t>
            </a:r>
          </a:p>
          <a:p>
            <a:pPr lvl="3"/>
            <a:r>
              <a:rPr lang="en-US" dirty="0"/>
              <a:t>head (</a:t>
            </a:r>
            <a:r>
              <a:rPr lang="en-US" dirty="0" err="1"/>
              <a:t>scanr</a:t>
            </a:r>
            <a:r>
              <a:rPr lang="en-US" dirty="0"/>
              <a:t> f z </a:t>
            </a:r>
            <a:r>
              <a:rPr lang="en-US" dirty="0" err="1"/>
              <a:t>xs</a:t>
            </a:r>
            <a:r>
              <a:rPr lang="en-US" dirty="0"/>
              <a:t>) == </a:t>
            </a:r>
            <a:r>
              <a:rPr lang="en-US" dirty="0" err="1"/>
              <a:t>foldr</a:t>
            </a:r>
            <a:r>
              <a:rPr lang="en-US" dirty="0"/>
              <a:t> f z </a:t>
            </a:r>
            <a:r>
              <a:rPr lang="en-US" dirty="0" err="1"/>
              <a:t>xs</a:t>
            </a:r>
            <a:endParaRPr lang="uk-UA" dirty="0"/>
          </a:p>
          <a:p>
            <a:pPr lvl="2"/>
            <a:r>
              <a:rPr lang="uk-UA" dirty="0"/>
              <a:t>Останній елемент прогонки – початкове значення </a:t>
            </a:r>
            <a:r>
              <a:rPr lang="en-US" dirty="0"/>
              <a:t>z</a:t>
            </a:r>
            <a:r>
              <a:rPr lang="uk-UA" dirty="0"/>
              <a:t> 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31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Визначення і виконання функції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28800"/>
            <a:ext cx="8140824" cy="477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name pat11 … pat1n = expr1</a:t>
            </a:r>
          </a:p>
          <a:p>
            <a:pPr marL="0" indent="0">
              <a:buNone/>
            </a:pPr>
            <a:r>
              <a:rPr lang="en-US" dirty="0"/>
              <a:t>…………………………………………..</a:t>
            </a:r>
          </a:p>
          <a:p>
            <a:pPr marL="0" indent="0">
              <a:buNone/>
            </a:pPr>
            <a:r>
              <a:rPr lang="en-US" dirty="0"/>
              <a:t>name patm1 … </a:t>
            </a:r>
            <a:r>
              <a:rPr lang="en-US" dirty="0" err="1"/>
              <a:t>patmn</a:t>
            </a:r>
            <a:r>
              <a:rPr lang="en-US" dirty="0"/>
              <a:t> = </a:t>
            </a:r>
            <a:r>
              <a:rPr lang="en-US" dirty="0" err="1"/>
              <a:t>exprm</a:t>
            </a:r>
            <a:endParaRPr lang="en-US" dirty="0"/>
          </a:p>
          <a:p>
            <a:pPr lvl="1"/>
            <a:r>
              <a:rPr lang="en-US" dirty="0"/>
              <a:t>name </a:t>
            </a:r>
            <a:r>
              <a:rPr lang="uk-UA" dirty="0"/>
              <a:t>– </a:t>
            </a:r>
            <a:r>
              <a:rPr lang="uk-UA" dirty="0" err="1"/>
              <a:t>ім»я</a:t>
            </a:r>
            <a:r>
              <a:rPr lang="en-US" dirty="0"/>
              <a:t> , m&gt;0, n≥0 </a:t>
            </a:r>
          </a:p>
          <a:p>
            <a:pPr lvl="1"/>
            <a:r>
              <a:rPr lang="en-US" dirty="0"/>
              <a:t>pat11, …, </a:t>
            </a:r>
            <a:r>
              <a:rPr lang="en-US" dirty="0" err="1"/>
              <a:t>patmn</a:t>
            </a:r>
            <a:r>
              <a:rPr lang="en-US" dirty="0"/>
              <a:t> </a:t>
            </a:r>
            <a:r>
              <a:rPr lang="uk-UA" dirty="0"/>
              <a:t>- зразки</a:t>
            </a:r>
            <a:endParaRPr lang="en-US" dirty="0"/>
          </a:p>
          <a:p>
            <a:pPr lvl="1"/>
            <a:r>
              <a:rPr lang="en-US" dirty="0"/>
              <a:t>expr1, …, </a:t>
            </a:r>
            <a:r>
              <a:rPr lang="en-US" dirty="0" err="1"/>
              <a:t>exprm</a:t>
            </a:r>
            <a:r>
              <a:rPr lang="uk-UA" dirty="0"/>
              <a:t> - вирази</a:t>
            </a:r>
            <a:endParaRPr lang="en-US" dirty="0"/>
          </a:p>
          <a:p>
            <a:r>
              <a:rPr lang="uk-UA" dirty="0"/>
              <a:t>Найпростіша форма </a:t>
            </a:r>
          </a:p>
          <a:p>
            <a:pPr lvl="1"/>
            <a:r>
              <a:rPr lang="uk-UA" dirty="0"/>
              <a:t>лише 1 рівняння (</a:t>
            </a:r>
            <a:r>
              <a:rPr lang="uk-UA" dirty="0" err="1"/>
              <a:t>клоуз</a:t>
            </a:r>
            <a:r>
              <a:rPr lang="uk-UA" dirty="0"/>
              <a:t>), всі зразки – імена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:: Int -&gt; Int -&gt; Int -&gt; Int</a:t>
            </a:r>
          </a:p>
          <a:p>
            <a:pPr marL="5715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simple x y z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x+y+z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algn="just"/>
            <a:r>
              <a:rPr lang="uk-UA" dirty="0"/>
              <a:t>При виклику функції </a:t>
            </a:r>
          </a:p>
          <a:p>
            <a:pPr lvl="1" algn="just"/>
            <a:r>
              <a:rPr lang="uk-UA" dirty="0"/>
              <a:t>Кожному зразку-параметру відповідає вираз-аргумент</a:t>
            </a:r>
          </a:p>
          <a:p>
            <a:pPr lvl="1" algn="just"/>
            <a:r>
              <a:rPr lang="uk-UA" dirty="0"/>
              <a:t>Виконується співставлення зі зразком</a:t>
            </a:r>
          </a:p>
          <a:p>
            <a:pPr lvl="1" algn="just"/>
            <a:r>
              <a:rPr lang="uk-UA" dirty="0"/>
              <a:t>Обчислюється перше рівняння (</a:t>
            </a:r>
            <a:r>
              <a:rPr lang="uk-UA" dirty="0" err="1"/>
              <a:t>клоуз</a:t>
            </a:r>
            <a:r>
              <a:rPr lang="uk-UA" dirty="0"/>
              <a:t>), у якого </a:t>
            </a:r>
            <a:r>
              <a:rPr lang="uk-UA" dirty="0" err="1"/>
              <a:t>співставляються</a:t>
            </a:r>
            <a:r>
              <a:rPr lang="uk-UA" dirty="0"/>
              <a:t> всі зразки</a:t>
            </a:r>
          </a:p>
          <a:p>
            <a:pPr lvl="1" algn="just"/>
            <a:endParaRPr lang="uk-UA" dirty="0"/>
          </a:p>
          <a:p>
            <a:pPr lvl="1" algn="just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5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57200"/>
            <a:ext cx="8424936" cy="838200"/>
          </a:xfrm>
        </p:spPr>
        <p:txBody>
          <a:bodyPr/>
          <a:lstStyle/>
          <a:p>
            <a:r>
              <a:rPr lang="uk-UA" dirty="0"/>
              <a:t>Визначення і виконання - 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останній елемент списку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:: [a] -&gt; a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[x]   = x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(x:xs) = last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/>
              <a:t>Виконання виклику </a:t>
            </a:r>
            <a:r>
              <a:rPr lang="en-US" dirty="0"/>
              <a:t>last [1,2]</a:t>
            </a:r>
          </a:p>
          <a:p>
            <a:pPr lvl="1"/>
            <a:r>
              <a:rPr lang="en-US" dirty="0"/>
              <a:t>[1,2]=(1:[2]) </a:t>
            </a:r>
            <a:r>
              <a:rPr lang="uk-UA" dirty="0" err="1"/>
              <a:t>співставляється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en-US" dirty="0"/>
              <a:t> (</a:t>
            </a:r>
            <a:r>
              <a:rPr lang="en-US" dirty="0" err="1"/>
              <a:t>x:xs</a:t>
            </a:r>
            <a:r>
              <a:rPr lang="en-US" dirty="0"/>
              <a:t>) =&gt;</a:t>
            </a:r>
            <a:endParaRPr lang="uk-UA" dirty="0"/>
          </a:p>
          <a:p>
            <a:pPr lvl="2"/>
            <a:r>
              <a:rPr lang="en-US" dirty="0"/>
              <a:t> x=1, </a:t>
            </a:r>
            <a:r>
              <a:rPr lang="en-US" dirty="0" err="1"/>
              <a:t>xs</a:t>
            </a:r>
            <a:r>
              <a:rPr lang="en-US" dirty="0"/>
              <a:t>=[2] </a:t>
            </a:r>
            <a:r>
              <a:rPr lang="uk-UA" dirty="0"/>
              <a:t>і виконується виклик </a:t>
            </a:r>
            <a:r>
              <a:rPr lang="en-US" dirty="0"/>
              <a:t>last [2]</a:t>
            </a:r>
          </a:p>
          <a:p>
            <a:pPr lvl="1"/>
            <a:r>
              <a:rPr lang="en-US" dirty="0"/>
              <a:t>[2] </a:t>
            </a:r>
            <a:r>
              <a:rPr lang="uk-UA" dirty="0" err="1"/>
              <a:t>співставляється</a:t>
            </a:r>
            <a:r>
              <a:rPr lang="en-US" dirty="0"/>
              <a:t> </a:t>
            </a:r>
            <a:r>
              <a:rPr lang="uk-UA" dirty="0"/>
              <a:t>з</a:t>
            </a:r>
            <a:r>
              <a:rPr lang="en-US" dirty="0"/>
              <a:t> [x] =&gt;</a:t>
            </a:r>
          </a:p>
          <a:p>
            <a:pPr lvl="2"/>
            <a:r>
              <a:rPr lang="en-US" dirty="0"/>
              <a:t>x=2 </a:t>
            </a:r>
            <a:r>
              <a:rPr lang="uk-UA" dirty="0"/>
              <a:t>результат виконання 2</a:t>
            </a:r>
          </a:p>
          <a:p>
            <a:r>
              <a:rPr lang="uk-UA" dirty="0"/>
              <a:t>Виконання виклику </a:t>
            </a:r>
            <a:r>
              <a:rPr lang="en-US" dirty="0"/>
              <a:t>last []</a:t>
            </a:r>
          </a:p>
          <a:p>
            <a:pPr lvl="1"/>
            <a:r>
              <a:rPr lang="uk-UA" dirty="0"/>
              <a:t>Програмна помилка – немає співставлення!</a:t>
            </a:r>
          </a:p>
          <a:p>
            <a:r>
              <a:rPr lang="uk-UA" dirty="0"/>
              <a:t>Необхідно додати рівняння (</a:t>
            </a:r>
            <a:r>
              <a:rPr lang="uk-UA" dirty="0" err="1"/>
              <a:t>клоуз</a:t>
            </a:r>
            <a:r>
              <a:rPr lang="uk-UA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last  []   = error ”Empty  list !”</a:t>
            </a:r>
          </a:p>
          <a:p>
            <a:endParaRPr lang="uk-UA" dirty="0"/>
          </a:p>
          <a:p>
            <a:endParaRPr lang="uk-UA" dirty="0"/>
          </a:p>
          <a:p>
            <a:pPr lvl="1"/>
            <a:endParaRPr lang="uk-UA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75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зразків і їх співставлення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136904" cy="48245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[]</a:t>
            </a:r>
            <a:r>
              <a:rPr lang="uk-UA" dirty="0"/>
              <a:t> </a:t>
            </a:r>
            <a:r>
              <a:rPr lang="en-US" dirty="0"/>
              <a:t>           </a:t>
            </a:r>
            <a:r>
              <a:rPr lang="uk-UA" dirty="0"/>
              <a:t> -  порожній список</a:t>
            </a:r>
            <a:endParaRPr lang="en-US" dirty="0"/>
          </a:p>
          <a:p>
            <a:r>
              <a:rPr lang="en-US" dirty="0"/>
              <a:t>[1,2]</a:t>
            </a:r>
            <a:r>
              <a:rPr lang="uk-UA" dirty="0"/>
              <a:t>  </a:t>
            </a:r>
            <a:r>
              <a:rPr lang="en-US" dirty="0"/>
              <a:t>       </a:t>
            </a:r>
            <a:r>
              <a:rPr lang="uk-UA" dirty="0"/>
              <a:t>- список</a:t>
            </a:r>
            <a:r>
              <a:rPr lang="en-US" dirty="0"/>
              <a:t> [1,2]</a:t>
            </a:r>
          </a:p>
          <a:p>
            <a:r>
              <a:rPr lang="en-US" dirty="0"/>
              <a:t>pat1: pat2 </a:t>
            </a:r>
            <a:r>
              <a:rPr lang="uk-UA" dirty="0"/>
              <a:t>- непорожній список, у якого</a:t>
            </a:r>
            <a:r>
              <a:rPr lang="en-US" dirty="0"/>
              <a:t>   </a:t>
            </a:r>
          </a:p>
          <a:p>
            <a:pPr lvl="1"/>
            <a:r>
              <a:rPr lang="uk-UA" dirty="0"/>
              <a:t>«Голова» </a:t>
            </a:r>
            <a:r>
              <a:rPr lang="uk-UA" dirty="0" err="1"/>
              <a:t>співставляється</a:t>
            </a:r>
            <a:r>
              <a:rPr lang="uk-UA" dirty="0"/>
              <a:t> з </a:t>
            </a:r>
            <a:r>
              <a:rPr lang="en-US" dirty="0"/>
              <a:t>pat1</a:t>
            </a:r>
          </a:p>
          <a:p>
            <a:pPr lvl="1"/>
            <a:r>
              <a:rPr lang="uk-UA" dirty="0"/>
              <a:t>«Хвіст» </a:t>
            </a:r>
            <a:r>
              <a:rPr lang="uk-UA" dirty="0" err="1"/>
              <a:t>співставляється</a:t>
            </a:r>
            <a:r>
              <a:rPr lang="uk-UA" dirty="0"/>
              <a:t> з </a:t>
            </a:r>
            <a:r>
              <a:rPr lang="en-US" dirty="0"/>
              <a:t>pat2</a:t>
            </a:r>
            <a:endParaRPr lang="uk-UA" dirty="0"/>
          </a:p>
          <a:p>
            <a:r>
              <a:rPr lang="en-US" dirty="0"/>
              <a:t>[pat1, …, </a:t>
            </a:r>
            <a:r>
              <a:rPr lang="en-US" dirty="0" err="1"/>
              <a:t>patn</a:t>
            </a:r>
            <a:r>
              <a:rPr lang="en-US" dirty="0"/>
              <a:t>] – </a:t>
            </a:r>
            <a:r>
              <a:rPr lang="uk-UA" dirty="0"/>
              <a:t>список </a:t>
            </a:r>
            <a:r>
              <a:rPr lang="en-US" dirty="0"/>
              <a:t>n</a:t>
            </a:r>
            <a:r>
              <a:rPr lang="uk-UA" dirty="0"/>
              <a:t> елементів, кожний з яких </a:t>
            </a:r>
            <a:r>
              <a:rPr lang="uk-UA" dirty="0" err="1"/>
              <a:t>співставлється</a:t>
            </a:r>
            <a:r>
              <a:rPr lang="uk-UA" dirty="0"/>
              <a:t> з</a:t>
            </a:r>
            <a:r>
              <a:rPr lang="en-US" dirty="0"/>
              <a:t> </a:t>
            </a:r>
            <a:r>
              <a:rPr lang="uk-UA" dirty="0"/>
              <a:t>відповідним зразком </a:t>
            </a:r>
            <a:r>
              <a:rPr lang="en-US" dirty="0"/>
              <a:t>pat1, …, </a:t>
            </a:r>
            <a:r>
              <a:rPr lang="en-US" dirty="0" err="1"/>
              <a:t>patn</a:t>
            </a:r>
            <a:r>
              <a:rPr lang="uk-UA" dirty="0"/>
              <a:t> </a:t>
            </a:r>
            <a:endParaRPr lang="en-US" dirty="0"/>
          </a:p>
          <a:p>
            <a:r>
              <a:rPr lang="en-US" dirty="0"/>
              <a:t>name </a:t>
            </a:r>
            <a:r>
              <a:rPr lang="uk-UA" dirty="0"/>
              <a:t>і</a:t>
            </a:r>
            <a:r>
              <a:rPr lang="en-US" dirty="0"/>
              <a:t>  _</a:t>
            </a:r>
            <a:r>
              <a:rPr lang="uk-UA" dirty="0"/>
              <a:t>  </a:t>
            </a:r>
            <a:r>
              <a:rPr lang="uk-UA" dirty="0" err="1"/>
              <a:t>співставляється</a:t>
            </a:r>
            <a:r>
              <a:rPr lang="uk-UA" dirty="0"/>
              <a:t> завжди</a:t>
            </a:r>
            <a:endParaRPr lang="en-US" dirty="0"/>
          </a:p>
          <a:p>
            <a:pPr lvl="1"/>
            <a:r>
              <a:rPr lang="en-US" dirty="0"/>
              <a:t>last (_:</a:t>
            </a:r>
            <a:r>
              <a:rPr lang="en-US" dirty="0" err="1"/>
              <a:t>xs</a:t>
            </a:r>
            <a:r>
              <a:rPr lang="en-US" dirty="0"/>
              <a:t>) = last </a:t>
            </a:r>
            <a:r>
              <a:rPr lang="en-US" dirty="0" err="1"/>
              <a:t>xs</a:t>
            </a:r>
            <a:r>
              <a:rPr lang="uk-UA" dirty="0"/>
              <a:t>       -- одне з рівнянь означення функції </a:t>
            </a:r>
            <a:r>
              <a:rPr lang="en-US" dirty="0"/>
              <a:t>last</a:t>
            </a:r>
          </a:p>
          <a:p>
            <a:r>
              <a:rPr lang="en-US" dirty="0" err="1"/>
              <a:t>name@pat</a:t>
            </a:r>
            <a:r>
              <a:rPr lang="en-US" dirty="0"/>
              <a:t> </a:t>
            </a:r>
            <a:r>
              <a:rPr lang="uk-UA" dirty="0"/>
              <a:t>– </a:t>
            </a:r>
            <a:r>
              <a:rPr lang="uk-UA" dirty="0" err="1"/>
              <a:t>співставляється</a:t>
            </a:r>
            <a:r>
              <a:rPr lang="uk-UA" dirty="0"/>
              <a:t> зі зразком</a:t>
            </a:r>
            <a:r>
              <a:rPr lang="en-US" dirty="0"/>
              <a:t> pat</a:t>
            </a:r>
          </a:p>
          <a:p>
            <a:pPr lvl="1"/>
            <a:r>
              <a:rPr lang="en-US" dirty="0"/>
              <a:t>pat </a:t>
            </a:r>
            <a:r>
              <a:rPr lang="uk-UA" dirty="0"/>
              <a:t>-</a:t>
            </a:r>
            <a:r>
              <a:rPr lang="en-US" dirty="0"/>
              <a:t> </a:t>
            </a:r>
            <a:r>
              <a:rPr lang="uk-UA" dirty="0"/>
              <a:t>виконується </a:t>
            </a:r>
            <a:r>
              <a:rPr lang="uk-UA" dirty="0" err="1"/>
              <a:t>зв»язування</a:t>
            </a:r>
            <a:r>
              <a:rPr lang="uk-UA" dirty="0"/>
              <a:t> всіх змінних з</a:t>
            </a:r>
            <a:r>
              <a:rPr lang="en-US" dirty="0"/>
              <a:t> pat</a:t>
            </a:r>
          </a:p>
          <a:p>
            <a:pPr lvl="1"/>
            <a:r>
              <a:rPr lang="en-US" dirty="0"/>
              <a:t>name </a:t>
            </a:r>
            <a:r>
              <a:rPr lang="uk-UA" dirty="0"/>
              <a:t>– (додатково) </a:t>
            </a:r>
            <a:r>
              <a:rPr lang="uk-UA" dirty="0" err="1"/>
              <a:t>зв»язується</a:t>
            </a:r>
            <a:r>
              <a:rPr lang="uk-UA" dirty="0"/>
              <a:t> з усім аргументом</a:t>
            </a:r>
            <a:endParaRPr lang="en-US" dirty="0"/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[a]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        = []</a:t>
            </a:r>
          </a:p>
          <a:p>
            <a:pPr marL="57150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headDup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l@(x: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_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x:l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11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функцій </a:t>
            </a:r>
            <a:r>
              <a:rPr lang="en-US" dirty="0"/>
              <a:t>(</a:t>
            </a:r>
            <a:r>
              <a:rPr lang="uk-UA" dirty="0"/>
              <a:t>зразки)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1628800"/>
            <a:ext cx="756084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:: [a]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[]       = 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length (_: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= 1+ length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 []     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 (x:xs) = x + sum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:: (a -&gt; b) -&gt; [a] -&gt; [b]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_ []      = []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 f (x:xs) =  f x : map f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Анонімна функція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7992888" cy="4752528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Анонімна функція (</a:t>
            </a:r>
            <a:r>
              <a:rPr lang="uk-UA" dirty="0" err="1"/>
              <a:t>функція</a:t>
            </a:r>
            <a:r>
              <a:rPr lang="uk-UA" dirty="0"/>
              <a:t> без імені) створюється за допомогою </a:t>
            </a:r>
            <a:r>
              <a:rPr lang="el-GR" dirty="0"/>
              <a:t>λ</a:t>
            </a:r>
            <a:r>
              <a:rPr lang="uk-UA" dirty="0" err="1"/>
              <a:t>-абстракції</a:t>
            </a:r>
            <a:endParaRPr lang="uk-UA" dirty="0"/>
          </a:p>
          <a:p>
            <a:pPr lvl="1">
              <a:buNone/>
            </a:pPr>
            <a:r>
              <a:rPr lang="en-US" dirty="0"/>
              <a:t>\pat1 … </a:t>
            </a:r>
            <a:r>
              <a:rPr lang="en-US" dirty="0" err="1"/>
              <a:t>patn</a:t>
            </a:r>
            <a:r>
              <a:rPr lang="en-US" dirty="0"/>
              <a:t> -&gt; exp  (n ≥ 1)</a:t>
            </a:r>
          </a:p>
          <a:p>
            <a:pPr lvl="2"/>
            <a:r>
              <a:rPr lang="en-US" dirty="0"/>
              <a:t>pat1 .. </a:t>
            </a:r>
            <a:r>
              <a:rPr lang="en-US" dirty="0" err="1"/>
              <a:t>patn</a:t>
            </a:r>
            <a:r>
              <a:rPr lang="en-US" dirty="0"/>
              <a:t> –</a:t>
            </a:r>
            <a:r>
              <a:rPr lang="uk-UA" dirty="0"/>
              <a:t> зразки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exp   - </a:t>
            </a:r>
            <a:r>
              <a:rPr lang="uk-UA" dirty="0"/>
              <a:t>вираз</a:t>
            </a:r>
          </a:p>
          <a:p>
            <a:r>
              <a:rPr lang="uk-UA" dirty="0"/>
              <a:t>Функцію </a:t>
            </a:r>
            <a:r>
              <a:rPr lang="en-US" dirty="0"/>
              <a:t>simple </a:t>
            </a:r>
            <a:r>
              <a:rPr lang="uk-UA" dirty="0"/>
              <a:t>можна визначити використовуючи анонімну функцію</a:t>
            </a:r>
            <a:endParaRPr lang="en-US" dirty="0"/>
          </a:p>
          <a:p>
            <a:pPr lvl="1"/>
            <a:r>
              <a:rPr lang="en-US" dirty="0"/>
              <a:t>simple = \ x y z -&gt; </a:t>
            </a:r>
            <a:r>
              <a:rPr lang="en-US" dirty="0" err="1"/>
              <a:t>x+y+z</a:t>
            </a:r>
            <a:endParaRPr lang="uk-UA" dirty="0"/>
          </a:p>
          <a:p>
            <a:r>
              <a:rPr lang="uk-UA" dirty="0"/>
              <a:t>Часто задають аргументи для функції </a:t>
            </a:r>
            <a:r>
              <a:rPr lang="en-US" dirty="0"/>
              <a:t>map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 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додає 1 до всіх елементів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map (\ x -&gt; x+1)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Еквівалентно (</a:t>
            </a:r>
            <a:r>
              <a:rPr lang="el-GR" dirty="0"/>
              <a:t>η</a:t>
            </a:r>
            <a:r>
              <a:rPr lang="uk-UA" dirty="0" err="1"/>
              <a:t>-редукція</a:t>
            </a:r>
            <a:r>
              <a:rPr lang="uk-UA" dirty="0"/>
              <a:t>)</a:t>
            </a:r>
          </a:p>
          <a:p>
            <a:pPr lvl="1">
              <a:buNone/>
            </a:pPr>
            <a:r>
              <a:rPr lang="en-US" dirty="0"/>
              <a:t>add1 = map (\x -&gt; x+1) 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Умови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Умови або охоронні вирази (аналог </a:t>
            </a:r>
            <a:r>
              <a:rPr lang="en-US" dirty="0"/>
              <a:t>if-then-else</a:t>
            </a:r>
            <a:r>
              <a:rPr lang="uk-UA" dirty="0"/>
              <a:t>) використовуються, щоб робити вибір в функціях.</a:t>
            </a:r>
            <a:endParaRPr lang="en-US" dirty="0"/>
          </a:p>
          <a:p>
            <a:r>
              <a:rPr lang="uk-UA" dirty="0"/>
              <a:t>Загальний вигляд в одному рівнянні (</a:t>
            </a:r>
            <a:r>
              <a:rPr lang="uk-UA" dirty="0" err="1"/>
              <a:t>клоузі</a:t>
            </a:r>
            <a:r>
              <a:rPr lang="uk-UA" dirty="0"/>
              <a:t>) </a:t>
            </a:r>
            <a:r>
              <a:rPr lang="en-US" dirty="0"/>
              <a:t>(n≥0,m≥1)</a:t>
            </a:r>
            <a:endParaRPr lang="uk-UA" dirty="0"/>
          </a:p>
          <a:p>
            <a:pPr lvl="1">
              <a:buNone/>
            </a:pPr>
            <a:r>
              <a:rPr lang="en-US" dirty="0"/>
              <a:t>name pat1 … </a:t>
            </a:r>
            <a:r>
              <a:rPr lang="en-US" dirty="0" err="1"/>
              <a:t>patn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| guard1  = expr1</a:t>
            </a:r>
          </a:p>
          <a:p>
            <a:pPr lvl="1">
              <a:buNone/>
            </a:pPr>
            <a:r>
              <a:rPr lang="en-US" dirty="0"/>
              <a:t>    ……………</a:t>
            </a:r>
          </a:p>
          <a:p>
            <a:pPr lvl="1">
              <a:buNone/>
            </a:pPr>
            <a:r>
              <a:rPr lang="en-US" dirty="0"/>
              <a:t>    | </a:t>
            </a:r>
            <a:r>
              <a:rPr lang="en-US" dirty="0" err="1"/>
              <a:t>guardm</a:t>
            </a:r>
            <a:r>
              <a:rPr lang="en-US" dirty="0"/>
              <a:t> = </a:t>
            </a:r>
            <a:r>
              <a:rPr lang="en-US" dirty="0" err="1"/>
              <a:t>exprm</a:t>
            </a:r>
            <a:r>
              <a:rPr lang="en-US" dirty="0"/>
              <a:t> </a:t>
            </a:r>
            <a:endParaRPr lang="uk-UA" dirty="0"/>
          </a:p>
          <a:p>
            <a:pPr lvl="1"/>
            <a:r>
              <a:rPr lang="uk-UA" dirty="0"/>
              <a:t> Часто остання умова </a:t>
            </a:r>
            <a:r>
              <a:rPr lang="en-US" dirty="0"/>
              <a:t>otherwise -  </a:t>
            </a:r>
            <a:r>
              <a:rPr lang="uk-UA" dirty="0"/>
              <a:t>функція-константа завжди</a:t>
            </a:r>
            <a:r>
              <a:rPr lang="en-US" dirty="0"/>
              <a:t> =</a:t>
            </a:r>
            <a:r>
              <a:rPr lang="uk-UA" dirty="0"/>
              <a:t>=</a:t>
            </a:r>
            <a:r>
              <a:rPr lang="en-US" dirty="0"/>
              <a:t> True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/>
              <a:t>Спочатку виконується співставлення зі зразком щоб вибрати рівняння(</a:t>
            </a:r>
            <a:r>
              <a:rPr lang="uk-UA" dirty="0" err="1"/>
              <a:t>клоуз</a:t>
            </a:r>
            <a:r>
              <a:rPr lang="uk-UA" dirty="0"/>
              <a:t>)</a:t>
            </a:r>
            <a:r>
              <a:rPr lang="en-US" dirty="0"/>
              <a:t> </a:t>
            </a:r>
            <a:r>
              <a:rPr lang="uk-UA" dirty="0"/>
              <a:t>для обчислення</a:t>
            </a:r>
          </a:p>
          <a:p>
            <a:pPr lvl="1"/>
            <a:r>
              <a:rPr lang="uk-UA" dirty="0"/>
              <a:t>Перебираються послідовно умови (охоронні вирази), знаходячи першу зі значенням </a:t>
            </a:r>
            <a:r>
              <a:rPr lang="en-US" dirty="0"/>
              <a:t>True</a:t>
            </a:r>
          </a:p>
          <a:p>
            <a:pPr lvl="1"/>
            <a:r>
              <a:rPr lang="uk-UA" dirty="0"/>
              <a:t> Якщо жоден з умов (охоронних виразів) не задовольняє</a:t>
            </a:r>
          </a:p>
          <a:p>
            <a:pPr lvl="2"/>
            <a:r>
              <a:rPr lang="uk-UA" dirty="0"/>
              <a:t>Виконується співставлення зі зразком для наступних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</a:p>
          <a:p>
            <a:pPr lvl="2"/>
            <a:r>
              <a:rPr lang="uk-UA" dirty="0"/>
              <a:t>Якщо немає  більше рівнянь (</a:t>
            </a:r>
            <a:r>
              <a:rPr lang="uk-UA" dirty="0" err="1"/>
              <a:t>клоузів</a:t>
            </a:r>
            <a:r>
              <a:rPr lang="uk-UA" dirty="0"/>
              <a:t>)</a:t>
            </a:r>
            <a:r>
              <a:rPr lang="en-US" dirty="0"/>
              <a:t> ==&gt; </a:t>
            </a:r>
            <a:r>
              <a:rPr lang="uk-UA" dirty="0"/>
              <a:t> зупинка обчислень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 :: Int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max  x y | x &gt; y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| otherwise = y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57200"/>
            <a:ext cx="8928992" cy="838200"/>
          </a:xfrm>
        </p:spPr>
        <p:txBody>
          <a:bodyPr/>
          <a:lstStyle/>
          <a:p>
            <a:r>
              <a:rPr lang="uk-UA" dirty="0"/>
              <a:t>Приклади функцій (охоронні вирази)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484784"/>
            <a:ext cx="8136904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Char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 : (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y : _)) | x &gt; y = ’G’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                             | x &lt; y = ’L’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compBeg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 _ = ’N’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| x&gt;0        = x 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|otherwise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keepOnlyPos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------------------------------------------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:: (a -&gt; Bool) -&gt; [a] -&gt; [a]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_ [] 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= []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 p (x:xs)  | p x         = x : 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|otherwise = filter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724128" y="1628800"/>
            <a:ext cx="2808312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*Hp02Funct&gt;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[4,5,6]</a:t>
            </a:r>
          </a:p>
          <a:p>
            <a:r>
              <a:rPr lang="en-US" sz="1400" dirty="0"/>
              <a:t>'L'</a:t>
            </a:r>
          </a:p>
          <a:p>
            <a:r>
              <a:rPr lang="en-US" sz="1400" b="1" dirty="0"/>
              <a:t>*Hp02Funct&gt;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[8,5,6]</a:t>
            </a:r>
          </a:p>
          <a:p>
            <a:r>
              <a:rPr lang="en-US" sz="1400" dirty="0"/>
              <a:t>'G'</a:t>
            </a:r>
          </a:p>
          <a:p>
            <a:r>
              <a:rPr lang="en-US" sz="1400" b="1"/>
              <a:t>*Hp02Funct</a:t>
            </a:r>
            <a:r>
              <a:rPr lang="en-US" sz="1400" b="1" dirty="0"/>
              <a:t>&gt;</a:t>
            </a:r>
            <a:r>
              <a:rPr lang="en-US" sz="1400" dirty="0"/>
              <a:t> </a:t>
            </a:r>
            <a:r>
              <a:rPr lang="en-US" sz="1400" dirty="0" err="1"/>
              <a:t>compBeg</a:t>
            </a:r>
            <a:r>
              <a:rPr lang="en-US" sz="1400" dirty="0"/>
              <a:t> [5,5,6]</a:t>
            </a:r>
          </a:p>
          <a:p>
            <a:r>
              <a:rPr lang="en-US" sz="1400" dirty="0"/>
              <a:t>'N'</a:t>
            </a:r>
          </a:p>
        </p:txBody>
      </p:sp>
    </p:spTree>
    <p:extLst>
      <p:ext uri="{BB962C8B-B14F-4D97-AF65-F5344CB8AC3E}">
        <p14:creationId xmlns:p14="http://schemas.microsoft.com/office/powerpoint/2010/main" val="37917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Конструкції </a:t>
            </a:r>
            <a:r>
              <a:rPr lang="en-US" dirty="0"/>
              <a:t>let </a:t>
            </a:r>
            <a:r>
              <a:rPr lang="uk-UA" dirty="0"/>
              <a:t>і</a:t>
            </a:r>
            <a:r>
              <a:rPr lang="en-US" dirty="0"/>
              <a:t> where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354888" cy="51845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sum2, sum3 :: [Int] -&gt; Int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-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 і акумулятор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sum2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x:xs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tot+x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en-US" b="1" dirty="0"/>
              <a:t>let</a:t>
            </a:r>
            <a:r>
              <a:rPr lang="uk-UA" dirty="0"/>
              <a:t> –</a:t>
            </a:r>
            <a:r>
              <a:rPr lang="en-US" dirty="0"/>
              <a:t> </a:t>
            </a:r>
            <a:r>
              <a:rPr lang="uk-UA" dirty="0"/>
              <a:t>це вираз, в середині якого вводиться локальна функція 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Область її дії – від </a:t>
            </a:r>
            <a:r>
              <a:rPr lang="en-US" b="1" dirty="0"/>
              <a:t>let</a:t>
            </a:r>
            <a:r>
              <a:rPr lang="uk-UA" dirty="0"/>
              <a:t> до кінця виразу після </a:t>
            </a:r>
            <a:r>
              <a:rPr lang="en-US" b="1" dirty="0"/>
              <a:t>in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sum3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where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 -&gt; Int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tot       = tot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(x:xs) tot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(tot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+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x)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– </a:t>
            </a:r>
            <a:r>
              <a:rPr lang="uk-UA" dirty="0"/>
              <a:t>це частина рівняння, що визначає функцію </a:t>
            </a:r>
            <a:r>
              <a:rPr lang="en-US" dirty="0" err="1"/>
              <a:t>sm</a:t>
            </a:r>
            <a:endParaRPr lang="en-US" dirty="0"/>
          </a:p>
          <a:p>
            <a:pPr lvl="1"/>
            <a:r>
              <a:rPr lang="uk-UA" dirty="0"/>
              <a:t>Область її дії – тіло рівняння, в якому визначається </a:t>
            </a:r>
            <a:r>
              <a:rPr lang="en-US" b="1" dirty="0"/>
              <a:t>where</a:t>
            </a:r>
            <a:r>
              <a:rPr lang="uk-UA" b="1" dirty="0"/>
              <a:t> 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669</TotalTime>
  <Words>1990</Words>
  <Application>Microsoft Office PowerPoint</Application>
  <PresentationFormat>Екран (4:3)</PresentationFormat>
  <Paragraphs>222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19" baseType="lpstr">
      <vt:lpstr>Tahoma</vt:lpstr>
      <vt:lpstr>Wingdings</vt:lpstr>
      <vt:lpstr>Haskell</vt:lpstr>
      <vt:lpstr>Функції</vt:lpstr>
      <vt:lpstr>Визначення і виконання функції</vt:lpstr>
      <vt:lpstr>Визначення і виконання - приклад</vt:lpstr>
      <vt:lpstr>Види зразків і їх співставлення</vt:lpstr>
      <vt:lpstr>Приклади функцій (зразки)</vt:lpstr>
      <vt:lpstr>Анонімна функція</vt:lpstr>
      <vt:lpstr>Умови (охоронні вирази)</vt:lpstr>
      <vt:lpstr>Приклади функцій (охоронні вирази)</vt:lpstr>
      <vt:lpstr>Конструкції let і where</vt:lpstr>
      <vt:lpstr>сase - вирази</vt:lpstr>
      <vt:lpstr>Двовимірний синтаксис</vt:lpstr>
      <vt:lpstr>Оператори і секції</vt:lpstr>
      <vt:lpstr>Пріоритет і асоціативність</vt:lpstr>
      <vt:lpstr>Застосування функції</vt:lpstr>
      <vt:lpstr>Функції згортки</vt:lpstr>
      <vt:lpstr>Функції прогонки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82</cp:revision>
  <dcterms:created xsi:type="dcterms:W3CDTF">2015-12-18T07:00:50Z</dcterms:created>
  <dcterms:modified xsi:type="dcterms:W3CDTF">2019-09-08T05:47:54Z</dcterms:modified>
</cp:coreProperties>
</file>