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8" r:id="rId9"/>
    <p:sldId id="261" r:id="rId10"/>
    <p:sldId id="273" r:id="rId11"/>
    <p:sldId id="274" r:id="rId12"/>
    <p:sldId id="264" r:id="rId13"/>
    <p:sldId id="265" r:id="rId14"/>
    <p:sldId id="266" r:id="rId15"/>
    <p:sldId id="269" r:id="rId16"/>
    <p:sldId id="271" r:id="rId17"/>
  </p:sldIdLst>
  <p:sldSz cx="9144000" cy="6858000" type="screen4x3"/>
  <p:notesSz cx="6797675" cy="9926638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4660"/>
  </p:normalViewPr>
  <p:slideViewPr>
    <p:cSldViewPr>
      <p:cViewPr varScale="1">
        <p:scale>
          <a:sx n="58" d="100"/>
          <a:sy n="58" d="100"/>
        </p:scale>
        <p:origin x="78" y="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2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893956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89395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5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894009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5" name="Group 58"/>
            <p:cNvGrpSpPr>
              <a:grpSpLocks/>
            </p:cNvGrpSpPr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8940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6" name="Group 63"/>
            <p:cNvGrpSpPr>
              <a:grpSpLocks/>
            </p:cNvGrpSpPr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94016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7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8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401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89402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894021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4A6EAC77-07FD-473B-82CE-F91281D81E83}" type="datetimeFigureOut">
              <a:rPr lang="uk-UA" smtClean="0"/>
              <a:pPr/>
              <a:t>30.07.2019</a:t>
            </a:fld>
            <a:endParaRPr lang="uk-UA"/>
          </a:p>
        </p:txBody>
      </p:sp>
      <p:sp>
        <p:nvSpPr>
          <p:cNvPr id="894022" name="Rectangle 7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894023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AF26B67E-7030-4AB3-81CA-E00BD703E565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6EAC77-07FD-473B-82CE-F91281D81E83}" type="datetimeFigureOut">
              <a:rPr lang="uk-UA" smtClean="0"/>
              <a:pPr/>
              <a:t>30.07.2019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029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10350" y="457200"/>
            <a:ext cx="2000250" cy="5562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5848350" cy="55626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6EAC77-07FD-473B-82CE-F91281D81E83}" type="datetimeFigureOut">
              <a:rPr lang="uk-UA" smtClean="0"/>
              <a:pPr/>
              <a:t>30.07.2019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1643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8382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A6EAC77-07FD-473B-82CE-F91281D81E83}" type="datetimeFigureOut">
              <a:rPr lang="uk-UA" smtClean="0"/>
              <a:pPr/>
              <a:t>30.07.2019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110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6EAC77-07FD-473B-82CE-F91281D81E83}" type="datetimeFigureOut">
              <a:rPr lang="uk-UA" smtClean="0"/>
              <a:pPr/>
              <a:t>30.07.2019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08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6EAC77-07FD-473B-82CE-F91281D81E83}" type="datetimeFigureOut">
              <a:rPr lang="uk-UA" smtClean="0"/>
              <a:pPr/>
              <a:t>30.07.2019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811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6EAC77-07FD-473B-82CE-F91281D81E83}" type="datetimeFigureOut">
              <a:rPr lang="uk-UA" smtClean="0"/>
              <a:pPr/>
              <a:t>30.07.2019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81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6EAC77-07FD-473B-82CE-F91281D81E83}" type="datetimeFigureOut">
              <a:rPr lang="uk-UA" smtClean="0"/>
              <a:pPr/>
              <a:t>30.07.2019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255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6EAC77-07FD-473B-82CE-F91281D81E83}" type="datetimeFigureOut">
              <a:rPr lang="uk-UA" smtClean="0"/>
              <a:pPr/>
              <a:t>30.07.2019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048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6EAC77-07FD-473B-82CE-F91281D81E83}" type="datetimeFigureOut">
              <a:rPr lang="uk-UA" smtClean="0"/>
              <a:pPr/>
              <a:t>30.07.2019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0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6EAC77-07FD-473B-82CE-F91281D81E83}" type="datetimeFigureOut">
              <a:rPr lang="uk-UA" smtClean="0"/>
              <a:pPr/>
              <a:t>30.07.2019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190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6EAC77-07FD-473B-82CE-F91281D81E83}" type="datetimeFigureOut">
              <a:rPr lang="uk-UA" smtClean="0"/>
              <a:pPr/>
              <a:t>30.07.2019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059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892933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4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5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6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7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8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9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0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1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2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3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4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5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6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7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8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9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0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1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2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3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4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892956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7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8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9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0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1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2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3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4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5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6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7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8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9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0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1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2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3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4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5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6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7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8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9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0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1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2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3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4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sp>
          <p:nvSpPr>
            <p:cNvPr id="892985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92986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892988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89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90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299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9299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92993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4A6EAC77-07FD-473B-82CE-F91281D81E83}" type="datetimeFigureOut">
              <a:rPr lang="uk-UA" smtClean="0"/>
              <a:pPr/>
              <a:t>30.07.2019</a:t>
            </a:fld>
            <a:endParaRPr lang="uk-UA"/>
          </a:p>
        </p:txBody>
      </p:sp>
      <p:sp>
        <p:nvSpPr>
          <p:cNvPr id="892994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Char char="w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Типи даних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91680" y="3212976"/>
            <a:ext cx="6120680" cy="1993578"/>
          </a:xfrm>
        </p:spPr>
        <p:txBody>
          <a:bodyPr/>
          <a:lstStyle/>
          <a:p>
            <a:r>
              <a:rPr lang="uk-UA" dirty="0"/>
              <a:t>Кортежі і функції</a:t>
            </a:r>
          </a:p>
          <a:p>
            <a:r>
              <a:rPr lang="uk-UA" dirty="0"/>
              <a:t>Синоніми типів (</a:t>
            </a:r>
            <a:r>
              <a:rPr lang="en-US" b="1" dirty="0"/>
              <a:t>type</a:t>
            </a:r>
            <a:r>
              <a:rPr lang="uk-UA" dirty="0"/>
              <a:t>)</a:t>
            </a:r>
          </a:p>
          <a:p>
            <a:r>
              <a:rPr lang="uk-UA" dirty="0"/>
              <a:t>Типи даних (</a:t>
            </a:r>
            <a:r>
              <a:rPr lang="en-US" b="1" dirty="0"/>
              <a:t>data</a:t>
            </a:r>
            <a:r>
              <a:rPr lang="uk-UA" dirty="0"/>
              <a:t>)</a:t>
            </a:r>
          </a:p>
          <a:p>
            <a:r>
              <a:rPr lang="uk-UA" dirty="0"/>
              <a:t>Ізоморфні типи даних (</a:t>
            </a:r>
            <a:r>
              <a:rPr lang="en-US" b="1" dirty="0" err="1"/>
              <a:t>newtype</a:t>
            </a:r>
            <a:r>
              <a:rPr lang="uk-UA" dirty="0"/>
              <a:t>)</a:t>
            </a:r>
          </a:p>
          <a:p>
            <a:endParaRPr lang="uk-UA" dirty="0"/>
          </a:p>
        </p:txBody>
      </p:sp>
      <p:pic>
        <p:nvPicPr>
          <p:cNvPr id="6" name="Picture 3" descr="Haske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188640"/>
            <a:ext cx="1621904" cy="13681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426896" cy="838200"/>
          </a:xfrm>
        </p:spPr>
        <p:txBody>
          <a:bodyPr/>
          <a:lstStyle/>
          <a:p>
            <a:r>
              <a:rPr lang="uk-UA" dirty="0"/>
              <a:t>Тип </a:t>
            </a:r>
            <a:r>
              <a:rPr lang="en-US" dirty="0"/>
              <a:t>Either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484784"/>
            <a:ext cx="8568952" cy="5373216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Тип </a:t>
            </a:r>
            <a:r>
              <a:rPr lang="en-US" dirty="0"/>
              <a:t>Either</a:t>
            </a:r>
            <a:r>
              <a:rPr lang="uk-UA" dirty="0"/>
              <a:t> добавляє до невдачі значення, щоб описати, що трапилося</a:t>
            </a:r>
            <a:r>
              <a:rPr lang="en-US" dirty="0"/>
              <a:t> </a:t>
            </a:r>
            <a:endParaRPr lang="uk-UA" dirty="0"/>
          </a:p>
          <a:p>
            <a:pPr lvl="1"/>
            <a:r>
              <a:rPr lang="en-US" b="1" dirty="0"/>
              <a:t>data</a:t>
            </a:r>
            <a:r>
              <a:rPr lang="en-US" dirty="0"/>
              <a:t> Either a b = Left a | Right b</a:t>
            </a:r>
          </a:p>
          <a:p>
            <a:pPr lvl="2"/>
            <a:r>
              <a:rPr lang="en-US" dirty="0"/>
              <a:t>Right  b – </a:t>
            </a:r>
            <a:r>
              <a:rPr lang="uk-UA" dirty="0"/>
              <a:t>вірна відповідь</a:t>
            </a:r>
            <a:endParaRPr lang="en-US" dirty="0"/>
          </a:p>
          <a:p>
            <a:pPr lvl="2"/>
            <a:r>
              <a:rPr lang="en-US" dirty="0"/>
              <a:t>Left a – </a:t>
            </a:r>
            <a:r>
              <a:rPr lang="uk-UA" dirty="0"/>
              <a:t>невдача  (часто </a:t>
            </a:r>
            <a:r>
              <a:rPr lang="ru-RU" dirty="0"/>
              <a:t>тип</a:t>
            </a:r>
            <a:r>
              <a:rPr lang="uk-UA" dirty="0"/>
              <a:t> </a:t>
            </a:r>
            <a:r>
              <a:rPr lang="en-US" dirty="0"/>
              <a:t>a </a:t>
            </a:r>
            <a:r>
              <a:rPr lang="uk-UA" dirty="0"/>
              <a:t>просто</a:t>
            </a:r>
            <a:r>
              <a:rPr lang="en-US" dirty="0"/>
              <a:t> String)</a:t>
            </a:r>
            <a:endParaRPr lang="uk-UA" dirty="0"/>
          </a:p>
          <a:p>
            <a:pPr lvl="3"/>
            <a:endParaRPr lang="ru-RU" dirty="0"/>
          </a:p>
          <a:p>
            <a:pPr lvl="1">
              <a:buNone/>
            </a:pPr>
            <a:r>
              <a:rPr lang="uk-UA" dirty="0"/>
              <a:t>Створити операцію, що реалізує ціле ділення </a:t>
            </a:r>
            <a:r>
              <a:rPr lang="en-US" dirty="0" err="1"/>
              <a:t>i</a:t>
            </a:r>
            <a:r>
              <a:rPr lang="en-US" dirty="0"/>
              <a:t>/j</a:t>
            </a:r>
          </a:p>
          <a:p>
            <a:pPr lvl="2"/>
            <a:r>
              <a:rPr lang="uk-UA" dirty="0"/>
              <a:t>Вірна відповідь  - </a:t>
            </a:r>
            <a:r>
              <a:rPr lang="en-US" dirty="0"/>
              <a:t>j </a:t>
            </a:r>
            <a:r>
              <a:rPr lang="uk-UA" dirty="0"/>
              <a:t>точно (без залишку) ділить </a:t>
            </a:r>
            <a:r>
              <a:rPr lang="en-US" dirty="0" err="1"/>
              <a:t>i</a:t>
            </a:r>
            <a:r>
              <a:rPr lang="en-US" dirty="0"/>
              <a:t>.</a:t>
            </a:r>
            <a:r>
              <a:rPr lang="uk-UA" dirty="0"/>
              <a:t> </a:t>
            </a:r>
          </a:p>
          <a:p>
            <a:pPr lvl="2"/>
            <a:r>
              <a:rPr lang="uk-UA" dirty="0"/>
              <a:t>В інших випадках – помилка (невдача).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div1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div1 = div</a:t>
            </a:r>
          </a:p>
          <a:p>
            <a:pPr lvl="2"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div2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Maybe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div2  _  0    = Nothing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div2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j |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`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mod`j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/= 0  = Nothing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div2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j       = Just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`div` j)  </a:t>
            </a:r>
          </a:p>
          <a:p>
            <a:pPr lvl="2"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div3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Either String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div3  _  0      = Left "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DivideByZero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"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div3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j |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`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mod`j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/= 0  = Left "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NotDivisible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"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div3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j       = Right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`div` j)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endParaRPr lang="uk-UA" dirty="0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6660232" y="2852936"/>
            <a:ext cx="2088232" cy="3600986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*Hp03Type&gt; </a:t>
            </a:r>
            <a:r>
              <a:rPr lang="en-US" sz="1200" dirty="0"/>
              <a:t>6 `div1` 2</a:t>
            </a:r>
            <a:endParaRPr lang="uk-UA" sz="1200" dirty="0"/>
          </a:p>
          <a:p>
            <a:r>
              <a:rPr lang="uk-UA" sz="1200" dirty="0"/>
              <a:t>3</a:t>
            </a:r>
          </a:p>
          <a:p>
            <a:r>
              <a:rPr lang="en-US" sz="1200" b="1" dirty="0"/>
              <a:t>*Hp03Type&gt; </a:t>
            </a:r>
            <a:r>
              <a:rPr lang="en-US" sz="1200" dirty="0"/>
              <a:t>6 `div1` 0</a:t>
            </a:r>
          </a:p>
          <a:p>
            <a:r>
              <a:rPr lang="en-US" sz="1200" dirty="0"/>
              <a:t>*** Exception: divide by zero</a:t>
            </a:r>
          </a:p>
          <a:p>
            <a:r>
              <a:rPr lang="en-US" sz="1200" b="1" dirty="0"/>
              <a:t>*Hp03Type&gt; </a:t>
            </a:r>
            <a:r>
              <a:rPr lang="en-US" sz="1200" dirty="0"/>
              <a:t>6 `div1` 4</a:t>
            </a:r>
          </a:p>
          <a:p>
            <a:r>
              <a:rPr lang="uk-UA" sz="1200" dirty="0"/>
              <a:t>1</a:t>
            </a:r>
          </a:p>
          <a:p>
            <a:r>
              <a:rPr lang="en-US" sz="1200" b="1" dirty="0"/>
              <a:t>*Hp03Type&gt; </a:t>
            </a:r>
            <a:r>
              <a:rPr lang="en-US" sz="1200" dirty="0"/>
              <a:t>6 `div2` 2</a:t>
            </a:r>
          </a:p>
          <a:p>
            <a:r>
              <a:rPr lang="en-US" sz="1200" dirty="0"/>
              <a:t>Just 3</a:t>
            </a:r>
          </a:p>
          <a:p>
            <a:r>
              <a:rPr lang="en-US" sz="1200" b="1" dirty="0"/>
              <a:t>*Hp03Type&gt; </a:t>
            </a:r>
            <a:r>
              <a:rPr lang="en-US" sz="1200" dirty="0"/>
              <a:t>6 `div2` 0</a:t>
            </a:r>
          </a:p>
          <a:p>
            <a:r>
              <a:rPr lang="en-US" sz="1200" dirty="0"/>
              <a:t>Nothing</a:t>
            </a:r>
          </a:p>
          <a:p>
            <a:r>
              <a:rPr lang="en-US" sz="1200" b="1" dirty="0"/>
              <a:t>*Hp03Type&gt; </a:t>
            </a:r>
            <a:r>
              <a:rPr lang="en-US" sz="1200" dirty="0"/>
              <a:t>6 `div2` 4</a:t>
            </a:r>
          </a:p>
          <a:p>
            <a:r>
              <a:rPr lang="en-US" sz="1200" dirty="0"/>
              <a:t>Nothing</a:t>
            </a:r>
          </a:p>
          <a:p>
            <a:r>
              <a:rPr lang="en-US" sz="1200" b="1" dirty="0"/>
              <a:t>*Hp03Type&gt; </a:t>
            </a:r>
            <a:r>
              <a:rPr lang="en-US" sz="1200" dirty="0"/>
              <a:t>6 `div3` 2</a:t>
            </a:r>
          </a:p>
          <a:p>
            <a:r>
              <a:rPr lang="en-US" sz="1200" dirty="0"/>
              <a:t>Right 3</a:t>
            </a:r>
          </a:p>
          <a:p>
            <a:r>
              <a:rPr lang="en-US" sz="1200" b="1" dirty="0"/>
              <a:t>*Hp03Type&gt; </a:t>
            </a:r>
            <a:r>
              <a:rPr lang="en-US" sz="1200" dirty="0"/>
              <a:t>6 `div3` 0</a:t>
            </a:r>
          </a:p>
          <a:p>
            <a:r>
              <a:rPr lang="en-US" sz="1200" dirty="0"/>
              <a:t>Left "</a:t>
            </a:r>
            <a:r>
              <a:rPr lang="en-US" sz="1200" dirty="0" err="1"/>
              <a:t>DivideByZero</a:t>
            </a:r>
            <a:r>
              <a:rPr lang="en-US" sz="1200" dirty="0"/>
              <a:t>"</a:t>
            </a:r>
          </a:p>
          <a:p>
            <a:r>
              <a:rPr lang="en-US" sz="1200" b="1" dirty="0"/>
              <a:t>*Hp03Type&gt; </a:t>
            </a:r>
            <a:r>
              <a:rPr lang="en-US" sz="1200" dirty="0"/>
              <a:t>6 `div3` 4</a:t>
            </a:r>
          </a:p>
          <a:p>
            <a:r>
              <a:rPr lang="en-US" sz="1200" dirty="0"/>
              <a:t>Left "</a:t>
            </a:r>
            <a:r>
              <a:rPr lang="en-US" sz="1200" dirty="0" err="1"/>
              <a:t>NotDivisible</a:t>
            </a:r>
            <a:r>
              <a:rPr lang="en-US" sz="1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3673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Рекурсивні типи даних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8208912" cy="496855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data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Branch a = Leaf a | Fork (Branch a) (Branch a)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deriving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Show</a:t>
            </a:r>
          </a:p>
          <a:p>
            <a:pPr lvl="1"/>
            <a:r>
              <a:rPr lang="en-US" dirty="0"/>
              <a:t>Leaf     :: a -&gt; Branch a</a:t>
            </a:r>
          </a:p>
          <a:p>
            <a:pPr lvl="1"/>
            <a:r>
              <a:rPr lang="en-US" dirty="0"/>
              <a:t>Fork :: Branch a -&gt; Branch a -&gt; Branch a</a:t>
            </a:r>
          </a:p>
          <a:p>
            <a:pPr lvl="1"/>
            <a:r>
              <a:rPr lang="uk-UA" dirty="0"/>
              <a:t>Для можливості виводу об’єктів типу </a:t>
            </a:r>
            <a:r>
              <a:rPr lang="en-US" dirty="0"/>
              <a:t>Branch a</a:t>
            </a:r>
            <a:r>
              <a:rPr lang="uk-UA" dirty="0"/>
              <a:t>, потрібно щоб тип належав класу </a:t>
            </a:r>
            <a:r>
              <a:rPr lang="en-US" dirty="0"/>
              <a:t>Show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brc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Branch Char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brc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Fork (Leaf  ‘r’) (Fork (Leaf ‘a’) (Leaf ‘b’))</a:t>
            </a:r>
          </a:p>
          <a:p>
            <a:r>
              <a:rPr lang="uk-UA" dirty="0"/>
              <a:t>Крона гілки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fringe :: Branch a -&gt; [a]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fringe (Leaf x) = [x]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fringe (Fork l r) = fringe l ++ fringe r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uk-UA" dirty="0"/>
              <a:t>Сума всіх “листків” гілки</a:t>
            </a:r>
            <a:endParaRPr lang="en-US" dirty="0"/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sumB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Branch Int -&gt; Int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sumB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(Leaf x) = x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sumB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(Fork l r)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sumB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l +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sumB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r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3284984"/>
            <a:ext cx="1080120" cy="115212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Імена полів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484784"/>
            <a:ext cx="8280920" cy="5040560"/>
          </a:xfrm>
        </p:spPr>
        <p:txBody>
          <a:bodyPr>
            <a:normAutofit fontScale="92500" lnSpcReduction="20000"/>
          </a:bodyPr>
          <a:lstStyle/>
          <a:p>
            <a:r>
              <a:rPr lang="uk-UA" dirty="0"/>
              <a:t>-- традиційна форма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data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Point0 = Point0 Float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Float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abs0 :: Point0 -&gt; Float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abs0 (Point0 x y)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sqrt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(x*x + y*y)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uk-UA" dirty="0"/>
              <a:t>-- імена полів – додатково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data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Point1 = Point1 {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pointx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, pointy :: Float}</a:t>
            </a:r>
          </a:p>
          <a:p>
            <a:pPr lvl="1"/>
            <a:r>
              <a:rPr lang="uk-UA" dirty="0" err="1"/>
              <a:t>З»являються</a:t>
            </a:r>
            <a:r>
              <a:rPr lang="uk-UA" dirty="0"/>
              <a:t> функції-селектори</a:t>
            </a:r>
          </a:p>
          <a:p>
            <a:pPr lvl="1"/>
            <a:r>
              <a:rPr lang="en-US" dirty="0" err="1"/>
              <a:t>pointx</a:t>
            </a:r>
            <a:r>
              <a:rPr lang="en-US" dirty="0"/>
              <a:t>, pointy :: Point1 -&gt; Float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abs1 :: Point1 -&gt; Float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abs1 p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sqrt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pointx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p*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pointx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 + pointy p*pointy p)</a:t>
            </a:r>
          </a:p>
          <a:p>
            <a:r>
              <a:rPr lang="uk-UA" dirty="0"/>
              <a:t>Додатково: нова форма конструктора</a:t>
            </a:r>
          </a:p>
          <a:p>
            <a:pPr lvl="1"/>
            <a:r>
              <a:rPr lang="en-US" dirty="0"/>
              <a:t>Point1 {</a:t>
            </a:r>
            <a:r>
              <a:rPr lang="en-US" dirty="0" err="1"/>
              <a:t>pointx</a:t>
            </a:r>
            <a:r>
              <a:rPr lang="en-US" dirty="0"/>
              <a:t> = 1.1, pointy = 2.0}  </a:t>
            </a:r>
            <a:r>
              <a:rPr lang="en-US" dirty="0">
                <a:sym typeface="Wingdings" pitchFamily="2" charset="2"/>
              </a:rPr>
              <a:t>&lt;==&gt;</a:t>
            </a:r>
            <a:r>
              <a:rPr lang="en-US" dirty="0"/>
              <a:t> Point1 1.1 2.0</a:t>
            </a:r>
            <a:r>
              <a:rPr lang="uk-UA" dirty="0"/>
              <a:t> </a:t>
            </a:r>
          </a:p>
          <a:p>
            <a:pPr lvl="1"/>
            <a:r>
              <a:rPr lang="en-US" dirty="0"/>
              <a:t>abs1 (Point1{</a:t>
            </a:r>
            <a:r>
              <a:rPr lang="en-US" dirty="0" err="1"/>
              <a:t>pointx</a:t>
            </a:r>
            <a:r>
              <a:rPr lang="en-US" dirty="0"/>
              <a:t>=</a:t>
            </a:r>
            <a:r>
              <a:rPr lang="en-US" dirty="0" err="1"/>
              <a:t>x,pointy</a:t>
            </a:r>
            <a:r>
              <a:rPr lang="en-US" dirty="0"/>
              <a:t>=y}) = </a:t>
            </a:r>
            <a:r>
              <a:rPr lang="en-US" dirty="0" err="1"/>
              <a:t>sqrt</a:t>
            </a:r>
            <a:r>
              <a:rPr lang="en-US" dirty="0"/>
              <a:t> (x*x + y*y)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2884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138864" cy="838200"/>
          </a:xfrm>
        </p:spPr>
        <p:txBody>
          <a:bodyPr/>
          <a:lstStyle/>
          <a:p>
            <a:r>
              <a:rPr lang="uk-UA" dirty="0"/>
              <a:t>Ізоморфні типи даних (</a:t>
            </a:r>
            <a:r>
              <a:rPr lang="en-US" b="1" dirty="0" err="1"/>
              <a:t>newtype</a:t>
            </a:r>
            <a:r>
              <a:rPr lang="uk-UA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56792"/>
            <a:ext cx="7772400" cy="4752528"/>
          </a:xfrm>
        </p:spPr>
        <p:txBody>
          <a:bodyPr>
            <a:normAutofit fontScale="92500" lnSpcReduction="20000"/>
          </a:bodyPr>
          <a:lstStyle/>
          <a:p>
            <a:r>
              <a:rPr lang="uk-UA" dirty="0"/>
              <a:t>Створення ізоморфного типу, структура якого повторює структуру іншого типу 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data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NewInt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NewInt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b="1" dirty="0" err="1">
                <a:solidFill>
                  <a:schemeClr val="accent5">
                    <a:lumMod val="10000"/>
                  </a:schemeClr>
                </a:solidFill>
              </a:rPr>
              <a:t>newtype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MyInt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MyInt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lvl="1"/>
            <a:r>
              <a:rPr lang="uk-UA" dirty="0"/>
              <a:t>Новий тип </a:t>
            </a:r>
            <a:r>
              <a:rPr lang="en-US" dirty="0" err="1"/>
              <a:t>MyInt</a:t>
            </a:r>
            <a:r>
              <a:rPr lang="en-US" dirty="0"/>
              <a:t> </a:t>
            </a:r>
            <a:r>
              <a:rPr lang="uk-UA" dirty="0"/>
              <a:t>має лише один конструктор </a:t>
            </a:r>
            <a:r>
              <a:rPr lang="en-US" dirty="0" err="1"/>
              <a:t>MyInt</a:t>
            </a:r>
            <a:r>
              <a:rPr lang="en-US" dirty="0"/>
              <a:t> </a:t>
            </a:r>
            <a:r>
              <a:rPr lang="uk-UA" dirty="0"/>
              <a:t>з одним полем - типу</a:t>
            </a:r>
            <a:r>
              <a:rPr lang="en-US" dirty="0"/>
              <a:t> </a:t>
            </a:r>
            <a:r>
              <a:rPr lang="en-US" dirty="0" err="1"/>
              <a:t>Int</a:t>
            </a:r>
            <a:endParaRPr lang="uk-UA" dirty="0"/>
          </a:p>
          <a:p>
            <a:r>
              <a:rPr lang="uk-UA" dirty="0"/>
              <a:t>Типи даних і імена конструкторів завжди вживаються в різних контекстах ==</a:t>
            </a:r>
            <a:r>
              <a:rPr lang="en-US" dirty="0"/>
              <a:t>&gt;</a:t>
            </a:r>
            <a:r>
              <a:rPr lang="uk-UA" dirty="0"/>
              <a:t> допускається </a:t>
            </a:r>
            <a:r>
              <a:rPr lang="uk-UA" dirty="0" err="1"/>
              <a:t>співпадіння</a:t>
            </a:r>
            <a:r>
              <a:rPr lang="uk-UA" dirty="0"/>
              <a:t> імен типу і конструктору</a:t>
            </a:r>
          </a:p>
          <a:p>
            <a:pPr lvl="1"/>
            <a:r>
              <a:rPr lang="uk-UA" dirty="0"/>
              <a:t>Всі імена конструкторів повинні бути різними для типів, що вводяться в одному модулі</a:t>
            </a:r>
          </a:p>
          <a:p>
            <a:pPr lvl="1"/>
            <a:r>
              <a:rPr lang="uk-UA" dirty="0"/>
              <a:t>Всі імена полів і функцій в одному модулі повинні бути різними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6155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Приклади різних типів дерев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556792"/>
            <a:ext cx="8280920" cy="4536504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data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Branch a = Leaf  a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| Fork (Branch a) (Branch a)</a:t>
            </a:r>
          </a:p>
          <a:p>
            <a:pPr lvl="1"/>
            <a:r>
              <a:rPr lang="uk-UA" dirty="0"/>
              <a:t>Бінарне дерево (гілка), значення типу </a:t>
            </a:r>
            <a:r>
              <a:rPr lang="en-US" dirty="0"/>
              <a:t>a </a:t>
            </a:r>
            <a:r>
              <a:rPr lang="uk-UA" dirty="0"/>
              <a:t>лише в листках </a:t>
            </a:r>
          </a:p>
          <a:p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data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Tree1 a = Leaf1 | Branch1 (Tree1 a) a (Tree1 a)</a:t>
            </a:r>
          </a:p>
          <a:p>
            <a:pPr lvl="1"/>
            <a:r>
              <a:rPr lang="uk-UA" dirty="0"/>
              <a:t>Бінарне дерево, значення типу </a:t>
            </a:r>
            <a:r>
              <a:rPr lang="en-US" dirty="0"/>
              <a:t>a </a:t>
            </a:r>
            <a:r>
              <a:rPr lang="uk-UA" dirty="0"/>
              <a:t>лише в вузлах</a:t>
            </a:r>
            <a:endParaRPr lang="en-US" dirty="0"/>
          </a:p>
          <a:p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data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Tree2 a = Leaf2 a | Branch2 (Tree2 a) a (Tree2 a)</a:t>
            </a:r>
          </a:p>
          <a:p>
            <a:pPr lvl="1"/>
            <a:r>
              <a:rPr lang="uk-UA" dirty="0"/>
              <a:t>Бінарне дерево, значення типу </a:t>
            </a:r>
            <a:r>
              <a:rPr lang="en-US" dirty="0"/>
              <a:t>a </a:t>
            </a:r>
            <a:r>
              <a:rPr lang="uk-UA" dirty="0"/>
              <a:t>в вузлах і листках</a:t>
            </a:r>
            <a:endParaRPr lang="en-US" dirty="0"/>
          </a:p>
          <a:p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data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Tree3 a b = Leaf3 a | Branch3 (Tree3 a b) b (Tree3 a b)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/>
            <a:r>
              <a:rPr lang="uk-UA" dirty="0"/>
              <a:t>Бінарне дерево, значення типу </a:t>
            </a:r>
            <a:r>
              <a:rPr lang="en-US" dirty="0"/>
              <a:t>b </a:t>
            </a:r>
            <a:r>
              <a:rPr lang="uk-UA" dirty="0"/>
              <a:t>в вузлах і значення типу </a:t>
            </a:r>
            <a:r>
              <a:rPr lang="en-US" dirty="0"/>
              <a:t>a </a:t>
            </a:r>
            <a:r>
              <a:rPr lang="uk-UA" dirty="0"/>
              <a:t>в листках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b="1" dirty="0"/>
              <a:t>type</a:t>
            </a:r>
            <a:r>
              <a:rPr lang="en-US" dirty="0"/>
              <a:t> Forest a = [Tree a] </a:t>
            </a:r>
          </a:p>
          <a:p>
            <a:r>
              <a:rPr lang="en-US" b="1" dirty="0"/>
              <a:t>data</a:t>
            </a:r>
            <a:r>
              <a:rPr lang="en-US" dirty="0"/>
              <a:t> Tree a = Node { </a:t>
            </a:r>
            <a:r>
              <a:rPr lang="en-US" dirty="0" err="1"/>
              <a:t>rootLabel</a:t>
            </a:r>
            <a:r>
              <a:rPr lang="en-US" dirty="0"/>
              <a:t> :: a, </a:t>
            </a:r>
            <a:r>
              <a:rPr lang="uk-UA" dirty="0"/>
              <a:t> </a:t>
            </a:r>
            <a:r>
              <a:rPr lang="en-US" dirty="0" err="1"/>
              <a:t>subForest</a:t>
            </a:r>
            <a:r>
              <a:rPr lang="en-US" dirty="0"/>
              <a:t> :: Forest a }</a:t>
            </a:r>
            <a:endParaRPr lang="uk-UA" dirty="0"/>
          </a:p>
          <a:p>
            <a:pPr lvl="1"/>
            <a:r>
              <a:rPr lang="uk-UA" dirty="0"/>
              <a:t>Впорядковане дерево, значення типу </a:t>
            </a:r>
            <a:r>
              <a:rPr lang="en-US" dirty="0"/>
              <a:t>a </a:t>
            </a:r>
            <a:r>
              <a:rPr lang="uk-UA" dirty="0"/>
              <a:t>в вузлах</a:t>
            </a:r>
          </a:p>
          <a:p>
            <a:pPr lvl="1"/>
            <a:r>
              <a:rPr lang="uk-UA" dirty="0"/>
              <a:t>У впорядкованого дерева, кожний вузол має список синів. </a:t>
            </a:r>
          </a:p>
          <a:p>
            <a:pPr lvl="1"/>
            <a:r>
              <a:rPr lang="en-US" dirty="0"/>
              <a:t>Multi-way trees</a:t>
            </a:r>
            <a:r>
              <a:rPr lang="uk-UA" dirty="0"/>
              <a:t>, </a:t>
            </a:r>
            <a:r>
              <a:rPr lang="en-US" dirty="0"/>
              <a:t>rose trees</a:t>
            </a:r>
            <a:r>
              <a:rPr lang="uk-UA" dirty="0"/>
              <a:t>  (</a:t>
            </a:r>
            <a:r>
              <a:rPr lang="en-US" dirty="0"/>
              <a:t>Haskell)</a:t>
            </a:r>
            <a:r>
              <a:rPr lang="ru-RU" dirty="0"/>
              <a:t> </a:t>
            </a:r>
            <a:endParaRPr lang="en-US" dirty="0"/>
          </a:p>
          <a:p>
            <a:r>
              <a:rPr lang="en-US" dirty="0"/>
              <a:t>-- </a:t>
            </a:r>
            <a:r>
              <a:rPr lang="en-US" b="1" dirty="0"/>
              <a:t>data</a:t>
            </a:r>
            <a:r>
              <a:rPr lang="en-US" dirty="0"/>
              <a:t> Tree a = Node a  [Tree a]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3650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Базові типи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556792"/>
            <a:ext cx="7927032" cy="5184576"/>
          </a:xfrm>
        </p:spPr>
        <p:txBody>
          <a:bodyPr>
            <a:normAutofit fontScale="62500" lnSpcReduction="20000"/>
          </a:bodyPr>
          <a:lstStyle/>
          <a:p>
            <a:r>
              <a:rPr lang="uk-UA" dirty="0"/>
              <a:t>Список – послідовність однотипних даних</a:t>
            </a:r>
          </a:p>
          <a:p>
            <a:pPr lvl="1"/>
            <a:r>
              <a:rPr lang="uk-UA" dirty="0"/>
              <a:t>Це сума двох типів, що описують через індукцію послідовність зв’язаних елементів, тип яких задається параметром </a:t>
            </a:r>
            <a:r>
              <a:rPr lang="en-US" dirty="0"/>
              <a:t>a</a:t>
            </a:r>
            <a:endParaRPr lang="uk-UA" dirty="0"/>
          </a:p>
          <a:p>
            <a:pPr>
              <a:buNone/>
            </a:pPr>
            <a:r>
              <a:rPr lang="en-US" b="1" dirty="0"/>
              <a:t>data </a:t>
            </a:r>
            <a:r>
              <a:rPr lang="en-US" dirty="0"/>
              <a:t>List a = Nil | Cons a (List a)</a:t>
            </a:r>
          </a:p>
          <a:p>
            <a:pPr>
              <a:buNone/>
            </a:pPr>
            <a:r>
              <a:rPr lang="en-US" dirty="0"/>
              <a:t>a1 = Cons 1 (Cons 2 (Cons 3 Nil))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-- a1 = [1, 2, 3]</a:t>
            </a:r>
          </a:p>
          <a:p>
            <a:r>
              <a:rPr lang="uk-UA" dirty="0"/>
              <a:t>Для списків вводиться спеціальний синтаксис</a:t>
            </a:r>
          </a:p>
          <a:p>
            <a:pPr>
              <a:buNone/>
            </a:pPr>
            <a:r>
              <a:rPr lang="en-US" dirty="0"/>
              <a:t>(:)</a:t>
            </a:r>
            <a:r>
              <a:rPr lang="en-US" dirty="0">
                <a:sym typeface="Wingdings" pitchFamily="2" charset="2"/>
              </a:rPr>
              <a:t> = Cons</a:t>
            </a:r>
          </a:p>
          <a:p>
            <a:pPr>
              <a:buNone/>
            </a:pPr>
            <a:r>
              <a:rPr lang="en-US" dirty="0"/>
              <a:t>[] </a:t>
            </a:r>
            <a:r>
              <a:rPr lang="uk-UA" dirty="0"/>
              <a:t> </a:t>
            </a:r>
            <a:r>
              <a:rPr lang="en-US" dirty="0"/>
              <a:t>= Nil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-- (1 : (2 : (3 : []))) = [1, 2, 3]</a:t>
            </a:r>
          </a:p>
          <a:p>
            <a:r>
              <a:rPr lang="uk-UA" dirty="0"/>
              <a:t>Кортеж – добуток типу з двома полями, значення яких описуються типами-параметрами </a:t>
            </a:r>
            <a:r>
              <a:rPr lang="en-US" dirty="0"/>
              <a:t>a </a:t>
            </a:r>
            <a:r>
              <a:rPr lang="uk-UA" dirty="0"/>
              <a:t> і </a:t>
            </a:r>
            <a:r>
              <a:rPr lang="en-US" dirty="0"/>
              <a:t>b</a:t>
            </a:r>
            <a:endParaRPr lang="uk-UA" dirty="0"/>
          </a:p>
          <a:p>
            <a:pPr>
              <a:buNone/>
            </a:pPr>
            <a:r>
              <a:rPr lang="en-US" b="1" dirty="0"/>
              <a:t>data</a:t>
            </a:r>
            <a:r>
              <a:rPr lang="en-US" dirty="0"/>
              <a:t> Pair a b = Pair a b</a:t>
            </a:r>
          </a:p>
          <a:p>
            <a:pPr>
              <a:buNone/>
            </a:pPr>
            <a:r>
              <a:rPr lang="en-US" dirty="0"/>
              <a:t>a2 = Pair 1 2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-- a2 = (1,2)</a:t>
            </a:r>
          </a:p>
          <a:p>
            <a:r>
              <a:rPr lang="uk-UA" dirty="0"/>
              <a:t>Кортежі мають свій синтаксис</a:t>
            </a:r>
          </a:p>
          <a:p>
            <a:pPr>
              <a:buNone/>
            </a:pPr>
            <a:r>
              <a:rPr lang="en-US" dirty="0"/>
              <a:t>(,) = Pair </a:t>
            </a:r>
            <a:endParaRPr lang="uk-UA" dirty="0"/>
          </a:p>
          <a:p>
            <a:pPr>
              <a:buNone/>
            </a:pPr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 = 0 | 1 | -1 | 2 | -2 | ...</a:t>
            </a:r>
          </a:p>
          <a:p>
            <a:pPr>
              <a:buNone/>
            </a:pPr>
            <a:r>
              <a:rPr lang="en-US" b="1" dirty="0"/>
              <a:t>data</a:t>
            </a:r>
            <a:r>
              <a:rPr lang="en-US" dirty="0"/>
              <a:t> Char = 'a' | 'b' | 'c' | ... </a:t>
            </a:r>
            <a:endParaRPr lang="uk-UA" dirty="0"/>
          </a:p>
          <a:p>
            <a:pPr lvl="1"/>
            <a:r>
              <a:rPr lang="uk-UA" dirty="0"/>
              <a:t>Тип, що перераховує всі символи в кодуванні </a:t>
            </a:r>
            <a:r>
              <a:rPr lang="en-US" dirty="0"/>
              <a:t>Unicode	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Стиль без крапок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8136904" cy="4968552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Потужність </a:t>
            </a:r>
            <a:r>
              <a:rPr lang="en-US" dirty="0"/>
              <a:t>“</a:t>
            </a:r>
            <a:r>
              <a:rPr lang="en-US" dirty="0" err="1"/>
              <a:t>wholemeal</a:t>
            </a:r>
            <a:r>
              <a:rPr lang="en-US" dirty="0"/>
              <a:t>” </a:t>
            </a:r>
            <a:r>
              <a:rPr lang="uk-UA" dirty="0"/>
              <a:t>стилю програмування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foobar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[Integer] -&gt; Integer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foobar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[]     = 0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foobar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(x:xs)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| x &gt; 3     = (7*x + 2) +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foobar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| otherwise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foobar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 lvl="1"/>
            <a:r>
              <a:rPr lang="uk-UA" dirty="0"/>
              <a:t>Не дуже добрий </a:t>
            </a:r>
            <a:r>
              <a:rPr lang="en-US" dirty="0"/>
              <a:t>Haskell-</a:t>
            </a:r>
            <a:r>
              <a:rPr lang="uk-UA" dirty="0"/>
              <a:t>стиль</a:t>
            </a:r>
            <a:endParaRPr lang="en-US" dirty="0"/>
          </a:p>
          <a:p>
            <a:pPr lvl="2"/>
            <a:r>
              <a:rPr lang="uk-UA" dirty="0"/>
              <a:t>Дуже забагато робиться за один раз</a:t>
            </a:r>
          </a:p>
          <a:p>
            <a:pPr lvl="2"/>
            <a:r>
              <a:rPr lang="uk-UA" dirty="0"/>
              <a:t>Обчислення ведеться на дуже низькому рівні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foobar1 :: [Integer] -&gt; Integer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foobar1 = sum . map ((+2) . (*7)) . filter (&gt;3)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/>
            <a:r>
              <a:rPr lang="uk-UA" dirty="0"/>
              <a:t>Послідовна композиція трьох функцій, кожна з яких виконується над списком в цілому</a:t>
            </a:r>
            <a:endParaRPr lang="en-US" dirty="0"/>
          </a:p>
          <a:p>
            <a:r>
              <a:rPr lang="uk-UA" dirty="0"/>
              <a:t>Стиль без крапок (</a:t>
            </a:r>
            <a:r>
              <a:rPr lang="en-US" dirty="0"/>
              <a:t>point-free style</a:t>
            </a:r>
            <a:r>
              <a:rPr lang="uk-UA" dirty="0"/>
              <a:t>)</a:t>
            </a:r>
            <a:r>
              <a:rPr lang="en-US" dirty="0"/>
              <a:t> – </a:t>
            </a:r>
            <a:r>
              <a:rPr lang="uk-UA" dirty="0"/>
              <a:t>стиль, при якому функції </a:t>
            </a:r>
            <a:r>
              <a:rPr lang="uk-UA" dirty="0" err="1"/>
              <a:t>об”єднуються</a:t>
            </a:r>
            <a:r>
              <a:rPr lang="uk-UA" dirty="0"/>
              <a:t> без будь якого згадування про їх аргументи</a:t>
            </a:r>
          </a:p>
          <a:p>
            <a:pPr lvl="1"/>
            <a:r>
              <a:rPr lang="uk-UA" dirty="0"/>
              <a:t>В математиці </a:t>
            </a:r>
            <a:r>
              <a:rPr lang="en-US" dirty="0"/>
              <a:t>(</a:t>
            </a:r>
            <a:r>
              <a:rPr lang="uk-UA" dirty="0" err="1"/>
              <a:t>англіська</a:t>
            </a:r>
            <a:r>
              <a:rPr lang="uk-UA" dirty="0"/>
              <a:t> мова</a:t>
            </a:r>
            <a:r>
              <a:rPr lang="en-US" dirty="0"/>
              <a:t>) </a:t>
            </a:r>
            <a:r>
              <a:rPr lang="uk-UA" i="1" dirty="0"/>
              <a:t>аргументи  </a:t>
            </a:r>
            <a:r>
              <a:rPr lang="uk-UA" dirty="0"/>
              <a:t>функції інколи називають</a:t>
            </a:r>
            <a:r>
              <a:rPr lang="en-US" dirty="0"/>
              <a:t> </a:t>
            </a:r>
            <a:r>
              <a:rPr lang="uk-UA" dirty="0"/>
              <a:t>“</a:t>
            </a:r>
            <a:r>
              <a:rPr lang="en-US" dirty="0"/>
              <a:t>points</a:t>
            </a:r>
            <a:r>
              <a:rPr lang="uk-UA" dirty="0"/>
              <a:t>” </a:t>
            </a:r>
            <a:r>
              <a:rPr lang="en-US" dirty="0"/>
              <a:t>- </a:t>
            </a:r>
            <a:r>
              <a:rPr lang="uk-UA" dirty="0"/>
              <a:t>крапки Насправді в </a:t>
            </a:r>
            <a:r>
              <a:rPr lang="en-US" dirty="0"/>
              <a:t>point-free style </a:t>
            </a:r>
            <a:r>
              <a:rPr lang="uk-UA" dirty="0"/>
              <a:t>вживання крапки підтримується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</a:t>
            </a:r>
            <a:r>
              <a:rPr lang="uk-UA" dirty="0" err="1"/>
              <a:t>ові</a:t>
            </a:r>
            <a:r>
              <a:rPr lang="uk-UA" dirty="0"/>
              <a:t> типи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556792"/>
            <a:ext cx="8424936" cy="51125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Char – </a:t>
            </a:r>
            <a:r>
              <a:rPr lang="uk-UA" dirty="0"/>
              <a:t>елементи типу – символи </a:t>
            </a:r>
            <a:r>
              <a:rPr lang="en-US" dirty="0"/>
              <a:t>Unicode</a:t>
            </a:r>
          </a:p>
          <a:p>
            <a:pPr lvl="1"/>
            <a:r>
              <a:rPr lang="en-US" dirty="0"/>
              <a:t>’n’, ’\n’, ’1’ – </a:t>
            </a:r>
            <a:r>
              <a:rPr lang="uk-UA" dirty="0"/>
              <a:t>приклади констант символів   </a:t>
            </a:r>
          </a:p>
          <a:p>
            <a:r>
              <a:rPr lang="en-US" dirty="0" err="1"/>
              <a:t>Int</a:t>
            </a:r>
            <a:r>
              <a:rPr lang="en-US" dirty="0"/>
              <a:t>, Integer – </a:t>
            </a:r>
            <a:r>
              <a:rPr lang="uk-UA" dirty="0"/>
              <a:t>елементи типу цілі числа</a:t>
            </a:r>
          </a:p>
          <a:p>
            <a:r>
              <a:rPr lang="en-US" dirty="0"/>
              <a:t>Float, Double –</a:t>
            </a:r>
            <a:r>
              <a:rPr lang="uk-UA" dirty="0"/>
              <a:t> елементи типу числа з плаваючою крапкою</a:t>
            </a:r>
          </a:p>
          <a:p>
            <a:pPr lvl="1"/>
            <a:r>
              <a:rPr lang="uk-UA" dirty="0"/>
              <a:t>Числові константи:  1, 5, 100 – поліморфні</a:t>
            </a:r>
          </a:p>
          <a:p>
            <a:pPr lvl="1"/>
            <a:r>
              <a:rPr lang="uk-UA" dirty="0"/>
              <a:t>Інколи в програмі потрібно явно вказати тип числа</a:t>
            </a:r>
          </a:p>
          <a:p>
            <a:pPr lvl="2"/>
            <a:r>
              <a:rPr lang="en-US" dirty="0"/>
              <a:t>10::</a:t>
            </a:r>
            <a:r>
              <a:rPr lang="en-US" dirty="0" err="1"/>
              <a:t>Int</a:t>
            </a:r>
            <a:r>
              <a:rPr lang="en-US" dirty="0"/>
              <a:t>       --</a:t>
            </a:r>
            <a:r>
              <a:rPr lang="uk-UA" dirty="0"/>
              <a:t> примітка типу</a:t>
            </a:r>
          </a:p>
          <a:p>
            <a:r>
              <a:rPr lang="en-US" dirty="0"/>
              <a:t>[</a:t>
            </a:r>
            <a:r>
              <a:rPr lang="en-US" dirty="0" err="1"/>
              <a:t>Int</a:t>
            </a:r>
            <a:r>
              <a:rPr lang="en-US" dirty="0"/>
              <a:t>], [Char] - </a:t>
            </a:r>
            <a:r>
              <a:rPr lang="uk-UA" dirty="0"/>
              <a:t>списки</a:t>
            </a:r>
            <a:r>
              <a:rPr lang="en-US" dirty="0"/>
              <a:t> </a:t>
            </a:r>
            <a:endParaRPr lang="uk-UA" dirty="0"/>
          </a:p>
          <a:p>
            <a:pPr lvl="1"/>
            <a:r>
              <a:rPr lang="en-US" dirty="0"/>
              <a:t>[] </a:t>
            </a:r>
            <a:r>
              <a:rPr lang="uk-UA" dirty="0"/>
              <a:t>і</a:t>
            </a:r>
            <a:r>
              <a:rPr lang="en-US" dirty="0"/>
              <a:t> (x:xs)</a:t>
            </a:r>
            <a:r>
              <a:rPr lang="uk-UA" dirty="0"/>
              <a:t> – конструктори</a:t>
            </a:r>
          </a:p>
          <a:p>
            <a:pPr lvl="1"/>
            <a:r>
              <a:rPr lang="en-US" dirty="0"/>
              <a:t>[],  [5] </a:t>
            </a:r>
            <a:r>
              <a:rPr lang="en-US" dirty="0">
                <a:sym typeface="Wingdings" pitchFamily="2" charset="2"/>
              </a:rPr>
              <a:t>--&gt; 5:[]</a:t>
            </a:r>
          </a:p>
          <a:p>
            <a:pPr lvl="1"/>
            <a:r>
              <a:rPr lang="en-US" dirty="0">
                <a:sym typeface="Wingdings" pitchFamily="2" charset="2"/>
              </a:rPr>
              <a:t>[7,10,15] --&gt; 7:10:15:[]</a:t>
            </a:r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Кортежі і функції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8280920" cy="5229200"/>
          </a:xfrm>
        </p:spPr>
        <p:txBody>
          <a:bodyPr>
            <a:normAutofit fontScale="77500" lnSpcReduction="20000"/>
          </a:bodyPr>
          <a:lstStyle/>
          <a:p>
            <a:r>
              <a:rPr lang="uk-UA" dirty="0"/>
              <a:t>Кортежі – можливість включити різні типи в одну структуру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)    (</a:t>
            </a:r>
            <a:r>
              <a:rPr lang="en-US" dirty="0" err="1"/>
              <a:t>Char,Int</a:t>
            </a:r>
            <a:r>
              <a:rPr lang="en-US" dirty="0"/>
              <a:t>)    ([</a:t>
            </a:r>
            <a:r>
              <a:rPr lang="en-US" dirty="0" err="1"/>
              <a:t>Int</a:t>
            </a:r>
            <a:r>
              <a:rPr lang="en-US" dirty="0"/>
              <a:t>], </a:t>
            </a:r>
            <a:r>
              <a:rPr lang="en-US" dirty="0" err="1"/>
              <a:t>Int,Char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(10,15)      (’a’, 7)         ([5,2,5],7, ’c’)</a:t>
            </a:r>
          </a:p>
          <a:p>
            <a:r>
              <a:rPr lang="uk-UA" dirty="0"/>
              <a:t>Повернення з функції багатозначного результату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headAndTail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[a] -&gt; (a,[a])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headAndTail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(x:xs) =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x,xs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headAndTail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[]   = error "Empty list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" 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uk-UA" dirty="0"/>
              <a:t>Доступ до компонентів для кортежу типа 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</a:t>
            </a:r>
            <a:endParaRPr lang="uk-UA" dirty="0"/>
          </a:p>
          <a:p>
            <a:pPr lvl="1">
              <a:buNone/>
            </a:pPr>
            <a:r>
              <a:rPr lang="en-US" dirty="0" err="1"/>
              <a:t>fst</a:t>
            </a:r>
            <a:r>
              <a:rPr lang="en-US" dirty="0"/>
              <a:t> :: (</a:t>
            </a:r>
            <a:r>
              <a:rPr lang="en-US" dirty="0" err="1"/>
              <a:t>a,b</a:t>
            </a:r>
            <a:r>
              <a:rPr lang="en-US" dirty="0"/>
              <a:t>) -&gt; a</a:t>
            </a:r>
          </a:p>
          <a:p>
            <a:pPr lvl="1">
              <a:buNone/>
            </a:pPr>
            <a:r>
              <a:rPr lang="en-US" dirty="0" err="1"/>
              <a:t>fst</a:t>
            </a:r>
            <a:r>
              <a:rPr lang="en-US" dirty="0"/>
              <a:t> (</a:t>
            </a:r>
            <a:r>
              <a:rPr lang="en-US" dirty="0" err="1"/>
              <a:t>a,b</a:t>
            </a:r>
            <a:r>
              <a:rPr lang="en-US" dirty="0"/>
              <a:t>) = a</a:t>
            </a:r>
          </a:p>
          <a:p>
            <a:pPr lvl="1">
              <a:buNone/>
            </a:pPr>
            <a:r>
              <a:rPr lang="en-US" dirty="0" err="1"/>
              <a:t>snd</a:t>
            </a:r>
            <a:r>
              <a:rPr lang="en-US" dirty="0"/>
              <a:t> :: (</a:t>
            </a:r>
            <a:r>
              <a:rPr lang="en-US" dirty="0" err="1"/>
              <a:t>a,b</a:t>
            </a:r>
            <a:r>
              <a:rPr lang="en-US" dirty="0"/>
              <a:t>) -&gt; b</a:t>
            </a:r>
          </a:p>
          <a:p>
            <a:pPr lvl="1">
              <a:buNone/>
            </a:pPr>
            <a:r>
              <a:rPr lang="en-US" dirty="0" err="1"/>
              <a:t>snd</a:t>
            </a:r>
            <a:r>
              <a:rPr lang="en-US" dirty="0"/>
              <a:t> (</a:t>
            </a:r>
            <a:r>
              <a:rPr lang="en-US" dirty="0" err="1"/>
              <a:t>a,b</a:t>
            </a:r>
            <a:r>
              <a:rPr lang="en-US" dirty="0"/>
              <a:t>) = b</a:t>
            </a:r>
          </a:p>
          <a:p>
            <a:r>
              <a:rPr lang="uk-UA" dirty="0"/>
              <a:t>Функції</a:t>
            </a:r>
            <a:r>
              <a:rPr lang="en-US" dirty="0"/>
              <a:t>: </a:t>
            </a:r>
            <a:r>
              <a:rPr lang="uk-UA" dirty="0"/>
              <a:t>операція </a:t>
            </a:r>
            <a:r>
              <a:rPr lang="en-US" dirty="0"/>
              <a:t>-&gt; - </a:t>
            </a:r>
            <a:r>
              <a:rPr lang="uk-UA" dirty="0" err="1"/>
              <a:t>правоасоціативна</a:t>
            </a:r>
            <a:r>
              <a:rPr lang="uk-UA" dirty="0"/>
              <a:t> </a:t>
            </a:r>
            <a:r>
              <a:rPr lang="en-US" dirty="0"/>
              <a:t> </a:t>
            </a:r>
            <a:endParaRPr lang="uk-UA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r>
              <a:rPr lang="en-US" dirty="0"/>
              <a:t>    </a:t>
            </a:r>
            <a:r>
              <a:rPr lang="uk-UA" dirty="0"/>
              <a:t>еквівалентно</a:t>
            </a: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-&gt; (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r>
              <a:rPr lang="en-US" dirty="0"/>
              <a:t>)</a:t>
            </a:r>
            <a:endParaRPr lang="uk-UA" dirty="0"/>
          </a:p>
          <a:p>
            <a:r>
              <a:rPr lang="uk-UA" dirty="0"/>
              <a:t>Можна будувати складні типи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Int</a:t>
            </a:r>
            <a:r>
              <a:rPr lang="en-US" dirty="0"/>
              <a:t> -&gt; (</a:t>
            </a:r>
            <a:r>
              <a:rPr lang="en-US" dirty="0" err="1"/>
              <a:t>Int</a:t>
            </a:r>
            <a:r>
              <a:rPr lang="en-US" dirty="0"/>
              <a:t>, Char)]</a:t>
            </a:r>
            <a:endParaRPr lang="uk-UA" dirty="0"/>
          </a:p>
          <a:p>
            <a:endParaRPr lang="uk-UA" dirty="0"/>
          </a:p>
          <a:p>
            <a:pPr lvl="1"/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Синоніми типів </a:t>
            </a:r>
            <a:r>
              <a:rPr lang="en-US" dirty="0"/>
              <a:t>(</a:t>
            </a:r>
            <a:r>
              <a:rPr lang="en-US" b="1" dirty="0"/>
              <a:t>type</a:t>
            </a:r>
            <a:r>
              <a:rPr lang="en-US" dirty="0"/>
              <a:t>)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556792"/>
            <a:ext cx="7772400" cy="4463008"/>
          </a:xfrm>
        </p:spPr>
        <p:txBody>
          <a:bodyPr/>
          <a:lstStyle/>
          <a:p>
            <a:r>
              <a:rPr lang="uk-UA" dirty="0"/>
              <a:t>Можливість надавати імена типам</a:t>
            </a:r>
          </a:p>
          <a:p>
            <a:pPr lvl="1"/>
            <a:r>
              <a:rPr lang="en-US" b="1" dirty="0"/>
              <a:t>type</a:t>
            </a:r>
            <a:r>
              <a:rPr lang="en-US" dirty="0"/>
              <a:t> Name t1 …</a:t>
            </a:r>
            <a:r>
              <a:rPr lang="en-US" dirty="0" err="1"/>
              <a:t>tn</a:t>
            </a:r>
            <a:r>
              <a:rPr lang="en-US" dirty="0"/>
              <a:t> = </a:t>
            </a:r>
            <a:r>
              <a:rPr lang="en-US" dirty="0" err="1"/>
              <a:t>typeEx</a:t>
            </a:r>
            <a:r>
              <a:rPr lang="en-US" dirty="0"/>
              <a:t>  (n ≥ 0)</a:t>
            </a:r>
          </a:p>
          <a:p>
            <a:pPr lvl="2"/>
            <a:r>
              <a:rPr lang="en-US" dirty="0"/>
              <a:t>Name – </a:t>
            </a:r>
            <a:r>
              <a:rPr lang="uk-UA" dirty="0"/>
              <a:t>і</a:t>
            </a:r>
            <a:r>
              <a:rPr lang="ru-RU" dirty="0"/>
              <a:t>м»я типу</a:t>
            </a:r>
            <a:endParaRPr lang="en-US" dirty="0"/>
          </a:p>
          <a:p>
            <a:pPr lvl="2"/>
            <a:r>
              <a:rPr lang="en-US" dirty="0"/>
              <a:t>t1, …, </a:t>
            </a:r>
            <a:r>
              <a:rPr lang="en-US" dirty="0" err="1"/>
              <a:t>tn</a:t>
            </a:r>
            <a:r>
              <a:rPr lang="en-US" dirty="0"/>
              <a:t> – </a:t>
            </a:r>
            <a:r>
              <a:rPr lang="uk-UA" dirty="0"/>
              <a:t> змінні типу</a:t>
            </a:r>
            <a:endParaRPr lang="en-US" dirty="0"/>
          </a:p>
          <a:p>
            <a:pPr lvl="2"/>
            <a:r>
              <a:rPr lang="en-US" dirty="0" err="1"/>
              <a:t>typeEx</a:t>
            </a:r>
            <a:r>
              <a:rPr lang="en-US" dirty="0"/>
              <a:t> – </a:t>
            </a:r>
            <a:r>
              <a:rPr lang="uk-UA" dirty="0"/>
              <a:t>вираз над типами, використовує </a:t>
            </a:r>
            <a:r>
              <a:rPr lang="en-US" dirty="0"/>
              <a:t>t1, …, </a:t>
            </a:r>
            <a:r>
              <a:rPr lang="en-US" dirty="0" err="1"/>
              <a:t>tn</a:t>
            </a:r>
            <a:endParaRPr lang="uk-UA" dirty="0"/>
          </a:p>
          <a:p>
            <a:r>
              <a:rPr lang="en-US" b="1" dirty="0"/>
              <a:t>type</a:t>
            </a:r>
            <a:r>
              <a:rPr lang="en-US" dirty="0"/>
              <a:t> String = [Char]</a:t>
            </a:r>
          </a:p>
          <a:p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type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Point a =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a,a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</a:t>
            </a:r>
          </a:p>
          <a:p>
            <a:pPr lvl="1"/>
            <a:r>
              <a:rPr lang="en-US" dirty="0"/>
              <a:t>Point Double   </a:t>
            </a:r>
            <a:r>
              <a:rPr lang="uk-UA" dirty="0"/>
              <a:t>еквівалентно</a:t>
            </a:r>
            <a:r>
              <a:rPr lang="en-US" dirty="0"/>
              <a:t>  (Double, Double)</a:t>
            </a:r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 нових типів (</a:t>
            </a:r>
            <a:r>
              <a:rPr lang="en-US" b="1" dirty="0"/>
              <a:t>data</a:t>
            </a:r>
            <a:r>
              <a:rPr lang="uk-UA" dirty="0"/>
              <a:t>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556792"/>
            <a:ext cx="8136904" cy="5040560"/>
          </a:xfrm>
        </p:spPr>
        <p:txBody>
          <a:bodyPr>
            <a:normAutofit/>
          </a:bodyPr>
          <a:lstStyle/>
          <a:p>
            <a:r>
              <a:rPr lang="uk-UA" dirty="0"/>
              <a:t>Основні типи – алгебраїчні типи даних, при їх визначенні, вводяться:</a:t>
            </a:r>
          </a:p>
          <a:p>
            <a:pPr lvl="1"/>
            <a:r>
              <a:rPr lang="uk-UA" dirty="0" err="1"/>
              <a:t>Ім”я</a:t>
            </a:r>
            <a:r>
              <a:rPr lang="uk-UA" dirty="0"/>
              <a:t> типу</a:t>
            </a:r>
          </a:p>
          <a:p>
            <a:pPr lvl="1"/>
            <a:r>
              <a:rPr lang="uk-UA" dirty="0"/>
              <a:t>Конструктори для створення значень цього типу </a:t>
            </a:r>
          </a:p>
          <a:p>
            <a:pPr>
              <a:buNone/>
            </a:pPr>
            <a:r>
              <a:rPr lang="en-US" b="1" dirty="0"/>
              <a:t>data </a:t>
            </a:r>
            <a:r>
              <a:rPr lang="en-US" dirty="0"/>
              <a:t>Name t1 … </a:t>
            </a:r>
            <a:r>
              <a:rPr lang="en-US" dirty="0" err="1"/>
              <a:t>tn</a:t>
            </a:r>
            <a:r>
              <a:rPr lang="en-US" dirty="0"/>
              <a:t> =</a:t>
            </a:r>
          </a:p>
          <a:p>
            <a:pPr>
              <a:buNone/>
            </a:pPr>
            <a:r>
              <a:rPr lang="en-US" dirty="0"/>
              <a:t>    Const1 t11 … t1m | … | </a:t>
            </a:r>
            <a:r>
              <a:rPr lang="en-US" dirty="0" err="1"/>
              <a:t>Constp</a:t>
            </a:r>
            <a:r>
              <a:rPr lang="en-US" dirty="0"/>
              <a:t> tp1 … </a:t>
            </a:r>
            <a:r>
              <a:rPr lang="en-US" dirty="0" err="1"/>
              <a:t>tpk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Name – </a:t>
            </a:r>
            <a:r>
              <a:rPr lang="uk-UA" dirty="0" err="1"/>
              <a:t>ім”я</a:t>
            </a:r>
            <a:r>
              <a:rPr lang="uk-UA" dirty="0"/>
              <a:t> типу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t1, …, </a:t>
            </a:r>
            <a:r>
              <a:rPr lang="en-US" dirty="0" err="1"/>
              <a:t>tn</a:t>
            </a:r>
            <a:r>
              <a:rPr lang="en-US" dirty="0"/>
              <a:t> – </a:t>
            </a:r>
            <a:r>
              <a:rPr lang="uk-UA" dirty="0"/>
              <a:t>змінні типу </a:t>
            </a:r>
            <a:r>
              <a:rPr lang="en-US" dirty="0"/>
              <a:t>(n ≥ 0)</a:t>
            </a:r>
          </a:p>
          <a:p>
            <a:pPr lvl="1"/>
            <a:r>
              <a:rPr lang="en-US" dirty="0"/>
              <a:t>Const1, …, </a:t>
            </a:r>
            <a:r>
              <a:rPr lang="en-US" dirty="0" err="1"/>
              <a:t>Constp</a:t>
            </a:r>
            <a:r>
              <a:rPr lang="en-US" dirty="0"/>
              <a:t> –</a:t>
            </a:r>
            <a:r>
              <a:rPr lang="uk-UA" dirty="0"/>
              <a:t> конструктори типу – функції, результат яких значення типу </a:t>
            </a:r>
            <a:r>
              <a:rPr lang="en-US" dirty="0"/>
              <a:t>Name.</a:t>
            </a:r>
            <a:endParaRPr lang="uk-UA" dirty="0"/>
          </a:p>
          <a:p>
            <a:pPr lvl="1"/>
            <a:r>
              <a:rPr lang="en-US" dirty="0"/>
              <a:t>t11,…,t1m, …,</a:t>
            </a:r>
            <a:r>
              <a:rPr lang="uk-UA" dirty="0"/>
              <a:t> </a:t>
            </a:r>
            <a:r>
              <a:rPr lang="en-US" dirty="0"/>
              <a:t>tp1,…,</a:t>
            </a:r>
            <a:r>
              <a:rPr lang="en-US" dirty="0" err="1"/>
              <a:t>tpk</a:t>
            </a:r>
            <a:r>
              <a:rPr lang="en-US" dirty="0"/>
              <a:t> – </a:t>
            </a:r>
            <a:r>
              <a:rPr lang="uk-UA" dirty="0"/>
              <a:t>поля (компоненти)</a:t>
            </a:r>
            <a:r>
              <a:rPr lang="en-US" dirty="0"/>
              <a:t> </a:t>
            </a:r>
            <a:endParaRPr lang="uk-UA" dirty="0"/>
          </a:p>
          <a:p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Приклади типів даних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628800"/>
            <a:ext cx="8208912" cy="489654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dirty="0" err="1"/>
              <a:t>Bool</a:t>
            </a:r>
            <a:r>
              <a:rPr lang="en-US" dirty="0"/>
              <a:t> = True | False</a:t>
            </a:r>
          </a:p>
          <a:p>
            <a:pPr lvl="1"/>
            <a:r>
              <a:rPr lang="en-US" dirty="0"/>
              <a:t>True, False :: </a:t>
            </a:r>
            <a:r>
              <a:rPr lang="en-US" dirty="0" err="1"/>
              <a:t>Bool</a:t>
            </a:r>
            <a:r>
              <a:rPr lang="en-US" dirty="0"/>
              <a:t> – </a:t>
            </a:r>
            <a:r>
              <a:rPr lang="uk-UA" dirty="0"/>
              <a:t>конструктори</a:t>
            </a:r>
          </a:p>
          <a:p>
            <a:pPr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data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Shape = Ellipse Float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Float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| Square Float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|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Poligon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[(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Float,Float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)]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deriving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Show</a:t>
            </a:r>
          </a:p>
          <a:p>
            <a:pPr lvl="1"/>
            <a:r>
              <a:rPr lang="uk-UA" dirty="0"/>
              <a:t>Визначає три функції-конструктора</a:t>
            </a:r>
          </a:p>
          <a:p>
            <a:pPr lvl="1">
              <a:buNone/>
            </a:pPr>
            <a:r>
              <a:rPr lang="en-US" dirty="0"/>
              <a:t>Ellipse :: Float -&gt; Float -&gt; Shape</a:t>
            </a:r>
          </a:p>
          <a:p>
            <a:pPr lvl="1">
              <a:buNone/>
            </a:pPr>
            <a:r>
              <a:rPr lang="en-US" dirty="0"/>
              <a:t>Square :: Float -&gt; Share</a:t>
            </a:r>
          </a:p>
          <a:p>
            <a:pPr lvl="1">
              <a:buNone/>
            </a:pPr>
            <a:r>
              <a:rPr lang="en-US" dirty="0" err="1"/>
              <a:t>Poligon</a:t>
            </a:r>
            <a:r>
              <a:rPr lang="en-US" dirty="0"/>
              <a:t> :: [(</a:t>
            </a:r>
            <a:r>
              <a:rPr lang="en-US" dirty="0" err="1"/>
              <a:t>Float,Float</a:t>
            </a:r>
            <a:r>
              <a:rPr lang="en-US" dirty="0"/>
              <a:t>)] -&gt; Share</a:t>
            </a:r>
          </a:p>
          <a:p>
            <a:pPr lvl="1"/>
            <a:r>
              <a:rPr lang="uk-UA" dirty="0"/>
              <a:t>Приклади констант</a:t>
            </a:r>
            <a:endParaRPr lang="en-US" dirty="0"/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ex01, ex02 :: Shape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ex01 = Ellipse 3.0 4.5 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ex02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Poligon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[(1.0,2.0), (5.0,1.0), (7.1,6.1)]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Співставлення зі зразком</a:t>
            </a:r>
            <a:r>
              <a:rPr lang="en-US" dirty="0"/>
              <a:t> 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8424936" cy="5040560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Головне призначення співставлення зі зразком - вказати який конструктор побудував значення і з яких елементів.</a:t>
            </a:r>
          </a:p>
          <a:p>
            <a:pPr lvl="1"/>
            <a:r>
              <a:rPr lang="uk-UA" dirty="0"/>
              <a:t>І використати цю інформацію для прийняття рішення про подальшу обробку </a:t>
            </a:r>
          </a:p>
          <a:p>
            <a:pPr lvl="1"/>
            <a:r>
              <a:rPr lang="uk-UA" dirty="0"/>
              <a:t>В </a:t>
            </a:r>
            <a:r>
              <a:rPr lang="en-US" dirty="0"/>
              <a:t>Haskell - </a:t>
            </a:r>
            <a:r>
              <a:rPr lang="uk-UA" dirty="0"/>
              <a:t>це інколи єдиний можливий спосіб для прийняття рішення</a:t>
            </a:r>
          </a:p>
          <a:p>
            <a:r>
              <a:rPr lang="uk-UA" dirty="0"/>
              <a:t>Алгебраїчний тип даних може мати багато конструкторів даних і кожний конструктор  може мати нуль або багато аргументів</a:t>
            </a:r>
          </a:p>
          <a:p>
            <a:pPr lvl="1"/>
            <a:r>
              <a:rPr lang="uk-UA" dirty="0"/>
              <a:t>Далі 4 конструктори з різною кількістю аргументів</a:t>
            </a:r>
          </a:p>
          <a:p>
            <a:pPr>
              <a:buNone/>
            </a:pPr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dirty="0" err="1"/>
              <a:t>AlgDataType</a:t>
            </a:r>
            <a:r>
              <a:rPr lang="en-US" dirty="0"/>
              <a:t> = Constr1 Type11 Type12</a:t>
            </a:r>
          </a:p>
          <a:p>
            <a:pPr>
              <a:buNone/>
            </a:pPr>
            <a:r>
              <a:rPr lang="en-US" dirty="0"/>
              <a:t>                  </a:t>
            </a:r>
            <a:r>
              <a:rPr lang="uk-UA" dirty="0"/>
              <a:t>     </a:t>
            </a:r>
            <a:r>
              <a:rPr lang="en-US" dirty="0"/>
              <a:t>   | Constr2 Type21</a:t>
            </a:r>
          </a:p>
          <a:p>
            <a:pPr>
              <a:buNone/>
            </a:pPr>
            <a:r>
              <a:rPr lang="en-US" dirty="0"/>
              <a:t>                     </a:t>
            </a:r>
            <a:r>
              <a:rPr lang="uk-UA" dirty="0"/>
              <a:t>     </a:t>
            </a:r>
            <a:r>
              <a:rPr lang="en-US" dirty="0"/>
              <a:t>| Constr3 Type31 Type32 Type33</a:t>
            </a:r>
          </a:p>
          <a:p>
            <a:pPr>
              <a:buNone/>
            </a:pPr>
            <a:r>
              <a:rPr lang="en-US" dirty="0"/>
              <a:t>                     </a:t>
            </a:r>
            <a:r>
              <a:rPr lang="uk-UA" dirty="0"/>
              <a:t>     </a:t>
            </a:r>
            <a:r>
              <a:rPr lang="en-US" dirty="0"/>
              <a:t>| Constr4 </a:t>
            </a:r>
            <a:endParaRPr lang="uk-UA" dirty="0"/>
          </a:p>
          <a:p>
            <a:r>
              <a:rPr lang="uk-UA" dirty="0"/>
              <a:t>Щоб прийняти рішення </a:t>
            </a:r>
            <a:r>
              <a:rPr lang="en-US" dirty="0"/>
              <a:t> </a:t>
            </a:r>
            <a:r>
              <a:rPr lang="en-US" dirty="0" err="1"/>
              <a:t>foo</a:t>
            </a:r>
            <a:r>
              <a:rPr lang="uk-UA" dirty="0"/>
              <a:t> - що робити зі значенням </a:t>
            </a:r>
            <a:r>
              <a:rPr lang="uk-UA" dirty="0" err="1"/>
              <a:t>типа</a:t>
            </a:r>
            <a:r>
              <a:rPr lang="uk-UA" dirty="0"/>
              <a:t> </a:t>
            </a:r>
            <a:r>
              <a:rPr lang="en-US"/>
              <a:t>AlgDataType</a:t>
            </a:r>
            <a:r>
              <a:rPr lang="uk-UA"/>
              <a:t>, </a:t>
            </a:r>
            <a:r>
              <a:rPr lang="uk-UA" dirty="0"/>
              <a:t>можна  створити набір рівнянь (</a:t>
            </a:r>
            <a:r>
              <a:rPr lang="uk-UA" dirty="0" err="1"/>
              <a:t>клоузів</a:t>
            </a:r>
            <a:r>
              <a:rPr lang="uk-UA" dirty="0"/>
              <a:t>) типу</a:t>
            </a:r>
          </a:p>
          <a:p>
            <a:pPr lvl="1">
              <a:buNone/>
            </a:pPr>
            <a:r>
              <a:rPr lang="uk-UA" dirty="0"/>
              <a:t> </a:t>
            </a:r>
            <a:r>
              <a:rPr lang="en-US" dirty="0"/>
              <a:t> </a:t>
            </a:r>
            <a:r>
              <a:rPr lang="en-US" dirty="0" err="1"/>
              <a:t>foo</a:t>
            </a:r>
            <a:r>
              <a:rPr lang="uk-UA" dirty="0"/>
              <a:t> </a:t>
            </a:r>
            <a:r>
              <a:rPr lang="en-US" dirty="0"/>
              <a:t> (Constr1 a b)   = ...</a:t>
            </a:r>
          </a:p>
          <a:p>
            <a:pPr lvl="1">
              <a:buNone/>
            </a:pPr>
            <a:r>
              <a:rPr lang="en-US" dirty="0"/>
              <a:t> </a:t>
            </a:r>
            <a:r>
              <a:rPr lang="uk-UA" dirty="0"/>
              <a:t> </a:t>
            </a:r>
            <a:r>
              <a:rPr lang="en-US" dirty="0" err="1"/>
              <a:t>foo</a:t>
            </a:r>
            <a:r>
              <a:rPr lang="uk-UA" dirty="0"/>
              <a:t> </a:t>
            </a:r>
            <a:r>
              <a:rPr lang="en-US" dirty="0"/>
              <a:t> (Constr2 a)     </a:t>
            </a:r>
            <a:r>
              <a:rPr lang="uk-UA" dirty="0"/>
              <a:t> </a:t>
            </a:r>
            <a:r>
              <a:rPr lang="en-US" dirty="0"/>
              <a:t>= ...</a:t>
            </a:r>
          </a:p>
          <a:p>
            <a:pPr lvl="1">
              <a:buNone/>
            </a:pPr>
            <a:r>
              <a:rPr lang="uk-UA" dirty="0"/>
              <a:t> </a:t>
            </a:r>
            <a:r>
              <a:rPr lang="en-US" dirty="0"/>
              <a:t> </a:t>
            </a:r>
            <a:r>
              <a:rPr lang="en-US" dirty="0" err="1"/>
              <a:t>foo</a:t>
            </a:r>
            <a:r>
              <a:rPr lang="en-US" dirty="0"/>
              <a:t> </a:t>
            </a:r>
            <a:r>
              <a:rPr lang="uk-UA" dirty="0"/>
              <a:t> </a:t>
            </a:r>
            <a:r>
              <a:rPr lang="en-US" dirty="0"/>
              <a:t>(Constr3 a b c) = ...</a:t>
            </a:r>
          </a:p>
          <a:p>
            <a:pPr lvl="1">
              <a:buNone/>
            </a:pPr>
            <a:r>
              <a:rPr lang="uk-UA" dirty="0"/>
              <a:t>  </a:t>
            </a:r>
            <a:r>
              <a:rPr lang="en-US" dirty="0" err="1"/>
              <a:t>foo</a:t>
            </a:r>
            <a:r>
              <a:rPr lang="en-US" dirty="0"/>
              <a:t> </a:t>
            </a:r>
            <a:r>
              <a:rPr lang="uk-UA" dirty="0"/>
              <a:t> </a:t>
            </a:r>
            <a:r>
              <a:rPr lang="en-US" dirty="0"/>
              <a:t>Constr4        </a:t>
            </a:r>
            <a:r>
              <a:rPr lang="uk-UA" dirty="0"/>
              <a:t>   </a:t>
            </a:r>
            <a:r>
              <a:rPr lang="en-US" dirty="0"/>
              <a:t>= ...</a:t>
            </a:r>
            <a:endParaRPr lang="uk-UA" dirty="0"/>
          </a:p>
          <a:p>
            <a:pPr>
              <a:buNone/>
            </a:pPr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Види зразків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556792"/>
            <a:ext cx="8604448" cy="5688632"/>
          </a:xfrm>
        </p:spPr>
        <p:txBody>
          <a:bodyPr>
            <a:normAutofit fontScale="62500" lnSpcReduction="20000"/>
          </a:bodyPr>
          <a:lstStyle/>
          <a:p>
            <a:r>
              <a:rPr lang="uk-UA" dirty="0"/>
              <a:t>В зразках також використовуються</a:t>
            </a:r>
          </a:p>
          <a:p>
            <a:pPr lvl="1"/>
            <a:r>
              <a:rPr lang="uk-UA" dirty="0"/>
              <a:t>Просто змінна </a:t>
            </a:r>
            <a:r>
              <a:rPr lang="en-US" dirty="0"/>
              <a:t>x – </a:t>
            </a:r>
            <a:r>
              <a:rPr lang="uk-UA" dirty="0" err="1"/>
              <a:t>співставляється</a:t>
            </a:r>
            <a:r>
              <a:rPr lang="uk-UA" dirty="0"/>
              <a:t> з довільним значенням</a:t>
            </a:r>
          </a:p>
          <a:p>
            <a:pPr lvl="1"/>
            <a:r>
              <a:rPr lang="uk-UA" dirty="0"/>
              <a:t>Підкреслення  _, як і проста змінна, </a:t>
            </a:r>
            <a:r>
              <a:rPr lang="uk-UA" dirty="0" err="1"/>
              <a:t>співставляється</a:t>
            </a:r>
            <a:r>
              <a:rPr lang="uk-UA" dirty="0"/>
              <a:t> з довільним значенням, але не використовується   </a:t>
            </a:r>
          </a:p>
          <a:p>
            <a:pPr lvl="1"/>
            <a:r>
              <a:rPr lang="uk-UA" dirty="0"/>
              <a:t>В зразку виду  </a:t>
            </a:r>
            <a:r>
              <a:rPr lang="en-US" dirty="0"/>
              <a:t>x@</a:t>
            </a:r>
            <a:r>
              <a:rPr lang="uk-UA" dirty="0"/>
              <a:t>(</a:t>
            </a:r>
            <a:r>
              <a:rPr lang="en-US" dirty="0"/>
              <a:t>pat</a:t>
            </a:r>
            <a:r>
              <a:rPr lang="uk-UA" dirty="0"/>
              <a:t>) </a:t>
            </a:r>
            <a:r>
              <a:rPr lang="en-US" dirty="0"/>
              <a:t>pat </a:t>
            </a:r>
            <a:r>
              <a:rPr lang="uk-UA" dirty="0"/>
              <a:t>використовується для співставлення зі значенням, а ім’я </a:t>
            </a:r>
            <a:r>
              <a:rPr lang="en-US" dirty="0"/>
              <a:t>x </a:t>
            </a:r>
            <a:r>
              <a:rPr lang="uk-UA" dirty="0"/>
              <a:t>позначає ВСЕ значення</a:t>
            </a:r>
          </a:p>
          <a:p>
            <a:pPr lvl="1"/>
            <a:r>
              <a:rPr lang="uk-UA" dirty="0"/>
              <a:t>Зразки можуть </a:t>
            </a:r>
            <a:r>
              <a:rPr lang="uk-UA" i="1" dirty="0"/>
              <a:t>гніздитися </a:t>
            </a:r>
            <a:r>
              <a:rPr lang="uk-UA" dirty="0"/>
              <a:t>  </a:t>
            </a:r>
            <a:r>
              <a:rPr lang="en-US" dirty="0"/>
              <a:t>	</a:t>
            </a:r>
            <a:endParaRPr lang="uk-UA" dirty="0"/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checkShape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Shape -&gt; String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checkShape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Poligon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@(_:(_:_))) = (show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((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length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- 1)) ++ " segments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"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checkShape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(Square x)                   = "Square – side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" ++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(show  x )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checkShape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_                                =  "Else shape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" 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uk-UA" dirty="0"/>
              <a:t>Наступна граматика визначає, що може використовуватися як зразок </a:t>
            </a:r>
            <a:endParaRPr lang="en-US" dirty="0"/>
          </a:p>
          <a:p>
            <a:pPr lvl="1">
              <a:buNone/>
            </a:pPr>
            <a:r>
              <a:rPr lang="en-US" dirty="0"/>
              <a:t>    pat  :: = _  |  </a:t>
            </a:r>
            <a:r>
              <a:rPr lang="en-US" dirty="0" err="1"/>
              <a:t>var</a:t>
            </a:r>
            <a:endParaRPr lang="en-US" dirty="0"/>
          </a:p>
          <a:p>
            <a:pPr lvl="1">
              <a:buNone/>
            </a:pPr>
            <a:r>
              <a:rPr lang="en-US" dirty="0"/>
              <a:t>              |  </a:t>
            </a:r>
            <a:r>
              <a:rPr lang="en-US" dirty="0" err="1"/>
              <a:t>var</a:t>
            </a:r>
            <a:r>
              <a:rPr lang="en-US" dirty="0"/>
              <a:t> @ ( pat )</a:t>
            </a:r>
          </a:p>
          <a:p>
            <a:pPr lvl="1">
              <a:buNone/>
            </a:pPr>
            <a:r>
              <a:rPr lang="en-US" dirty="0"/>
              <a:t>              |  ( Constructor pat1 pat2 ... </a:t>
            </a:r>
            <a:r>
              <a:rPr lang="en-US" dirty="0" err="1"/>
              <a:t>patn</a:t>
            </a:r>
            <a:r>
              <a:rPr lang="en-US" dirty="0"/>
              <a:t> )</a:t>
            </a:r>
          </a:p>
          <a:p>
            <a:pPr lvl="1"/>
            <a:r>
              <a:rPr lang="uk-UA" dirty="0"/>
              <a:t>Зауважимо, що літерали типа 2 або </a:t>
            </a:r>
            <a:r>
              <a:rPr lang="en-US" dirty="0"/>
              <a:t>‘c’ </a:t>
            </a:r>
            <a:r>
              <a:rPr lang="uk-UA" dirty="0"/>
              <a:t>можна розглядати як конструктори без аргументів.</a:t>
            </a:r>
            <a:endParaRPr lang="en-US" dirty="0"/>
          </a:p>
          <a:p>
            <a:r>
              <a:rPr lang="uk-UA" dirty="0"/>
              <a:t>Пошук по шаблонам дозволяє розпізнавати конструктори типу даних:</a:t>
            </a:r>
          </a:p>
          <a:p>
            <a:pPr lvl="1"/>
            <a:r>
              <a:rPr lang="uk-UA" dirty="0" err="1"/>
              <a:t>Зв”язувати</a:t>
            </a:r>
            <a:r>
              <a:rPr lang="uk-UA" dirty="0"/>
              <a:t> з різними конструкторами різні варіанти коду</a:t>
            </a:r>
          </a:p>
          <a:p>
            <a:pPr lvl="1"/>
            <a:r>
              <a:rPr lang="uk-UA" dirty="0"/>
              <a:t>Встановлювати змінні для кожного поля типу даного</a:t>
            </a:r>
          </a:p>
          <a:p>
            <a:pPr>
              <a:buNone/>
            </a:pPr>
            <a:endParaRPr lang="uk-UA" dirty="0"/>
          </a:p>
          <a:p>
            <a:pPr>
              <a:buNone/>
            </a:pPr>
            <a:r>
              <a:rPr lang="en-US" dirty="0"/>
              <a:t>	</a:t>
            </a:r>
            <a:endParaRPr lang="uk-U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Тип </a:t>
            </a:r>
            <a:r>
              <a:rPr lang="en-US" dirty="0"/>
              <a:t>Maybe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1556792"/>
            <a:ext cx="7982272" cy="5040560"/>
          </a:xfrm>
        </p:spPr>
        <p:txBody>
          <a:bodyPr>
            <a:normAutofit fontScale="85000" lnSpcReduction="20000"/>
          </a:bodyPr>
          <a:lstStyle/>
          <a:p>
            <a:r>
              <a:rPr lang="uk-UA" dirty="0"/>
              <a:t>Тип </a:t>
            </a:r>
            <a:r>
              <a:rPr lang="en-US" dirty="0"/>
              <a:t>Maybe </a:t>
            </a:r>
            <a:r>
              <a:rPr lang="uk-UA" dirty="0"/>
              <a:t>створено для того, щоб фіксувати виникнення помилки і не переривати обчислень </a:t>
            </a:r>
            <a:endParaRPr lang="en-US" dirty="0"/>
          </a:p>
          <a:p>
            <a:pPr lvl="1"/>
            <a:r>
              <a:rPr lang="en-US" dirty="0"/>
              <a:t>Maybe </a:t>
            </a:r>
            <a:r>
              <a:rPr lang="uk-UA" dirty="0"/>
              <a:t>додає до</a:t>
            </a:r>
            <a:r>
              <a:rPr lang="en-US" dirty="0"/>
              <a:t> </a:t>
            </a:r>
            <a:r>
              <a:rPr lang="uk-UA" dirty="0"/>
              <a:t>значення контекст можливої невдачі</a:t>
            </a:r>
          </a:p>
          <a:p>
            <a:pPr>
              <a:buNone/>
            </a:pPr>
            <a:r>
              <a:rPr lang="en-US" b="1" dirty="0"/>
              <a:t>data</a:t>
            </a:r>
            <a:r>
              <a:rPr lang="en-US" dirty="0"/>
              <a:t> Maybe a = Nothing | Just a</a:t>
            </a:r>
          </a:p>
          <a:p>
            <a:pPr lvl="1"/>
            <a:r>
              <a:rPr lang="en-US" dirty="0"/>
              <a:t>Nothing :: Maybe a        --- </a:t>
            </a:r>
            <a:r>
              <a:rPr lang="uk-UA" dirty="0"/>
              <a:t>функції конструктори</a:t>
            </a:r>
            <a:endParaRPr lang="en-US" dirty="0"/>
          </a:p>
          <a:p>
            <a:pPr lvl="1"/>
            <a:r>
              <a:rPr lang="en-US" dirty="0"/>
              <a:t>Just :: a -&gt; Maybe a      ---</a:t>
            </a:r>
            <a:r>
              <a:rPr lang="uk-UA" dirty="0"/>
              <a:t> функції конструктори</a:t>
            </a:r>
          </a:p>
          <a:p>
            <a:r>
              <a:rPr lang="uk-UA" dirty="0"/>
              <a:t>Головне призначення - обробка ситуації </a:t>
            </a:r>
            <a:r>
              <a:rPr lang="en-US" dirty="0"/>
              <a:t>error </a:t>
            </a:r>
            <a:r>
              <a:rPr lang="uk-UA" dirty="0"/>
              <a:t>без виходу з програми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uk-UA" dirty="0"/>
              <a:t>–</a:t>
            </a:r>
            <a:r>
              <a:rPr lang="en-US" dirty="0"/>
              <a:t> </a:t>
            </a:r>
            <a:r>
              <a:rPr lang="uk-UA" dirty="0"/>
              <a:t>змінна типу (поліморфізм)</a:t>
            </a:r>
            <a:endParaRPr lang="en-US" dirty="0"/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first :: [a] -&gt; Maybe a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first [] = Nothing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first (x:_) = Just x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saveDiv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Float -&gt; Float -&gt; Maybe Float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saveDiv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x y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y == 0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then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Nothing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else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Just (x/y)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askell">
  <a:themeElements>
    <a:clrScheme name="Blueprint.po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.po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ueprint.po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Haskell</Template>
  <TotalTime>334</TotalTime>
  <Words>1907</Words>
  <Application>Microsoft Office PowerPoint</Application>
  <PresentationFormat>Екран (4:3)</PresentationFormat>
  <Paragraphs>242</Paragraphs>
  <Slides>16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16</vt:i4>
      </vt:variant>
    </vt:vector>
  </HeadingPairs>
  <TitlesOfParts>
    <vt:vector size="19" baseType="lpstr">
      <vt:lpstr>Tahoma</vt:lpstr>
      <vt:lpstr>Wingdings</vt:lpstr>
      <vt:lpstr>Haskell</vt:lpstr>
      <vt:lpstr>Типи даних</vt:lpstr>
      <vt:lpstr>Базові типи</vt:lpstr>
      <vt:lpstr>Кортежі і функції</vt:lpstr>
      <vt:lpstr>Синоніми типів (type)</vt:lpstr>
      <vt:lpstr>Створення нових типів (data)</vt:lpstr>
      <vt:lpstr>Приклади типів даних</vt:lpstr>
      <vt:lpstr>Співставлення зі зразком </vt:lpstr>
      <vt:lpstr>Види зразків</vt:lpstr>
      <vt:lpstr>Тип Maybe</vt:lpstr>
      <vt:lpstr>Тип Either</vt:lpstr>
      <vt:lpstr>Рекурсивні типи даних</vt:lpstr>
      <vt:lpstr>Імена полів</vt:lpstr>
      <vt:lpstr>Ізоморфні типи даних (newtype)</vt:lpstr>
      <vt:lpstr>Приклади різних типів дерев</vt:lpstr>
      <vt:lpstr>Базові типи</vt:lpstr>
      <vt:lpstr>Стиль без крапок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Типи даних</dc:title>
  <dc:creator>user</dc:creator>
  <cp:lastModifiedBy>Володимир Проценко</cp:lastModifiedBy>
  <cp:revision>41</cp:revision>
  <cp:lastPrinted>2017-09-17T05:49:44Z</cp:lastPrinted>
  <dcterms:created xsi:type="dcterms:W3CDTF">2015-12-20T09:00:26Z</dcterms:created>
  <dcterms:modified xsi:type="dcterms:W3CDTF">2019-07-30T04:57:23Z</dcterms:modified>
</cp:coreProperties>
</file>