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9" r:id="rId10"/>
    <p:sldId id="267" r:id="rId11"/>
    <p:sldId id="268" r:id="rId12"/>
    <p:sldId id="273" r:id="rId13"/>
    <p:sldId id="278" r:id="rId14"/>
    <p:sldId id="274" r:id="rId15"/>
    <p:sldId id="277" r:id="rId16"/>
    <p:sldId id="275" r:id="rId17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67A1A-AA64-4E5E-ACC9-61B6AC5B1C05}" v="1" dt="2019-09-30T14:35:1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олодимир Проценко" userId="4720113a60aa0f31" providerId="LiveId" clId="{22D67A1A-AA64-4E5E-ACC9-61B6AC5B1C05}"/>
    <pc:docChg chg="custSel modSld">
      <pc:chgData name="Володимир Проценко" userId="4720113a60aa0f31" providerId="LiveId" clId="{22D67A1A-AA64-4E5E-ACC9-61B6AC5B1C05}" dt="2019-09-30T14:36:06.790" v="64" actId="20577"/>
      <pc:docMkLst>
        <pc:docMk/>
      </pc:docMkLst>
      <pc:sldChg chg="modSp">
        <pc:chgData name="Володимир Проценко" userId="4720113a60aa0f31" providerId="LiveId" clId="{22D67A1A-AA64-4E5E-ACC9-61B6AC5B1C05}" dt="2019-09-30T14:36:06.790" v="64" actId="20577"/>
        <pc:sldMkLst>
          <pc:docMk/>
          <pc:sldMk cId="0" sldId="265"/>
        </pc:sldMkLst>
        <pc:spChg chg="mod">
          <ac:chgData name="Володимир Проценко" userId="4720113a60aa0f31" providerId="LiveId" clId="{22D67A1A-AA64-4E5E-ACC9-61B6AC5B1C05}" dt="2019-09-30T14:36:06.790" v="64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9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39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89395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94010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94015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766A0AF-B17B-464C-BB7C-C69E5799B20E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9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293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293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89295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89298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35AF04B-0E04-4DB2-AA06-023D275EA467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Класи типів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309938"/>
            <a:ext cx="5699720" cy="1991270"/>
          </a:xfrm>
        </p:spPr>
        <p:txBody>
          <a:bodyPr/>
          <a:lstStyle/>
          <a:p>
            <a:r>
              <a:rPr lang="uk-UA" dirty="0"/>
              <a:t>Класи типів</a:t>
            </a:r>
          </a:p>
          <a:p>
            <a:r>
              <a:rPr lang="uk-UA" dirty="0"/>
              <a:t>Екземпляри класу типів</a:t>
            </a:r>
          </a:p>
          <a:p>
            <a:r>
              <a:rPr lang="uk-UA" dirty="0"/>
              <a:t>Стандартні типи і класи</a:t>
            </a:r>
          </a:p>
          <a:p>
            <a:r>
              <a:rPr lang="uk-UA" dirty="0"/>
              <a:t>Числові класи типів</a:t>
            </a:r>
            <a:endParaRPr lang="ru-RU" dirty="0"/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88640"/>
            <a:ext cx="1621904" cy="1368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23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Ієрархія числових класів типів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636912"/>
            <a:ext cx="95891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a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1700808"/>
            <a:ext cx="10081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Ord</a:t>
            </a:r>
            <a:r>
              <a:rPr lang="en-US" sz="2000" dirty="0"/>
              <a:t> a </a:t>
            </a:r>
            <a:endParaRPr lang="uk-U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00808"/>
            <a:ext cx="10081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1880" y="2636912"/>
            <a:ext cx="96231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Real a </a:t>
            </a:r>
            <a:endParaRPr lang="uk-U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2636912"/>
            <a:ext cx="154766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Fractional</a:t>
            </a:r>
            <a:r>
              <a:rPr lang="en-US" dirty="0"/>
              <a:t> a </a:t>
            </a:r>
            <a:endParaRPr lang="uk-UA" dirty="0"/>
          </a:p>
        </p:txBody>
      </p:sp>
      <p:cxnSp>
        <p:nvCxnSpPr>
          <p:cNvPr id="16" name="Скругленная соединительная линия 15"/>
          <p:cNvCxnSpPr>
            <a:stCxn id="13" idx="0"/>
            <a:endCxn id="12" idx="2"/>
          </p:cNvCxnSpPr>
          <p:nvPr/>
        </p:nvCxnSpPr>
        <p:spPr bwMode="auto">
          <a:xfrm rot="5400000" flipH="1" flipV="1">
            <a:off x="4256550" y="1817406"/>
            <a:ext cx="535994" cy="11030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Скругленная соединительная линия 19"/>
          <p:cNvCxnSpPr>
            <a:stCxn id="14" idx="0"/>
            <a:endCxn id="12" idx="2"/>
          </p:cNvCxnSpPr>
          <p:nvPr/>
        </p:nvCxnSpPr>
        <p:spPr bwMode="auto">
          <a:xfrm rot="16200000" flipV="1">
            <a:off x="5447004" y="1729970"/>
            <a:ext cx="535994" cy="12778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4572000" y="3933056"/>
            <a:ext cx="143725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RealFrac</a:t>
            </a:r>
            <a:r>
              <a:rPr lang="en-US" sz="2000" dirty="0"/>
              <a:t> a </a:t>
            </a:r>
            <a:endParaRPr lang="uk-UA" sz="2000" dirty="0"/>
          </a:p>
        </p:txBody>
      </p:sp>
      <p:cxnSp>
        <p:nvCxnSpPr>
          <p:cNvPr id="29" name="Скругленная соединительная линия 28"/>
          <p:cNvCxnSpPr>
            <a:stCxn id="13" idx="0"/>
            <a:endCxn id="8" idx="2"/>
          </p:cNvCxnSpPr>
          <p:nvPr/>
        </p:nvCxnSpPr>
        <p:spPr bwMode="auto">
          <a:xfrm rot="16200000" flipV="1">
            <a:off x="3140426" y="1804300"/>
            <a:ext cx="535994" cy="11292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7164288" y="3933056"/>
            <a:ext cx="137569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Floating a </a:t>
            </a:r>
            <a:endParaRPr lang="uk-UA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12160" y="4941168"/>
            <a:ext cx="151535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RealFloat</a:t>
            </a:r>
            <a:r>
              <a:rPr lang="en-US" sz="2000" dirty="0"/>
              <a:t> a </a:t>
            </a:r>
            <a:endParaRPr lang="uk-UA" sz="2000" dirty="0"/>
          </a:p>
        </p:txBody>
      </p:sp>
      <p:cxnSp>
        <p:nvCxnSpPr>
          <p:cNvPr id="35" name="Скругленная соединительная линия 34"/>
          <p:cNvCxnSpPr>
            <a:stCxn id="27" idx="0"/>
            <a:endCxn id="14" idx="2"/>
          </p:cNvCxnSpPr>
          <p:nvPr/>
        </p:nvCxnSpPr>
        <p:spPr bwMode="auto">
          <a:xfrm rot="5400000" flipH="1" flipV="1">
            <a:off x="5374269" y="2953380"/>
            <a:ext cx="896034" cy="10633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Скругленная соединительная линия 38"/>
          <p:cNvCxnSpPr>
            <a:stCxn id="27" idx="0"/>
            <a:endCxn id="13" idx="2"/>
          </p:cNvCxnSpPr>
          <p:nvPr/>
        </p:nvCxnSpPr>
        <p:spPr bwMode="auto">
          <a:xfrm rot="16200000" flipV="1">
            <a:off x="4183816" y="2826244"/>
            <a:ext cx="896034" cy="13175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Скругленная соединительная линия 42"/>
          <p:cNvCxnSpPr>
            <a:stCxn id="32" idx="0"/>
            <a:endCxn id="14" idx="2"/>
          </p:cNvCxnSpPr>
          <p:nvPr/>
        </p:nvCxnSpPr>
        <p:spPr bwMode="auto">
          <a:xfrm rot="16200000" flipV="1">
            <a:off x="6655025" y="2735943"/>
            <a:ext cx="896034" cy="14981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Скругленная соединительная линия 50"/>
          <p:cNvCxnSpPr>
            <a:stCxn id="33" idx="0"/>
            <a:endCxn id="27" idx="2"/>
          </p:cNvCxnSpPr>
          <p:nvPr/>
        </p:nvCxnSpPr>
        <p:spPr bwMode="auto">
          <a:xfrm rot="16200000" flipV="1">
            <a:off x="5726231" y="3897562"/>
            <a:ext cx="608002" cy="147920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Скругленная соединительная линия 54"/>
          <p:cNvCxnSpPr>
            <a:stCxn id="33" idx="0"/>
            <a:endCxn id="32" idx="2"/>
          </p:cNvCxnSpPr>
          <p:nvPr/>
        </p:nvCxnSpPr>
        <p:spPr bwMode="auto">
          <a:xfrm rot="5400000" flipH="1" flipV="1">
            <a:off x="7006985" y="4096017"/>
            <a:ext cx="608002" cy="10823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/>
          <p:cNvSpPr txBox="1"/>
          <p:nvPr/>
        </p:nvSpPr>
        <p:spPr>
          <a:xfrm>
            <a:off x="2051720" y="4005064"/>
            <a:ext cx="136204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Integral a </a:t>
            </a:r>
            <a:endParaRPr lang="uk-UA" sz="2000" dirty="0"/>
          </a:p>
        </p:txBody>
      </p:sp>
      <p:cxnSp>
        <p:nvCxnSpPr>
          <p:cNvPr id="61" name="Скругленная соединительная линия 60"/>
          <p:cNvCxnSpPr>
            <a:stCxn id="59" idx="0"/>
            <a:endCxn id="13" idx="2"/>
          </p:cNvCxnSpPr>
          <p:nvPr/>
        </p:nvCxnSpPr>
        <p:spPr bwMode="auto">
          <a:xfrm rot="5400000" flipH="1" flipV="1">
            <a:off x="2868868" y="2900894"/>
            <a:ext cx="968042" cy="12402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Скругленная соединительная линия 64"/>
          <p:cNvCxnSpPr>
            <a:stCxn id="59" idx="0"/>
            <a:endCxn id="7" idx="2"/>
          </p:cNvCxnSpPr>
          <p:nvPr/>
        </p:nvCxnSpPr>
        <p:spPr bwMode="auto">
          <a:xfrm rot="16200000" flipV="1">
            <a:off x="1520482" y="2792805"/>
            <a:ext cx="998820" cy="14256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683568" y="4869160"/>
            <a:ext cx="499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Всі ці класи визначаються в </a:t>
            </a:r>
            <a:r>
              <a:rPr lang="en-US" dirty="0"/>
              <a:t>Prelude</a:t>
            </a:r>
          </a:p>
          <a:p>
            <a:r>
              <a:rPr lang="uk-UA" dirty="0"/>
              <a:t>В окремих бібліотеках визначаються типи :</a:t>
            </a:r>
          </a:p>
          <a:p>
            <a:pPr>
              <a:buFontTx/>
              <a:buChar char="-"/>
            </a:pPr>
            <a:r>
              <a:rPr lang="en-US" dirty="0"/>
              <a:t>Ratio (</a:t>
            </a:r>
            <a:r>
              <a:rPr lang="en-US" dirty="0" err="1"/>
              <a:t>Data.Ratio</a:t>
            </a:r>
            <a:r>
              <a:rPr lang="en-US" dirty="0"/>
              <a:t>) –</a:t>
            </a:r>
            <a:r>
              <a:rPr lang="uk-UA" dirty="0"/>
              <a:t> раціональний тип (дріб)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Complex (</a:t>
            </a:r>
            <a:r>
              <a:rPr lang="en-US" dirty="0" err="1"/>
              <a:t>Data.Complex</a:t>
            </a:r>
            <a:r>
              <a:rPr lang="en-US" dirty="0"/>
              <a:t>) </a:t>
            </a:r>
            <a:r>
              <a:rPr lang="uk-UA" dirty="0"/>
              <a:t>– комплексний тип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Числові класи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3732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Num –</a:t>
            </a:r>
            <a:r>
              <a:rPr lang="uk-UA" dirty="0"/>
              <a:t>батьківський клас для всіх числових класів типів</a:t>
            </a:r>
          </a:p>
          <a:p>
            <a:pPr lvl="1"/>
            <a:r>
              <a:rPr lang="en-US" dirty="0"/>
              <a:t>Num</a:t>
            </a:r>
            <a:r>
              <a:rPr lang="uk-UA" dirty="0"/>
              <a:t> - підклас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uk-UA" dirty="0"/>
              <a:t>, але не</a:t>
            </a:r>
            <a:r>
              <a:rPr lang="en-US" dirty="0"/>
              <a:t> </a:t>
            </a:r>
            <a:r>
              <a:rPr lang="en-US" dirty="0" err="1"/>
              <a:t>Ord</a:t>
            </a:r>
            <a:endParaRPr lang="uk-UA" dirty="0"/>
          </a:p>
          <a:p>
            <a:pPr lvl="2"/>
            <a:r>
              <a:rPr lang="uk-UA" dirty="0"/>
              <a:t>Немає порядку на комплексних числах</a:t>
            </a:r>
          </a:p>
          <a:p>
            <a:pPr lvl="1"/>
            <a:r>
              <a:rPr lang="en-US" dirty="0"/>
              <a:t>Num</a:t>
            </a:r>
            <a:r>
              <a:rPr lang="uk-UA" dirty="0"/>
              <a:t> підтримує операції і функції</a:t>
            </a:r>
            <a:endParaRPr lang="en-US" dirty="0"/>
          </a:p>
          <a:p>
            <a:pPr lvl="2"/>
            <a:r>
              <a:rPr lang="en-US" dirty="0"/>
              <a:t>(+),(-),(*) :: a -&gt; a -&gt; a</a:t>
            </a:r>
          </a:p>
          <a:p>
            <a:pPr lvl="2"/>
            <a:r>
              <a:rPr lang="en-US" dirty="0" err="1"/>
              <a:t>negate,abs</a:t>
            </a:r>
            <a:r>
              <a:rPr lang="en-US" dirty="0"/>
              <a:t>, </a:t>
            </a:r>
            <a:r>
              <a:rPr lang="en-US" dirty="0" err="1"/>
              <a:t>signum</a:t>
            </a:r>
            <a:r>
              <a:rPr lang="en-US" dirty="0"/>
              <a:t> :: a -&gt; a</a:t>
            </a:r>
          </a:p>
          <a:p>
            <a:pPr lvl="2"/>
            <a:r>
              <a:rPr lang="en-US" dirty="0" err="1"/>
              <a:t>fromIntegral</a:t>
            </a:r>
            <a:r>
              <a:rPr lang="en-US" dirty="0"/>
              <a:t> :: Integer -&gt; a</a:t>
            </a:r>
            <a:endParaRPr lang="uk-UA" dirty="0"/>
          </a:p>
          <a:p>
            <a:r>
              <a:rPr lang="en-US" dirty="0"/>
              <a:t>Num</a:t>
            </a:r>
            <a:r>
              <a:rPr lang="uk-UA" dirty="0"/>
              <a:t> не підтримує ділення</a:t>
            </a:r>
          </a:p>
          <a:p>
            <a:pPr lvl="1"/>
            <a:r>
              <a:rPr lang="uk-UA" dirty="0"/>
              <a:t>Двоє видів ділення </a:t>
            </a:r>
            <a:r>
              <a:rPr lang="en-US" dirty="0"/>
              <a:t>==&gt;</a:t>
            </a:r>
            <a:r>
              <a:rPr lang="uk-UA" dirty="0"/>
              <a:t> два </a:t>
            </a:r>
            <a:r>
              <a:rPr lang="uk-UA" dirty="0" err="1"/>
              <a:t>неперетинаючі</a:t>
            </a:r>
            <a:r>
              <a:rPr lang="uk-UA" dirty="0"/>
              <a:t> класи</a:t>
            </a:r>
          </a:p>
          <a:p>
            <a:pPr lvl="1"/>
            <a:r>
              <a:rPr lang="en-US" dirty="0"/>
              <a:t>Integral –</a:t>
            </a:r>
            <a:r>
              <a:rPr lang="uk-UA" dirty="0"/>
              <a:t> </a:t>
            </a:r>
            <a:r>
              <a:rPr lang="uk-UA" dirty="0" err="1"/>
              <a:t>цілочисленне</a:t>
            </a:r>
            <a:r>
              <a:rPr lang="uk-UA" dirty="0"/>
              <a:t> ділення і залишок</a:t>
            </a:r>
          </a:p>
          <a:p>
            <a:pPr lvl="2"/>
            <a:r>
              <a:rPr lang="uk-UA" dirty="0"/>
              <a:t>Його екземпляри </a:t>
            </a:r>
            <a:r>
              <a:rPr lang="en-US" dirty="0"/>
              <a:t>–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uk-UA" dirty="0"/>
              <a:t>і</a:t>
            </a:r>
            <a:r>
              <a:rPr lang="en-US" dirty="0"/>
              <a:t> Integer</a:t>
            </a:r>
          </a:p>
          <a:p>
            <a:pPr lvl="1"/>
            <a:r>
              <a:rPr lang="en-US" dirty="0"/>
              <a:t>Fractional – </a:t>
            </a:r>
            <a:r>
              <a:rPr lang="uk-UA" dirty="0"/>
              <a:t>підтримує звичайне ділення (/)</a:t>
            </a:r>
          </a:p>
          <a:p>
            <a:pPr lvl="2"/>
            <a:r>
              <a:rPr lang="uk-UA" dirty="0"/>
              <a:t>Його екземпляри </a:t>
            </a:r>
            <a:r>
              <a:rPr lang="en-US" dirty="0"/>
              <a:t>– Float </a:t>
            </a:r>
            <a:r>
              <a:rPr lang="uk-UA" dirty="0"/>
              <a:t>і</a:t>
            </a:r>
            <a:r>
              <a:rPr lang="en-US" dirty="0"/>
              <a:t> Double</a:t>
            </a:r>
          </a:p>
          <a:p>
            <a:pPr lvl="2"/>
            <a:r>
              <a:rPr lang="uk-UA" dirty="0"/>
              <a:t>Має підклас </a:t>
            </a:r>
            <a:r>
              <a:rPr lang="en-US" dirty="0"/>
              <a:t>Floating</a:t>
            </a:r>
            <a:r>
              <a:rPr lang="uk-UA" dirty="0"/>
              <a:t> – </a:t>
            </a:r>
            <a:r>
              <a:rPr lang="uk-UA" dirty="0" err="1"/>
              <a:t>тригоном</a:t>
            </a:r>
            <a:r>
              <a:rPr lang="uk-UA" dirty="0"/>
              <a:t>., </a:t>
            </a:r>
            <a:r>
              <a:rPr lang="uk-UA" dirty="0" err="1"/>
              <a:t>логариф</a:t>
            </a:r>
            <a:r>
              <a:rPr lang="uk-UA" dirty="0"/>
              <a:t>. та </a:t>
            </a:r>
            <a:r>
              <a:rPr lang="uk-UA" dirty="0" err="1"/>
              <a:t>експотенц</a:t>
            </a:r>
            <a:r>
              <a:rPr lang="uk-UA" dirty="0"/>
              <a:t>. функції</a:t>
            </a:r>
          </a:p>
          <a:p>
            <a:pPr lvl="1"/>
            <a:r>
              <a:rPr lang="en-US" dirty="0"/>
              <a:t>Real </a:t>
            </a:r>
            <a:r>
              <a:rPr lang="uk-UA" dirty="0"/>
              <a:t>– перетин класів </a:t>
            </a:r>
            <a:r>
              <a:rPr lang="en-US" dirty="0"/>
              <a:t>Num </a:t>
            </a:r>
            <a:r>
              <a:rPr lang="uk-UA" dirty="0"/>
              <a:t>і </a:t>
            </a:r>
            <a:r>
              <a:rPr lang="en-US" dirty="0" err="1"/>
              <a:t>Ord</a:t>
            </a:r>
            <a:endParaRPr lang="en-US" dirty="0"/>
          </a:p>
          <a:p>
            <a:pPr lvl="1"/>
            <a:r>
              <a:rPr lang="en-US" dirty="0" err="1"/>
              <a:t>RealFrac</a:t>
            </a:r>
            <a:r>
              <a:rPr lang="uk-UA" dirty="0"/>
              <a:t> – підклас</a:t>
            </a:r>
            <a:r>
              <a:rPr lang="en-US" dirty="0"/>
              <a:t> Real </a:t>
            </a:r>
            <a:r>
              <a:rPr lang="uk-UA" dirty="0"/>
              <a:t>і</a:t>
            </a:r>
            <a:r>
              <a:rPr lang="en-US" dirty="0"/>
              <a:t> Fractional</a:t>
            </a:r>
          </a:p>
          <a:p>
            <a:pPr lvl="1"/>
            <a:r>
              <a:rPr lang="en-US" dirty="0" err="1"/>
              <a:t>RealFloat</a:t>
            </a:r>
            <a:r>
              <a:rPr lang="en-US" dirty="0"/>
              <a:t> – </a:t>
            </a:r>
            <a:r>
              <a:rPr lang="uk-UA" dirty="0"/>
              <a:t>доступ до компонент числа з </a:t>
            </a:r>
            <a:r>
              <a:rPr lang="uk-UA" dirty="0" err="1"/>
              <a:t>плаваюч.крапкою</a:t>
            </a:r>
            <a:endParaRPr lang="uk-UA" dirty="0"/>
          </a:p>
          <a:p>
            <a:pPr lvl="2"/>
            <a:r>
              <a:rPr lang="en-US" dirty="0"/>
              <a:t>exponent </a:t>
            </a:r>
            <a:r>
              <a:rPr lang="uk-UA" dirty="0"/>
              <a:t>(експонента) і </a:t>
            </a:r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uk-UA" dirty="0"/>
              <a:t>(мантиса)</a:t>
            </a:r>
            <a:endParaRPr lang="en-US" dirty="0"/>
          </a:p>
          <a:p>
            <a:pPr lvl="2"/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Комплексні і раціональні числа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352928" cy="518457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Комплексні числа визначаються в модулі </a:t>
            </a:r>
            <a:r>
              <a:rPr lang="en-US" dirty="0" err="1"/>
              <a:t>Data.Complex</a:t>
            </a:r>
            <a:endParaRPr lang="en-US" dirty="0"/>
          </a:p>
          <a:p>
            <a:pPr lvl="1"/>
            <a:r>
              <a:rPr lang="uk-UA" dirty="0"/>
              <a:t>Будує тип з типів класу </a:t>
            </a:r>
            <a:r>
              <a:rPr lang="en-US" dirty="0" err="1"/>
              <a:t>RealFloat</a:t>
            </a:r>
            <a:endParaRPr lang="uk-UA" dirty="0"/>
          </a:p>
          <a:p>
            <a:pPr lvl="1"/>
            <a:r>
              <a:rPr lang="uk-UA" dirty="0"/>
              <a:t>Являється екземпляром класу</a:t>
            </a:r>
            <a:r>
              <a:rPr lang="en-US" dirty="0"/>
              <a:t> Floating</a:t>
            </a:r>
            <a:endParaRPr lang="uk-UA" dirty="0"/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(</a:t>
            </a:r>
            <a:r>
              <a:rPr lang="en-US" dirty="0" err="1"/>
              <a:t>RealFloat</a:t>
            </a:r>
            <a:r>
              <a:rPr lang="en-US" dirty="0"/>
              <a:t> a) =&gt; Complex a = !a :+ !a</a:t>
            </a:r>
          </a:p>
          <a:p>
            <a:pPr lvl="1">
              <a:buNone/>
            </a:pPr>
            <a:r>
              <a:rPr lang="en-US" dirty="0"/>
              <a:t>        deriving (</a:t>
            </a:r>
            <a:r>
              <a:rPr lang="en-US" dirty="0" err="1"/>
              <a:t>Eq</a:t>
            </a:r>
            <a:r>
              <a:rPr lang="en-US" dirty="0"/>
              <a:t>, Show, Read)</a:t>
            </a:r>
          </a:p>
          <a:p>
            <a:pPr lvl="2"/>
            <a:r>
              <a:rPr lang="en-US" dirty="0"/>
              <a:t>:+ </a:t>
            </a:r>
            <a:r>
              <a:rPr lang="uk-UA" dirty="0"/>
              <a:t>конструктор даних </a:t>
            </a:r>
          </a:p>
          <a:p>
            <a:pPr lvl="2"/>
            <a:r>
              <a:rPr lang="uk-UA" dirty="0"/>
              <a:t>5</a:t>
            </a:r>
            <a:r>
              <a:rPr lang="en-US" dirty="0"/>
              <a:t> </a:t>
            </a:r>
            <a:r>
              <a:rPr lang="uk-UA" dirty="0"/>
              <a:t>:+</a:t>
            </a:r>
            <a:r>
              <a:rPr lang="en-US" dirty="0"/>
              <a:t> </a:t>
            </a:r>
            <a:r>
              <a:rPr lang="uk-UA" dirty="0"/>
              <a:t>6, 8.1</a:t>
            </a:r>
            <a:r>
              <a:rPr lang="en-US" dirty="0"/>
              <a:t> </a:t>
            </a:r>
            <a:r>
              <a:rPr lang="uk-UA" dirty="0"/>
              <a:t>:+</a:t>
            </a:r>
            <a:r>
              <a:rPr lang="en-US" dirty="0"/>
              <a:t> </a:t>
            </a:r>
            <a:r>
              <a:rPr lang="uk-UA" dirty="0"/>
              <a:t>12.3 – </a:t>
            </a:r>
            <a:r>
              <a:rPr lang="uk-UA" dirty="0" err="1"/>
              <a:t>комплекні</a:t>
            </a:r>
            <a:r>
              <a:rPr lang="uk-UA" dirty="0"/>
              <a:t> числа</a:t>
            </a:r>
          </a:p>
          <a:p>
            <a:pPr lvl="2"/>
            <a:r>
              <a:rPr lang="uk-UA" dirty="0"/>
              <a:t>! - прапорець строгості (компоненти вираховуються зразу)</a:t>
            </a:r>
          </a:p>
          <a:p>
            <a:r>
              <a:rPr lang="uk-UA" dirty="0"/>
              <a:t>Раціональні числа визначаються в модулі </a:t>
            </a:r>
            <a:r>
              <a:rPr lang="en-US" dirty="0" err="1"/>
              <a:t>Data.Ratio</a:t>
            </a:r>
            <a:endParaRPr lang="en-US" dirty="0"/>
          </a:p>
          <a:p>
            <a:pPr lvl="1"/>
            <a:r>
              <a:rPr lang="uk-UA" dirty="0"/>
              <a:t> Будує тип з типів класу </a:t>
            </a:r>
            <a:r>
              <a:rPr lang="en-US" dirty="0"/>
              <a:t>Integral</a:t>
            </a:r>
            <a:endParaRPr lang="uk-UA" dirty="0"/>
          </a:p>
          <a:p>
            <a:pPr lvl="1"/>
            <a:r>
              <a:rPr lang="uk-UA" dirty="0"/>
              <a:t>Являється екземпляром класу</a:t>
            </a:r>
            <a:r>
              <a:rPr lang="en-US" dirty="0"/>
              <a:t> </a:t>
            </a:r>
            <a:r>
              <a:rPr lang="en-US" dirty="0" err="1"/>
              <a:t>RealFrac</a:t>
            </a:r>
            <a:endParaRPr lang="uk-UA" dirty="0"/>
          </a:p>
          <a:p>
            <a:pPr lvl="1"/>
            <a:r>
              <a:rPr lang="uk-UA" dirty="0"/>
              <a:t> </a:t>
            </a:r>
            <a:r>
              <a:rPr lang="en-US" dirty="0"/>
              <a:t>(%) :: Integral a =&gt; a -&gt; a-&gt; Ratio a</a:t>
            </a:r>
          </a:p>
          <a:p>
            <a:pPr lvl="2"/>
            <a:r>
              <a:rPr lang="uk-UA" dirty="0"/>
              <a:t>Функція, що будує раціональне число з двох цілих</a:t>
            </a:r>
          </a:p>
          <a:p>
            <a:pPr lvl="2"/>
            <a:r>
              <a:rPr lang="uk-UA" dirty="0"/>
              <a:t>НЕ конструктор</a:t>
            </a:r>
            <a:endParaRPr lang="en-US" dirty="0"/>
          </a:p>
          <a:p>
            <a:pPr lvl="1"/>
            <a:r>
              <a:rPr lang="en-US" dirty="0"/>
              <a:t>numerator, denominator :: Integral a =&gt; Ratio a -&gt; a</a:t>
            </a:r>
            <a:endParaRPr lang="uk-UA" dirty="0"/>
          </a:p>
          <a:p>
            <a:r>
              <a:rPr lang="uk-UA" dirty="0"/>
              <a:t>Раціональні числа – НЕ унікальні, хоч і мають канонічну форму</a:t>
            </a:r>
          </a:p>
          <a:p>
            <a:pPr lvl="1"/>
            <a:r>
              <a:rPr lang="en-US" dirty="0"/>
              <a:t>numerator (</a:t>
            </a:r>
            <a:r>
              <a:rPr lang="en-US" dirty="0" err="1"/>
              <a:t>x%y</a:t>
            </a:r>
            <a:r>
              <a:rPr lang="en-US" dirty="0"/>
              <a:t>) ≠ x </a:t>
            </a:r>
            <a:r>
              <a:rPr lang="ru-RU" dirty="0"/>
              <a:t>  </a:t>
            </a:r>
            <a:r>
              <a:rPr lang="ru-RU" i="1" dirty="0" err="1"/>
              <a:t>але</a:t>
            </a:r>
            <a:r>
              <a:rPr lang="ru-RU" dirty="0"/>
              <a:t>   </a:t>
            </a:r>
            <a:r>
              <a:rPr lang="en-US" dirty="0" err="1"/>
              <a:t>realPart</a:t>
            </a:r>
            <a:r>
              <a:rPr lang="en-US" dirty="0"/>
              <a:t> (x :+ y) = x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57200"/>
            <a:ext cx="8424936" cy="838200"/>
          </a:xfrm>
        </p:spPr>
        <p:txBody>
          <a:bodyPr/>
          <a:lstStyle/>
          <a:p>
            <a:r>
              <a:rPr lang="en-US" dirty="0"/>
              <a:t>Branch </a:t>
            </a:r>
            <a:r>
              <a:rPr lang="uk-UA" dirty="0"/>
              <a:t>- екземпляр класу </a:t>
            </a:r>
            <a:r>
              <a:rPr lang="en-US" dirty="0" err="1"/>
              <a:t>Eq</a:t>
            </a:r>
            <a:r>
              <a:rPr lang="uk-UA" dirty="0"/>
              <a:t> і </a:t>
            </a:r>
            <a:r>
              <a:rPr lang="en-US" dirty="0" err="1"/>
              <a:t>Ord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896544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Branch a = Leaf a | Fork (Branch a) (Branch a)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Eq a =&gt; Eq </a:t>
            </a:r>
            <a:r>
              <a:rPr lang="en-US"/>
              <a:t>(Branch </a:t>
            </a:r>
            <a:r>
              <a:rPr lang="en-US" dirty="0"/>
              <a:t>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Leaf x == Leaf y             = x==y </a:t>
            </a:r>
          </a:p>
          <a:p>
            <a:pPr lvl="1">
              <a:buNone/>
            </a:pPr>
            <a:r>
              <a:rPr lang="en-US" dirty="0"/>
              <a:t>   (Fork l1 r1)==(Fork l2 r2) =(l1==l2) &amp;&amp; (r1==r2)</a:t>
            </a:r>
          </a:p>
          <a:p>
            <a:pPr lvl="1">
              <a:buNone/>
            </a:pPr>
            <a:r>
              <a:rPr lang="en-US" dirty="0"/>
              <a:t>   _ == _                             = False  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Ord a =&gt; Ord (Branch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(Leaf _) &lt;= (Fork _ _) = True</a:t>
            </a:r>
          </a:p>
          <a:p>
            <a:pPr lvl="1">
              <a:buNone/>
            </a:pPr>
            <a:r>
              <a:rPr lang="en-US" dirty="0"/>
              <a:t>   (Leaf x) &lt;= (Leaf y)        = x &lt;= y</a:t>
            </a:r>
          </a:p>
          <a:p>
            <a:pPr lvl="1">
              <a:buNone/>
            </a:pPr>
            <a:r>
              <a:rPr lang="en-US" dirty="0"/>
              <a:t>   (Fork _ _) &lt;= ( Leaf _)    = False</a:t>
            </a:r>
          </a:p>
          <a:p>
            <a:pPr lvl="1">
              <a:buNone/>
            </a:pPr>
            <a:r>
              <a:rPr lang="en-US" dirty="0"/>
              <a:t>   (Fork l1 r1)&lt;=(Fork l2 r2) = </a:t>
            </a:r>
          </a:p>
          <a:p>
            <a:pPr lvl="1">
              <a:buNone/>
            </a:pPr>
            <a:r>
              <a:rPr lang="en-US" dirty="0"/>
              <a:t>                                       l1==l2 &amp;&amp; r1&lt;=r2 || l1&lt;=l2    </a:t>
            </a:r>
          </a:p>
          <a:p>
            <a:pPr lvl="1"/>
            <a:endParaRPr lang="en-US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8054280" cy="51125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Haskell </a:t>
            </a:r>
            <a:r>
              <a:rPr lang="uk-UA" dirty="0"/>
              <a:t>підтримує параметричний поліморфізм</a:t>
            </a:r>
          </a:p>
          <a:p>
            <a:pPr lvl="1"/>
            <a:r>
              <a:rPr lang="en-US" dirty="0"/>
              <a:t>length :: [a] -&gt;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 lvl="2"/>
            <a:r>
              <a:rPr lang="uk-UA" dirty="0"/>
              <a:t>Функція, що працює для довільного типу </a:t>
            </a:r>
            <a:r>
              <a:rPr lang="en-US" dirty="0"/>
              <a:t>a</a:t>
            </a:r>
          </a:p>
          <a:p>
            <a:pPr lvl="2"/>
            <a:r>
              <a:rPr lang="ru-RU" i="1" dirty="0" err="1"/>
              <a:t>Універсальний</a:t>
            </a:r>
            <a:r>
              <a:rPr lang="ru-RU" dirty="0"/>
              <a:t>  </a:t>
            </a:r>
            <a:r>
              <a:rPr lang="ru-RU" dirty="0" err="1"/>
              <a:t>поліморфізм</a:t>
            </a:r>
            <a:r>
              <a:rPr lang="uk-UA" dirty="0"/>
              <a:t>  </a:t>
            </a:r>
          </a:p>
          <a:p>
            <a:r>
              <a:rPr lang="uk-UA" dirty="0"/>
              <a:t>Допустимо використання спеціального (</a:t>
            </a:r>
            <a:r>
              <a:rPr lang="en-US" dirty="0"/>
              <a:t>ad-hoc</a:t>
            </a:r>
            <a:r>
              <a:rPr lang="uk-UA" dirty="0"/>
              <a:t>) поліморфізму</a:t>
            </a:r>
            <a:endParaRPr lang="en-US" dirty="0"/>
          </a:p>
          <a:p>
            <a:pPr lvl="1"/>
            <a:r>
              <a:rPr lang="uk-UA" dirty="0"/>
              <a:t>Коли ми хочемо, щоб функція працювала лише для деяких , а НЕ для довільних типів</a:t>
            </a:r>
          </a:p>
          <a:p>
            <a:pPr lvl="2"/>
            <a:r>
              <a:rPr lang="uk-UA" dirty="0"/>
              <a:t>Операція </a:t>
            </a:r>
            <a:r>
              <a:rPr lang="en-US" dirty="0"/>
              <a:t>(+) </a:t>
            </a:r>
            <a:r>
              <a:rPr lang="uk-UA" dirty="0"/>
              <a:t>працює з типами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uk-UA" dirty="0"/>
              <a:t>, </a:t>
            </a:r>
            <a:r>
              <a:rPr lang="en-US" dirty="0"/>
              <a:t> Integer</a:t>
            </a:r>
            <a:r>
              <a:rPr lang="uk-UA" dirty="0"/>
              <a:t>,</a:t>
            </a:r>
            <a:r>
              <a:rPr lang="en-US" dirty="0"/>
              <a:t> Double</a:t>
            </a:r>
            <a:r>
              <a:rPr lang="uk-UA" dirty="0"/>
              <a:t>, але не з типом</a:t>
            </a:r>
            <a:r>
              <a:rPr lang="en-US" dirty="0"/>
              <a:t> Maybe Char</a:t>
            </a:r>
            <a:endParaRPr lang="uk-UA" dirty="0"/>
          </a:p>
          <a:p>
            <a:pPr lvl="2"/>
            <a:r>
              <a:rPr lang="uk-UA" dirty="0"/>
              <a:t>Для реалізації </a:t>
            </a:r>
            <a:r>
              <a:rPr lang="en-US" dirty="0"/>
              <a:t>ad-hoc</a:t>
            </a:r>
            <a:r>
              <a:rPr lang="uk-UA" dirty="0"/>
              <a:t> поліморфізму використовують класи типів</a:t>
            </a:r>
          </a:p>
          <a:p>
            <a:r>
              <a:rPr lang="uk-UA" i="1" dirty="0"/>
              <a:t>Клас типів </a:t>
            </a:r>
            <a:r>
              <a:rPr lang="uk-UA" dirty="0"/>
              <a:t>в </a:t>
            </a:r>
            <a:r>
              <a:rPr lang="en-US" dirty="0"/>
              <a:t>Haskell </a:t>
            </a:r>
            <a:r>
              <a:rPr lang="uk-UA" dirty="0"/>
              <a:t>визначає набір операції</a:t>
            </a:r>
            <a:r>
              <a:rPr lang="en-US" dirty="0"/>
              <a:t>.</a:t>
            </a:r>
          </a:p>
          <a:p>
            <a:pPr lvl="1"/>
            <a:r>
              <a:rPr lang="uk-UA" dirty="0"/>
              <a:t>Ми можемо вибрати деякі типи, як </a:t>
            </a:r>
            <a:r>
              <a:rPr lang="uk-UA" i="1" dirty="0"/>
              <a:t>екземпляри класу</a:t>
            </a:r>
            <a:r>
              <a:rPr lang="uk-UA" dirty="0"/>
              <a:t>, котрі підтримують цю множину</a:t>
            </a:r>
          </a:p>
          <a:p>
            <a:pPr lvl="1"/>
            <a:r>
              <a:rPr lang="uk-UA" dirty="0"/>
              <a:t>Тобто класу типів відповідає множина типів, котрі мають операції визначені для цього класу </a:t>
            </a:r>
          </a:p>
          <a:p>
            <a:r>
              <a:rPr lang="en-US" dirty="0"/>
              <a:t>GHC </a:t>
            </a:r>
            <a:r>
              <a:rPr lang="uk-UA" dirty="0"/>
              <a:t>включає багато розширень, котрі не входять в специфікацію </a:t>
            </a:r>
            <a:r>
              <a:rPr lang="en-US" dirty="0"/>
              <a:t>Haskell</a:t>
            </a:r>
            <a:r>
              <a:rPr lang="uk-UA" dirty="0"/>
              <a:t> 2010</a:t>
            </a:r>
            <a:r>
              <a:rPr lang="en-US" dirty="0"/>
              <a:t>.</a:t>
            </a:r>
          </a:p>
          <a:p>
            <a:pPr lvl="1"/>
            <a:r>
              <a:rPr lang="uk-UA" dirty="0"/>
              <a:t>Таких розширень, їх називають </a:t>
            </a:r>
            <a:r>
              <a:rPr lang="uk-UA" dirty="0" err="1"/>
              <a:t>прагмами</a:t>
            </a:r>
            <a:r>
              <a:rPr lang="uk-UA" dirty="0"/>
              <a:t> (</a:t>
            </a:r>
            <a:r>
              <a:rPr lang="en-US" dirty="0"/>
              <a:t>pragma</a:t>
            </a:r>
            <a:r>
              <a:rPr lang="uk-UA" dirty="0"/>
              <a:t>) більше 30</a:t>
            </a:r>
            <a:endParaRPr lang="en-US" dirty="0"/>
          </a:p>
          <a:p>
            <a:pPr lvl="1"/>
            <a:r>
              <a:rPr lang="uk-UA" dirty="0"/>
              <a:t>Їх підключення необхідно вказати компілятору явно</a:t>
            </a:r>
          </a:p>
          <a:p>
            <a:pPr lvl="1"/>
            <a:r>
              <a:rPr lang="en-US" dirty="0"/>
              <a:t>{-# LANGUAGE </a:t>
            </a:r>
            <a:r>
              <a:rPr lang="en-US" dirty="0" err="1"/>
              <a:t>FlexibleInstances</a:t>
            </a:r>
            <a:r>
              <a:rPr lang="en-US" dirty="0"/>
              <a:t> #-}</a:t>
            </a:r>
          </a:p>
          <a:p>
            <a:pPr lvl="2"/>
            <a:r>
              <a:rPr lang="uk-UA" dirty="0" err="1"/>
              <a:t>Зменьшує</a:t>
            </a:r>
            <a:r>
              <a:rPr lang="uk-UA" dirty="0"/>
              <a:t> деякі обмеження на контекст при об’яві екземплярів класу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Функціональна залежність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Haskell </a:t>
            </a:r>
            <a:r>
              <a:rPr lang="uk-UA" dirty="0"/>
              <a:t>має концепцію Функціональної Залежності (</a:t>
            </a:r>
            <a:r>
              <a:rPr lang="en-US" dirty="0"/>
              <a:t>Functional Dependency</a:t>
            </a:r>
            <a:r>
              <a:rPr lang="uk-UA" dirty="0"/>
              <a:t>)</a:t>
            </a:r>
            <a:endParaRPr lang="en-US" dirty="0"/>
          </a:p>
          <a:p>
            <a:pPr lvl="1">
              <a:buNone/>
            </a:pPr>
            <a:r>
              <a:rPr lang="en-US" b="1" dirty="0"/>
              <a:t>class</a:t>
            </a:r>
            <a:r>
              <a:rPr lang="en-US" dirty="0"/>
              <a:t> Extract a b | a -&gt; b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  extract :: a -&gt; b</a:t>
            </a:r>
          </a:p>
          <a:p>
            <a:pPr lvl="1"/>
            <a:r>
              <a:rPr lang="ru-RU" dirty="0"/>
              <a:t>Вводиться </a:t>
            </a:r>
            <a:r>
              <a:rPr lang="uk-UA" dirty="0"/>
              <a:t>функціональна залежність</a:t>
            </a:r>
            <a:r>
              <a:rPr lang="en-US" dirty="0"/>
              <a:t> | a -&gt; b</a:t>
            </a:r>
            <a:r>
              <a:rPr lang="uk-UA" dirty="0"/>
              <a:t>, котра декларує, що </a:t>
            </a:r>
            <a:r>
              <a:rPr lang="ru-RU" dirty="0"/>
              <a:t>тип </a:t>
            </a:r>
            <a:r>
              <a:rPr lang="en-US" dirty="0"/>
              <a:t>a </a:t>
            </a:r>
            <a:r>
              <a:rPr lang="ru-RU" dirty="0"/>
              <a:t>однозначно </a:t>
            </a:r>
            <a:r>
              <a:rPr lang="uk-UA" dirty="0"/>
              <a:t>визначає</a:t>
            </a:r>
            <a:r>
              <a:rPr lang="ru-RU" dirty="0"/>
              <a:t> тип</a:t>
            </a:r>
            <a:r>
              <a:rPr lang="en-US" dirty="0"/>
              <a:t>  b</a:t>
            </a:r>
            <a:endParaRPr lang="uk-UA" dirty="0"/>
          </a:p>
          <a:p>
            <a:pPr lvl="1"/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розширень</a:t>
            </a:r>
            <a:r>
              <a:rPr lang="ru-RU" dirty="0"/>
              <a:t> </a:t>
            </a:r>
            <a:r>
              <a:rPr lang="en-US" dirty="0"/>
              <a:t>Haskell</a:t>
            </a:r>
            <a:r>
              <a:rPr lang="uk-UA" dirty="0"/>
              <a:t> 2010, для підключення </a:t>
            </a:r>
          </a:p>
          <a:p>
            <a:pPr lvl="2"/>
            <a:r>
              <a:rPr lang="uk-UA" dirty="0"/>
              <a:t> </a:t>
            </a:r>
            <a:r>
              <a:rPr lang="en-US" dirty="0"/>
              <a:t>{-# LANGUAGE </a:t>
            </a:r>
            <a:r>
              <a:rPr lang="uk-UA" dirty="0"/>
              <a:t> </a:t>
            </a:r>
            <a:r>
              <a:rPr lang="en-US" dirty="0" err="1"/>
              <a:t>FunctionalDependencies</a:t>
            </a:r>
            <a:r>
              <a:rPr lang="uk-UA" dirty="0"/>
              <a:t> </a:t>
            </a:r>
            <a:r>
              <a:rPr lang="en-US" dirty="0"/>
              <a:t>#-}</a:t>
            </a:r>
            <a:endParaRPr lang="uk-UA" dirty="0"/>
          </a:p>
          <a:p>
            <a:pPr lvl="1"/>
            <a:r>
              <a:rPr lang="uk-UA" dirty="0"/>
              <a:t>Приклад екземпляра типу такого класу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uk-UA" dirty="0"/>
              <a:t>пара 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uk-UA" dirty="0"/>
          </a:p>
          <a:p>
            <a:pPr marL="457200" lvl="1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/>
              <a:t>{-# LANGUAGE </a:t>
            </a:r>
            <a:r>
              <a:rPr lang="en-US" dirty="0" err="1"/>
              <a:t>FlexibleInstances</a:t>
            </a:r>
            <a:r>
              <a:rPr lang="en-US" dirty="0"/>
              <a:t> #-}</a:t>
            </a:r>
          </a:p>
          <a:p>
            <a:pPr marL="857250" lvl="2" indent="0">
              <a:buNone/>
            </a:pPr>
            <a:r>
              <a:rPr lang="en-US" dirty="0"/>
              <a:t>{-# LANGUAGE </a:t>
            </a:r>
            <a:r>
              <a:rPr lang="en-US" dirty="0" err="1"/>
              <a:t>FunctionalDependencies</a:t>
            </a:r>
            <a:r>
              <a:rPr lang="en-US" dirty="0"/>
              <a:t> #-}</a:t>
            </a:r>
          </a:p>
          <a:p>
            <a:pPr marL="857250" lvl="2" indent="0">
              <a:buNone/>
            </a:pPr>
            <a:r>
              <a:rPr lang="en-US" b="1" dirty="0"/>
              <a:t>module</a:t>
            </a:r>
            <a:r>
              <a:rPr lang="en-US" dirty="0"/>
              <a:t> Test </a:t>
            </a:r>
            <a:r>
              <a:rPr lang="en-US" b="1" dirty="0"/>
              <a:t>where </a:t>
            </a:r>
          </a:p>
          <a:p>
            <a:pPr marL="857250" lvl="2" indent="0">
              <a:buNone/>
            </a:pPr>
            <a:r>
              <a:rPr lang="en-US" b="1" dirty="0"/>
              <a:t>class</a:t>
            </a:r>
            <a:r>
              <a:rPr lang="en-US" dirty="0"/>
              <a:t> Extract x y | x -&gt; y </a:t>
            </a:r>
            <a:r>
              <a:rPr lang="en-US" b="1" dirty="0"/>
              <a:t>where</a:t>
            </a:r>
          </a:p>
          <a:p>
            <a:pPr marL="857250" lvl="2" indent="0">
              <a:buNone/>
            </a:pPr>
            <a:r>
              <a:rPr lang="en-US" dirty="0"/>
              <a:t>  extract :: x -&gt; y</a:t>
            </a:r>
          </a:p>
          <a:p>
            <a:pPr marL="857250" lvl="2" indent="0">
              <a:buNone/>
            </a:pPr>
            <a:r>
              <a:rPr lang="en-US" b="1" dirty="0"/>
              <a:t>instance</a:t>
            </a:r>
            <a:r>
              <a:rPr lang="en-US" dirty="0"/>
              <a:t> Extract (</a:t>
            </a:r>
            <a:r>
              <a:rPr lang="en-US" dirty="0" err="1"/>
              <a:t>a,b</a:t>
            </a:r>
            <a:r>
              <a:rPr lang="en-US" dirty="0"/>
              <a:t>) b </a:t>
            </a:r>
            <a:r>
              <a:rPr lang="en-US" b="1" dirty="0"/>
              <a:t>where</a:t>
            </a:r>
          </a:p>
          <a:p>
            <a:pPr marL="857250" lvl="2" indent="0">
              <a:buNone/>
            </a:pPr>
            <a:r>
              <a:rPr lang="en-US" dirty="0"/>
              <a:t>  extract (</a:t>
            </a:r>
            <a:r>
              <a:rPr lang="en-US" dirty="0" err="1"/>
              <a:t>x,y</a:t>
            </a:r>
            <a:r>
              <a:rPr lang="en-US" dirty="0"/>
              <a:t>) = y</a:t>
            </a:r>
            <a:endParaRPr lang="uk-UA" dirty="0"/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928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класів і </a:t>
            </a:r>
            <a:r>
              <a:rPr lang="en-US" dirty="0"/>
              <a:t>Java </a:t>
            </a:r>
            <a:r>
              <a:rPr lang="uk-UA" dirty="0"/>
              <a:t>інтерфейс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4968552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Типи класів схожі на </a:t>
            </a:r>
            <a:r>
              <a:rPr lang="en-US" dirty="0"/>
              <a:t>Java </a:t>
            </a:r>
            <a:r>
              <a:rPr lang="uk-UA" dirty="0"/>
              <a:t>інтерфейс, але ширші</a:t>
            </a:r>
          </a:p>
          <a:p>
            <a:pPr lvl="1"/>
            <a:r>
              <a:rPr lang="uk-UA" dirty="0"/>
              <a:t>З класом типів часто зв’язується  множина математичних аксіом, котрі повинні виконуватися для кожного екземпляру класу</a:t>
            </a:r>
          </a:p>
          <a:p>
            <a:pPr lvl="2"/>
            <a:r>
              <a:rPr lang="uk-UA" dirty="0"/>
              <a:t>Наприклад: в класі типів </a:t>
            </a:r>
            <a:r>
              <a:rPr lang="en-US" dirty="0"/>
              <a:t> Num</a:t>
            </a:r>
            <a:r>
              <a:rPr lang="uk-UA" dirty="0"/>
              <a:t> функції </a:t>
            </a:r>
            <a:r>
              <a:rPr lang="en-US" dirty="0"/>
              <a:t>abs </a:t>
            </a:r>
            <a:r>
              <a:rPr lang="uk-UA" dirty="0"/>
              <a:t>і </a:t>
            </a:r>
            <a:r>
              <a:rPr lang="en-US" dirty="0" err="1"/>
              <a:t>signum</a:t>
            </a:r>
            <a:r>
              <a:rPr lang="en-US" dirty="0"/>
              <a:t> </a:t>
            </a:r>
            <a:r>
              <a:rPr lang="uk-UA" dirty="0"/>
              <a:t>повинні задовольняти аксіомі</a:t>
            </a:r>
          </a:p>
          <a:p>
            <a:pPr lvl="2"/>
            <a:r>
              <a:rPr lang="uk-UA" dirty="0"/>
              <a:t> </a:t>
            </a:r>
            <a:r>
              <a:rPr lang="pt-BR" dirty="0"/>
              <a:t>abs x * signum x == x</a:t>
            </a:r>
            <a:endParaRPr lang="ru-RU" dirty="0"/>
          </a:p>
          <a:p>
            <a:pPr lvl="1"/>
            <a:r>
              <a:rPr lang="uk-UA" dirty="0"/>
              <a:t>При об’яві </a:t>
            </a:r>
            <a:r>
              <a:rPr lang="en-US" dirty="0"/>
              <a:t>Java </a:t>
            </a:r>
            <a:r>
              <a:rPr lang="uk-UA" dirty="0"/>
              <a:t>класу необхідно вказати всі інтерфейси, котрі він повинен реалізувати.  Екземпляр класу типу об’являється окремо від відповідного типу</a:t>
            </a:r>
          </a:p>
          <a:p>
            <a:pPr lvl="2"/>
            <a:r>
              <a:rPr lang="uk-UA" dirty="0"/>
              <a:t>Об’яву екземпляру класу типу можна взагалі розмістити в </a:t>
            </a:r>
            <a:r>
              <a:rPr lang="uk-UA" i="1" dirty="0"/>
              <a:t>окремому </a:t>
            </a:r>
            <a:r>
              <a:rPr lang="uk-UA" dirty="0"/>
              <a:t>модулі.</a:t>
            </a:r>
          </a:p>
          <a:p>
            <a:pPr lvl="1"/>
            <a:r>
              <a:rPr lang="uk-UA" dirty="0"/>
              <a:t>Типи, що використовуються при специфікації методів класу типів більш загальні і гнучкі ніж сигнатура, що описує методи інтерфейсу в </a:t>
            </a:r>
            <a:r>
              <a:rPr lang="en-US" dirty="0"/>
              <a:t>Java. </a:t>
            </a:r>
            <a:endParaRPr lang="uk-UA" dirty="0"/>
          </a:p>
          <a:p>
            <a:pPr lvl="2"/>
            <a:r>
              <a:rPr lang="uk-UA" dirty="0"/>
              <a:t>Особливо при використанні класів типів з декількома параметрами-типами</a:t>
            </a:r>
          </a:p>
          <a:p>
            <a:pPr lvl="1"/>
            <a:endParaRPr lang="uk-UA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Поліморфізм операції ==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04056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Для різних типів операція рівності виконується по різному, але хочемо всюди називати її іменем ==.</a:t>
            </a:r>
          </a:p>
          <a:p>
            <a:pPr lvl="1"/>
            <a:r>
              <a:rPr lang="uk-UA" dirty="0"/>
              <a:t>Але не всі типи можна порівнювати (функції)</a:t>
            </a:r>
          </a:p>
          <a:p>
            <a:r>
              <a:rPr lang="uk-UA" dirty="0"/>
              <a:t>Операція == зв’язується з класом типів </a:t>
            </a:r>
            <a:r>
              <a:rPr lang="en-US" dirty="0" err="1"/>
              <a:t>Eq</a:t>
            </a:r>
            <a:r>
              <a:rPr lang="uk-UA" dirty="0"/>
              <a:t>.</a:t>
            </a:r>
          </a:p>
          <a:p>
            <a:pPr lvl="1"/>
            <a:r>
              <a:rPr lang="uk-UA" dirty="0"/>
              <a:t>Кожний тип, що входить в клас </a:t>
            </a:r>
            <a:r>
              <a:rPr lang="en-US" dirty="0" err="1"/>
              <a:t>Eq</a:t>
            </a:r>
            <a:r>
              <a:rPr lang="uk-UA" dirty="0"/>
              <a:t>, повинен реалізовувати операцію == </a:t>
            </a:r>
            <a:endParaRPr lang="en-US" dirty="0"/>
          </a:p>
          <a:p>
            <a:pPr lvl="1"/>
            <a:r>
              <a:rPr lang="uk-UA" dirty="0"/>
              <a:t>З класом типів зв’язується множина операцій (функцій, методів)</a:t>
            </a:r>
          </a:p>
          <a:p>
            <a:pPr lvl="1"/>
            <a:r>
              <a:rPr lang="uk-UA" dirty="0"/>
              <a:t>Кожний тип може бути екземпляром декількох класів</a:t>
            </a:r>
          </a:p>
          <a:p>
            <a:pPr marL="0" indent="0">
              <a:buNone/>
            </a:pPr>
            <a:r>
              <a:rPr lang="en-US" dirty="0" err="1"/>
              <a:t>elem</a:t>
            </a:r>
            <a:r>
              <a:rPr lang="en-US" dirty="0"/>
              <a:t> :: </a:t>
            </a:r>
            <a:r>
              <a:rPr lang="en-US" dirty="0" err="1"/>
              <a:t>Eq</a:t>
            </a:r>
            <a:r>
              <a:rPr lang="en-US" dirty="0"/>
              <a:t> a =&gt; a -&gt; [a] -&gt; </a:t>
            </a:r>
            <a:r>
              <a:rPr lang="en-US" dirty="0" err="1"/>
              <a:t>Bool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`</a:t>
            </a:r>
            <a:r>
              <a:rPr lang="en-US" dirty="0" err="1"/>
              <a:t>elem</a:t>
            </a:r>
            <a:r>
              <a:rPr lang="en-US" dirty="0"/>
              <a:t>` []       = False</a:t>
            </a:r>
          </a:p>
          <a:p>
            <a:pPr marL="0" indent="0">
              <a:buNone/>
            </a:pPr>
            <a:r>
              <a:rPr lang="en-US" dirty="0"/>
              <a:t>x `</a:t>
            </a:r>
            <a:r>
              <a:rPr lang="en-US" dirty="0" err="1"/>
              <a:t>elem</a:t>
            </a:r>
            <a:r>
              <a:rPr lang="en-US" dirty="0"/>
              <a:t>` (y:ys) = (x==y) || (x `</a:t>
            </a:r>
            <a:r>
              <a:rPr lang="en-US" dirty="0" err="1"/>
              <a:t>elem</a:t>
            </a:r>
            <a:r>
              <a:rPr lang="en-US" dirty="0"/>
              <a:t>`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Eq</a:t>
            </a:r>
            <a:r>
              <a:rPr lang="en-US" dirty="0"/>
              <a:t> a – </a:t>
            </a:r>
            <a:r>
              <a:rPr lang="uk-UA" dirty="0"/>
              <a:t>КОНТЕКСТ (</a:t>
            </a:r>
            <a:r>
              <a:rPr lang="en-US" dirty="0" err="1"/>
              <a:t>contex</a:t>
            </a:r>
            <a:r>
              <a:rPr lang="uk-UA" dirty="0"/>
              <a:t>)- обмеження на тип</a:t>
            </a:r>
            <a:endParaRPr lang="en-US" dirty="0"/>
          </a:p>
          <a:p>
            <a:pPr lvl="1"/>
            <a:r>
              <a:rPr lang="uk-UA" dirty="0"/>
              <a:t>Може бути декілька контекстів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Eq</a:t>
            </a:r>
            <a:r>
              <a:rPr lang="en-US" dirty="0"/>
              <a:t> a, </a:t>
            </a:r>
            <a:r>
              <a:rPr lang="en-US" dirty="0" err="1"/>
              <a:t>Enum</a:t>
            </a:r>
            <a:r>
              <a:rPr lang="en-US" dirty="0"/>
              <a:t> a) =&gt; [a] -&gt; a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Ord</a:t>
            </a:r>
            <a:r>
              <a:rPr lang="en-US" dirty="0"/>
              <a:t> a, Num b) =&gt; a -&gt; b -&gt; b</a:t>
            </a:r>
          </a:p>
          <a:p>
            <a:pPr lvl="2"/>
            <a:endParaRPr lang="uk-UA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21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1125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Name a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f1 :: y1 -&gt; …</a:t>
            </a:r>
          </a:p>
          <a:p>
            <a:pPr>
              <a:buNone/>
            </a:pPr>
            <a:r>
              <a:rPr lang="en-US" dirty="0"/>
              <a:t>    ………..</a:t>
            </a:r>
          </a:p>
          <a:p>
            <a:pPr>
              <a:buNone/>
            </a:pPr>
            <a:r>
              <a:rPr lang="en-US" dirty="0"/>
              <a:t>   fn :: </a:t>
            </a:r>
            <a:r>
              <a:rPr lang="en-US" dirty="0" err="1"/>
              <a:t>yn</a:t>
            </a:r>
            <a:r>
              <a:rPr lang="en-US" dirty="0"/>
              <a:t> -&gt; ….</a:t>
            </a:r>
          </a:p>
          <a:p>
            <a:pPr lvl="1"/>
            <a:r>
              <a:rPr lang="en-US" dirty="0"/>
              <a:t>Name – </a:t>
            </a:r>
            <a:r>
              <a:rPr lang="uk-UA" dirty="0"/>
              <a:t>ім’я класу</a:t>
            </a:r>
          </a:p>
          <a:p>
            <a:pPr lvl="1"/>
            <a:r>
              <a:rPr lang="en-US" dirty="0"/>
              <a:t>a – </a:t>
            </a:r>
            <a:r>
              <a:rPr lang="uk-UA" dirty="0"/>
              <a:t>змінна типу, використовується в функціях </a:t>
            </a:r>
            <a:r>
              <a:rPr lang="en-US" dirty="0"/>
              <a:t>f1 … fn </a:t>
            </a:r>
            <a:r>
              <a:rPr lang="uk-UA" dirty="0"/>
              <a:t>для посилання на тип класу</a:t>
            </a:r>
          </a:p>
          <a:p>
            <a:pPr lvl="1"/>
            <a:r>
              <a:rPr lang="uk-UA" dirty="0"/>
              <a:t>Клас може мати контекст (</a:t>
            </a:r>
            <a:r>
              <a:rPr lang="uk-UA" i="1" dirty="0"/>
              <a:t>суперклас</a:t>
            </a:r>
            <a:r>
              <a:rPr lang="uk-UA" dirty="0"/>
              <a:t>)</a:t>
            </a:r>
          </a:p>
          <a:p>
            <a:pPr lvl="2">
              <a:buNone/>
            </a:pPr>
            <a:r>
              <a:rPr lang="en-US" b="1" dirty="0"/>
              <a:t>class</a:t>
            </a:r>
            <a:r>
              <a:rPr lang="en-US" dirty="0"/>
              <a:t> A1 a =&gt; Name a </a:t>
            </a:r>
            <a:r>
              <a:rPr lang="en-US" b="1" dirty="0"/>
              <a:t>where</a:t>
            </a:r>
            <a:r>
              <a:rPr lang="en-US" dirty="0"/>
              <a:t> </a:t>
            </a:r>
          </a:p>
          <a:p>
            <a:pPr lvl="2">
              <a:buNone/>
            </a:pPr>
            <a:r>
              <a:rPr lang="en-US" dirty="0"/>
              <a:t>    ………</a:t>
            </a:r>
            <a:r>
              <a:rPr lang="uk-UA" dirty="0"/>
              <a:t> 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uk-UA" dirty="0"/>
              <a:t>Клас  </a:t>
            </a:r>
            <a:r>
              <a:rPr lang="en-US" dirty="0"/>
              <a:t>A1 </a:t>
            </a:r>
            <a:r>
              <a:rPr lang="uk-UA" dirty="0"/>
              <a:t>суперклас  класу </a:t>
            </a:r>
            <a:r>
              <a:rPr lang="en-US" dirty="0"/>
              <a:t>Name</a:t>
            </a:r>
            <a:endParaRPr lang="uk-UA" dirty="0"/>
          </a:p>
          <a:p>
            <a:pPr lvl="2">
              <a:buFont typeface="Arial" pitchFamily="34" charset="0"/>
              <a:buChar char="•"/>
            </a:pPr>
            <a:r>
              <a:rPr lang="uk-UA" dirty="0"/>
              <a:t>Клас  </a:t>
            </a:r>
            <a:r>
              <a:rPr lang="en-US" dirty="0"/>
              <a:t>Name </a:t>
            </a:r>
            <a:r>
              <a:rPr lang="uk-UA" dirty="0"/>
              <a:t>успадковує всі операції класу </a:t>
            </a:r>
            <a:r>
              <a:rPr lang="en-US" dirty="0"/>
              <a:t>A1</a:t>
            </a:r>
            <a:r>
              <a:rPr lang="uk-UA" dirty="0"/>
              <a:t> і додає свої операції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uk-UA" dirty="0"/>
              <a:t>Аналогії</a:t>
            </a:r>
          </a:p>
          <a:p>
            <a:pPr lvl="1">
              <a:buFont typeface="Arial" pitchFamily="34" charset="0"/>
              <a:buChar char="•"/>
            </a:pPr>
            <a:r>
              <a:rPr lang="uk-UA" dirty="0"/>
              <a:t>Програмістська – інтерфейс</a:t>
            </a:r>
          </a:p>
          <a:p>
            <a:pPr lvl="2">
              <a:buFont typeface="Arial" pitchFamily="34" charset="0"/>
              <a:buChar char="•"/>
            </a:pPr>
            <a:r>
              <a:rPr lang="uk-UA" dirty="0"/>
              <a:t>Інтерфейс визначає набір методів, котрі можна застосовувати до всіх типів, що підтримують даний інтерфейс</a:t>
            </a:r>
          </a:p>
          <a:p>
            <a:pPr lvl="1">
              <a:buFont typeface="Arial" pitchFamily="34" charset="0"/>
              <a:buChar char="•"/>
            </a:pPr>
            <a:r>
              <a:rPr lang="uk-UA" dirty="0"/>
              <a:t>Математична – алгебраїчна система</a:t>
            </a:r>
          </a:p>
          <a:p>
            <a:pPr lvl="2">
              <a:buFont typeface="Arial" pitchFamily="34" charset="0"/>
              <a:buChar char="•"/>
            </a:pPr>
            <a:r>
              <a:rPr lang="uk-UA" dirty="0"/>
              <a:t>Алгебраїчна система – це набір операцій і властивостей цих операцій</a:t>
            </a:r>
          </a:p>
          <a:p>
            <a:pPr lvl="1">
              <a:buFont typeface="Arial" pitchFamily="34" charset="0"/>
              <a:buChar char="•"/>
            </a:pPr>
            <a:endParaRPr lang="uk-UA" dirty="0"/>
          </a:p>
          <a:p>
            <a:pPr>
              <a:buFont typeface="Arial" pitchFamily="34" charset="0"/>
              <a:buChar char="•"/>
            </a:pP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Екземпляри класу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46300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Name t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f1 x1 … = …</a:t>
            </a:r>
          </a:p>
          <a:p>
            <a:pPr>
              <a:buNone/>
            </a:pPr>
            <a:r>
              <a:rPr lang="en-US" dirty="0"/>
              <a:t>   ……..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xn</a:t>
            </a:r>
            <a:r>
              <a:rPr lang="en-US" dirty="0"/>
              <a:t> … = …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 </a:t>
            </a:r>
            <a:r>
              <a:rPr lang="uk-UA" dirty="0"/>
              <a:t>екземпляр класу</a:t>
            </a:r>
            <a:r>
              <a:rPr lang="en-US" dirty="0"/>
              <a:t> Name</a:t>
            </a:r>
            <a:r>
              <a:rPr lang="uk-UA" dirty="0"/>
              <a:t>, містить означення всіх методів</a:t>
            </a:r>
            <a:endParaRPr lang="en-US" dirty="0"/>
          </a:p>
          <a:p>
            <a:r>
              <a:rPr lang="uk-UA" dirty="0"/>
              <a:t>Тип </a:t>
            </a:r>
            <a:r>
              <a:rPr lang="en-US" dirty="0"/>
              <a:t>t</a:t>
            </a:r>
            <a:r>
              <a:rPr lang="uk-UA" dirty="0"/>
              <a:t> можна </a:t>
            </a:r>
            <a:r>
              <a:rPr lang="uk-UA" dirty="0" err="1"/>
              <a:t>об”явити</a:t>
            </a:r>
            <a:r>
              <a:rPr lang="uk-UA" dirty="0"/>
              <a:t> екземпляром класу типів </a:t>
            </a:r>
            <a:r>
              <a:rPr lang="en-US" dirty="0"/>
              <a:t>Name</a:t>
            </a:r>
            <a:r>
              <a:rPr lang="uk-UA" dirty="0"/>
              <a:t>, якщо показати як цей тип реалізує операції класу</a:t>
            </a:r>
            <a:r>
              <a:rPr lang="en-US" dirty="0"/>
              <a:t> Name</a:t>
            </a:r>
            <a:endParaRPr lang="uk-UA" dirty="0"/>
          </a:p>
          <a:p>
            <a:pPr lvl="1"/>
            <a:r>
              <a:rPr lang="uk-UA" dirty="0"/>
              <a:t>Якщо тип </a:t>
            </a:r>
            <a:r>
              <a:rPr lang="en-US" dirty="0"/>
              <a:t>t</a:t>
            </a:r>
            <a:r>
              <a:rPr lang="uk-UA" dirty="0"/>
              <a:t> залежить від іншого типу </a:t>
            </a:r>
            <a:r>
              <a:rPr lang="en-US" dirty="0"/>
              <a:t>a</a:t>
            </a:r>
            <a:r>
              <a:rPr lang="uk-UA" dirty="0"/>
              <a:t>, то можливо потрібно накласти обмеження на цей тип</a:t>
            </a:r>
            <a:endParaRPr lang="en-US" dirty="0"/>
          </a:p>
          <a:p>
            <a:pPr lvl="1"/>
            <a:r>
              <a:rPr lang="en-US" b="1" dirty="0"/>
              <a:t>instance</a:t>
            </a:r>
            <a:r>
              <a:rPr lang="en-US" dirty="0"/>
              <a:t> A1 a =&gt; Name t a </a:t>
            </a:r>
            <a:r>
              <a:rPr lang="en-US" b="1" dirty="0"/>
              <a:t>where </a:t>
            </a:r>
          </a:p>
          <a:p>
            <a:pPr lvl="1"/>
            <a:r>
              <a:rPr lang="en-US" dirty="0"/>
              <a:t>…………………….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типів </a:t>
            </a:r>
            <a:r>
              <a:rPr lang="en-US" dirty="0" err="1"/>
              <a:t>Eq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968552"/>
          </a:xfrm>
        </p:spPr>
        <p:txBody>
          <a:bodyPr>
            <a:normAutofit fontScale="62500" lnSpcReduction="20000"/>
          </a:bodyPr>
          <a:lstStyle/>
          <a:p>
            <a:r>
              <a:rPr lang="uk-UA" i="1" dirty="0"/>
              <a:t>Типи в яких визначена операція рівність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(==)  :: a -&gt; a -&gt; </a:t>
            </a:r>
            <a:r>
              <a:rPr lang="en-US" dirty="0" err="1"/>
              <a:t>Bool</a:t>
            </a:r>
            <a:endParaRPr lang="en-US" dirty="0"/>
          </a:p>
          <a:p>
            <a:pPr>
              <a:buNone/>
            </a:pPr>
            <a:r>
              <a:rPr lang="en-US" dirty="0"/>
              <a:t>   (/=)   :: a -&gt; a -&gt; </a:t>
            </a:r>
            <a:r>
              <a:rPr lang="en-US" dirty="0" err="1"/>
              <a:t>Bool</a:t>
            </a:r>
            <a:endParaRPr lang="en-US" dirty="0"/>
          </a:p>
          <a:p>
            <a:pPr>
              <a:buNone/>
            </a:pPr>
            <a:r>
              <a:rPr lang="en-US" dirty="0"/>
              <a:t>   x==y = not (x/=y)</a:t>
            </a:r>
          </a:p>
          <a:p>
            <a:pPr>
              <a:buNone/>
            </a:pPr>
            <a:r>
              <a:rPr lang="en-US" dirty="0"/>
              <a:t>   x/=y   = not (x==y)</a:t>
            </a:r>
          </a:p>
          <a:p>
            <a:pPr lvl="1"/>
            <a:r>
              <a:rPr lang="uk-UA" dirty="0"/>
              <a:t>Мінімальне визначення класу </a:t>
            </a:r>
            <a:r>
              <a:rPr lang="en-US" dirty="0"/>
              <a:t>==</a:t>
            </a:r>
            <a:r>
              <a:rPr lang="uk-UA" dirty="0"/>
              <a:t> або</a:t>
            </a:r>
            <a:r>
              <a:rPr lang="en-US" dirty="0"/>
              <a:t> /=</a:t>
            </a:r>
          </a:p>
          <a:p>
            <a:r>
              <a:rPr lang="uk-UA" i="1" dirty="0"/>
              <a:t>Приклади екземплярів класу </a:t>
            </a:r>
            <a:r>
              <a:rPr lang="en-US" i="1" dirty="0" err="1"/>
              <a:t>Eq</a:t>
            </a:r>
            <a:endParaRPr lang="en-US" i="1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=&gt; </a:t>
            </a:r>
            <a:r>
              <a:rPr lang="en-US" dirty="0" err="1"/>
              <a:t>Eq</a:t>
            </a:r>
            <a:r>
              <a:rPr lang="en-US" dirty="0"/>
              <a:t> [a]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[] ==[]              = True</a:t>
            </a:r>
          </a:p>
          <a:p>
            <a:pPr>
              <a:buNone/>
            </a:pPr>
            <a:r>
              <a:rPr lang="en-US" dirty="0"/>
              <a:t>    (x:xs) == (y:ys) = x==y &amp;&amp; </a:t>
            </a:r>
            <a:r>
              <a:rPr lang="en-US" dirty="0" err="1"/>
              <a:t>xs</a:t>
            </a:r>
            <a:r>
              <a:rPr lang="en-US" dirty="0"/>
              <a:t> == </a:t>
            </a:r>
            <a:r>
              <a:rPr lang="en-US" dirty="0" err="1"/>
              <a:t>ys</a:t>
            </a:r>
            <a:endParaRPr lang="en-US" dirty="0"/>
          </a:p>
          <a:p>
            <a:pPr>
              <a:buNone/>
            </a:pPr>
            <a:r>
              <a:rPr lang="en-US" dirty="0"/>
              <a:t>    _ ==_               = False 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Maybe  a  = Nothing | Just a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=&gt; </a:t>
            </a:r>
            <a:r>
              <a:rPr lang="en-US" dirty="0" err="1"/>
              <a:t>Eq</a:t>
            </a:r>
            <a:r>
              <a:rPr lang="en-US" dirty="0"/>
              <a:t> (Maybe a)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Just x == Just y     = x==y</a:t>
            </a:r>
          </a:p>
          <a:p>
            <a:pPr>
              <a:buNone/>
            </a:pPr>
            <a:r>
              <a:rPr lang="en-US" dirty="0"/>
              <a:t>    Nothing ==Nothing = True </a:t>
            </a:r>
          </a:p>
          <a:p>
            <a:pPr>
              <a:buNone/>
            </a:pPr>
            <a:r>
              <a:rPr lang="en-US" dirty="0"/>
              <a:t>    _ == _                   = False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en-US" dirty="0" err="1"/>
              <a:t>Ord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8136904" cy="4680520"/>
          </a:xfrm>
        </p:spPr>
        <p:txBody>
          <a:bodyPr>
            <a:normAutofit fontScale="70000" lnSpcReduction="20000"/>
          </a:bodyPr>
          <a:lstStyle/>
          <a:p>
            <a:r>
              <a:rPr lang="uk-UA" i="1" dirty="0"/>
              <a:t>Повністю впорядковані типи даних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Ordering = LT | EQ | GT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=&gt; </a:t>
            </a:r>
            <a:r>
              <a:rPr lang="en-US" dirty="0" err="1"/>
              <a:t>Ord</a:t>
            </a:r>
            <a:r>
              <a:rPr lang="en-US" dirty="0"/>
              <a:t> a </a:t>
            </a:r>
            <a:r>
              <a:rPr lang="en-US" b="1" dirty="0"/>
              <a:t>where </a:t>
            </a:r>
          </a:p>
          <a:p>
            <a:pPr>
              <a:buNone/>
            </a:pPr>
            <a:r>
              <a:rPr lang="en-US" dirty="0"/>
              <a:t>    compare :: a -&gt; a -&gt; Ordering</a:t>
            </a:r>
          </a:p>
          <a:p>
            <a:pPr>
              <a:buNone/>
            </a:pPr>
            <a:r>
              <a:rPr lang="en-US" dirty="0"/>
              <a:t>    (&lt;),(&lt;=),(&gt;=),(&gt;) :: a -&gt; a-&gt; </a:t>
            </a:r>
            <a:r>
              <a:rPr lang="en-US" dirty="0" err="1"/>
              <a:t>Bool</a:t>
            </a:r>
            <a:endParaRPr lang="en-US" dirty="0"/>
          </a:p>
          <a:p>
            <a:pPr>
              <a:buNone/>
            </a:pPr>
            <a:r>
              <a:rPr lang="en-US" dirty="0"/>
              <a:t>    min, max               :: a -&gt; a-&gt; a</a:t>
            </a:r>
          </a:p>
          <a:p>
            <a:pPr lvl="3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compare x y = </a:t>
            </a:r>
            <a:r>
              <a:rPr lang="en-US" b="1" dirty="0"/>
              <a:t>if</a:t>
            </a:r>
            <a:r>
              <a:rPr lang="en-US" dirty="0"/>
              <a:t> x==y </a:t>
            </a:r>
            <a:r>
              <a:rPr lang="en-US" b="1" dirty="0"/>
              <a:t>then</a:t>
            </a:r>
            <a:r>
              <a:rPr lang="en-US" dirty="0"/>
              <a:t> EQ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x&lt;=y </a:t>
            </a:r>
            <a:r>
              <a:rPr lang="en-US" b="1" dirty="0"/>
              <a:t>then</a:t>
            </a:r>
            <a:r>
              <a:rPr lang="en-US" dirty="0"/>
              <a:t> LT </a:t>
            </a:r>
            <a:r>
              <a:rPr lang="en-US" b="1" dirty="0"/>
              <a:t>else</a:t>
            </a:r>
            <a:r>
              <a:rPr lang="en-US" dirty="0"/>
              <a:t> GT</a:t>
            </a:r>
          </a:p>
          <a:p>
            <a:pPr>
              <a:buNone/>
            </a:pPr>
            <a:r>
              <a:rPr lang="en-US" dirty="0"/>
              <a:t>    x&lt;=y = compare x y /= GT</a:t>
            </a:r>
          </a:p>
          <a:p>
            <a:pPr>
              <a:buNone/>
            </a:pPr>
            <a:r>
              <a:rPr lang="en-US" dirty="0"/>
              <a:t>    x&lt;y    = compare x y == LT </a:t>
            </a:r>
          </a:p>
          <a:p>
            <a:pPr>
              <a:buNone/>
            </a:pPr>
            <a:r>
              <a:rPr lang="en-US" dirty="0"/>
              <a:t>    x&gt;=y  = compare x y /= LT</a:t>
            </a:r>
          </a:p>
          <a:p>
            <a:pPr>
              <a:buNone/>
            </a:pPr>
            <a:r>
              <a:rPr lang="en-US" dirty="0"/>
              <a:t>    x&gt;y    = compare x y == GT</a:t>
            </a:r>
          </a:p>
          <a:p>
            <a:pPr>
              <a:buNone/>
            </a:pPr>
            <a:r>
              <a:rPr lang="en-US" dirty="0"/>
              <a:t>    max x y = if x&lt;=y then y else x</a:t>
            </a:r>
          </a:p>
          <a:p>
            <a:pPr>
              <a:buNone/>
            </a:pPr>
            <a:r>
              <a:rPr lang="en-US" dirty="0"/>
              <a:t>    min x y  = if x&lt;=y then x else y       </a:t>
            </a:r>
            <a:endParaRPr lang="uk-UA" dirty="0"/>
          </a:p>
          <a:p>
            <a:r>
              <a:rPr lang="uk-UA" dirty="0"/>
              <a:t>Досить визначити </a:t>
            </a:r>
            <a:r>
              <a:rPr lang="en-US" dirty="0"/>
              <a:t>compare </a:t>
            </a:r>
            <a:r>
              <a:rPr lang="uk-UA" dirty="0"/>
              <a:t>або </a:t>
            </a:r>
            <a:r>
              <a:rPr lang="en-US" dirty="0"/>
              <a:t>&lt;=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типів </a:t>
            </a:r>
            <a:r>
              <a:rPr lang="en-US" dirty="0" err="1"/>
              <a:t>Enum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5184576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Визначає операції над повністю впорядкованими типами (перелічувані)</a:t>
            </a:r>
          </a:p>
          <a:p>
            <a:pPr lvl="1"/>
            <a:r>
              <a:rPr lang="en-US" dirty="0" err="1"/>
              <a:t>succ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pred</a:t>
            </a:r>
            <a:r>
              <a:rPr lang="uk-UA" dirty="0"/>
              <a:t> – наступний і попередній елемент заданого значення</a:t>
            </a:r>
            <a:endParaRPr lang="en-US" dirty="0"/>
          </a:p>
          <a:p>
            <a:pPr lvl="1"/>
            <a:r>
              <a:rPr lang="en-US" dirty="0" err="1"/>
              <a:t>fromEnum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toEnum</a:t>
            </a:r>
            <a:r>
              <a:rPr lang="en-US" dirty="0"/>
              <a:t> </a:t>
            </a:r>
            <a:r>
              <a:rPr lang="uk-UA" dirty="0"/>
              <a:t>- перетворюють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uk-UA" dirty="0"/>
              <a:t>в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Int</a:t>
            </a:r>
            <a:r>
              <a:rPr lang="uk-UA" dirty="0"/>
              <a:t> в 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en-US" dirty="0" err="1"/>
              <a:t>enumFrom</a:t>
            </a:r>
            <a:r>
              <a:rPr lang="en-US" dirty="0"/>
              <a:t>, </a:t>
            </a:r>
            <a:r>
              <a:rPr lang="en-US" dirty="0" err="1"/>
              <a:t>enumFromThen</a:t>
            </a:r>
            <a:r>
              <a:rPr lang="en-US" dirty="0"/>
              <a:t>, </a:t>
            </a:r>
            <a:r>
              <a:rPr lang="en-US" dirty="0" err="1"/>
              <a:t>enumFromTo</a:t>
            </a:r>
            <a:r>
              <a:rPr lang="en-US" dirty="0"/>
              <a:t>, </a:t>
            </a:r>
            <a:r>
              <a:rPr lang="en-US" dirty="0" err="1"/>
              <a:t>enumFromThenTo</a:t>
            </a:r>
            <a:r>
              <a:rPr lang="uk-UA" dirty="0"/>
              <a:t> – формують арифметичні послідовності</a:t>
            </a:r>
            <a:endParaRPr lang="en-US" dirty="0"/>
          </a:p>
          <a:p>
            <a:pPr lvl="2"/>
            <a:r>
              <a:rPr lang="en-US" dirty="0"/>
              <a:t>[1,3..]  </a:t>
            </a:r>
            <a:r>
              <a:rPr lang="uk-UA" i="1" dirty="0"/>
              <a:t>еквівалентно</a:t>
            </a:r>
            <a:r>
              <a:rPr lang="uk-UA" dirty="0"/>
              <a:t> </a:t>
            </a:r>
            <a:r>
              <a:rPr lang="en-US" dirty="0" err="1"/>
              <a:t>enumFromThen</a:t>
            </a:r>
            <a:r>
              <a:rPr lang="en-US" dirty="0"/>
              <a:t> 1 3</a:t>
            </a:r>
          </a:p>
          <a:p>
            <a:r>
              <a:rPr lang="uk-UA" dirty="0"/>
              <a:t>Екземпляри цього класу</a:t>
            </a:r>
          </a:p>
          <a:p>
            <a:pPr lvl="1"/>
            <a:r>
              <a:rPr lang="uk-UA" dirty="0"/>
              <a:t>Перелічувані типи, котрі створюються означеннями виду:</a:t>
            </a:r>
          </a:p>
          <a:p>
            <a:pPr lvl="2">
              <a:buNone/>
            </a:pPr>
            <a:r>
              <a:rPr lang="en-US" b="1" dirty="0"/>
              <a:t>d</a:t>
            </a:r>
            <a:r>
              <a:rPr lang="en-US" b="1"/>
              <a:t>ata </a:t>
            </a:r>
            <a:r>
              <a:rPr lang="en-US" dirty="0"/>
              <a:t>Name =</a:t>
            </a:r>
            <a:r>
              <a:rPr lang="en-US" b="1" dirty="0"/>
              <a:t> </a:t>
            </a:r>
            <a:r>
              <a:rPr lang="en-US" dirty="0"/>
              <a:t> Const1 | … | </a:t>
            </a:r>
            <a:r>
              <a:rPr lang="en-US" dirty="0" err="1"/>
              <a:t>Constk</a:t>
            </a:r>
            <a:endParaRPr lang="en-US" dirty="0"/>
          </a:p>
          <a:p>
            <a:pPr lvl="2"/>
            <a:r>
              <a:rPr lang="en-US" dirty="0"/>
              <a:t>Name – </a:t>
            </a:r>
            <a:r>
              <a:rPr lang="uk-UA" dirty="0" err="1"/>
              <a:t>ім</a:t>
            </a:r>
            <a:r>
              <a:rPr lang="en-US" dirty="0"/>
              <a:t>`</a:t>
            </a:r>
            <a:r>
              <a:rPr lang="uk-UA" dirty="0"/>
              <a:t>я типу</a:t>
            </a:r>
            <a:endParaRPr lang="en-US" dirty="0"/>
          </a:p>
          <a:p>
            <a:pPr lvl="2"/>
            <a:r>
              <a:rPr lang="en-US" dirty="0"/>
              <a:t>Const1, …, </a:t>
            </a:r>
            <a:r>
              <a:rPr lang="en-US" dirty="0" err="1"/>
              <a:t>Constk</a:t>
            </a:r>
            <a:r>
              <a:rPr lang="en-US" dirty="0"/>
              <a:t> – </a:t>
            </a:r>
            <a:r>
              <a:rPr lang="uk-UA" dirty="0"/>
              <a:t>конструктори константи</a:t>
            </a:r>
          </a:p>
          <a:p>
            <a:pPr lvl="2"/>
            <a:r>
              <a:rPr lang="en-US" dirty="0" err="1"/>
              <a:t>Bool</a:t>
            </a:r>
            <a:r>
              <a:rPr lang="en-US" dirty="0"/>
              <a:t>, Ordering</a:t>
            </a:r>
          </a:p>
          <a:p>
            <a:pPr lvl="1"/>
            <a:r>
              <a:rPr lang="en-US" dirty="0"/>
              <a:t>Char </a:t>
            </a:r>
            <a:r>
              <a:rPr lang="uk-UA" dirty="0"/>
              <a:t>на основі функції </a:t>
            </a:r>
            <a:r>
              <a:rPr lang="en-US" dirty="0"/>
              <a:t>Char -&gt;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uk-UA" dirty="0"/>
              <a:t>Числові типи - </a:t>
            </a:r>
            <a:r>
              <a:rPr lang="en-US" dirty="0" err="1"/>
              <a:t>Int</a:t>
            </a:r>
            <a:r>
              <a:rPr lang="en-US" dirty="0"/>
              <a:t>, Integer, Float, Double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Стандартні типи</a:t>
            </a:r>
            <a:r>
              <a:rPr lang="en-US" dirty="0"/>
              <a:t> </a:t>
            </a:r>
            <a:r>
              <a:rPr lang="uk-UA" dirty="0"/>
              <a:t>і класи </a:t>
            </a:r>
            <a:r>
              <a:rPr lang="en-US" dirty="0"/>
              <a:t>(Prelude)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496855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Базові типи</a:t>
            </a:r>
          </a:p>
          <a:p>
            <a:pPr lvl="1"/>
            <a:r>
              <a:rPr lang="en-US" dirty="0"/>
              <a:t>Char, </a:t>
            </a:r>
            <a:r>
              <a:rPr lang="en-US" dirty="0" err="1"/>
              <a:t>Int</a:t>
            </a:r>
            <a:r>
              <a:rPr lang="en-US" dirty="0"/>
              <a:t>, Integer, Float, Double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Bool</a:t>
            </a:r>
            <a:r>
              <a:rPr lang="en-US" dirty="0"/>
              <a:t> = False | True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Ordering = LT | EQ | GT</a:t>
            </a:r>
            <a:endParaRPr lang="uk-UA" dirty="0"/>
          </a:p>
          <a:p>
            <a:r>
              <a:rPr lang="uk-UA" dirty="0"/>
              <a:t>Базові класи типів</a:t>
            </a:r>
            <a:endParaRPr lang="en-US" dirty="0"/>
          </a:p>
          <a:p>
            <a:pPr lvl="1"/>
            <a:r>
              <a:rPr lang="en-US" dirty="0" err="1"/>
              <a:t>Eq</a:t>
            </a:r>
            <a:r>
              <a:rPr lang="en-US" dirty="0"/>
              <a:t> – </a:t>
            </a:r>
            <a:r>
              <a:rPr lang="uk-UA" dirty="0"/>
              <a:t>операція рівність</a:t>
            </a:r>
            <a:endParaRPr lang="en-US" dirty="0"/>
          </a:p>
          <a:p>
            <a:pPr lvl="1"/>
            <a:r>
              <a:rPr lang="en-US" dirty="0" err="1"/>
              <a:t>Ord</a:t>
            </a:r>
            <a:r>
              <a:rPr lang="uk-UA" dirty="0"/>
              <a:t> – впорядковані типи даних</a:t>
            </a:r>
            <a:endParaRPr lang="en-US" dirty="0"/>
          </a:p>
          <a:p>
            <a:pPr lvl="1"/>
            <a:r>
              <a:rPr lang="en-US" dirty="0" err="1"/>
              <a:t>Enum</a:t>
            </a:r>
            <a:r>
              <a:rPr lang="uk-UA" dirty="0"/>
              <a:t> – </a:t>
            </a:r>
            <a:r>
              <a:rPr lang="uk-UA" dirty="0" err="1"/>
              <a:t>перечислимі</a:t>
            </a:r>
            <a:r>
              <a:rPr lang="uk-UA" dirty="0"/>
              <a:t> типи</a:t>
            </a:r>
          </a:p>
          <a:p>
            <a:pPr lvl="1"/>
            <a:r>
              <a:rPr lang="en-US" dirty="0"/>
              <a:t>Bounded –</a:t>
            </a:r>
            <a:r>
              <a:rPr lang="uk-UA" dirty="0"/>
              <a:t>типи, що мають найбільше і найменше значення</a:t>
            </a:r>
          </a:p>
          <a:p>
            <a:pPr lvl="2"/>
            <a:r>
              <a:rPr lang="uk-UA" dirty="0"/>
              <a:t>Функції </a:t>
            </a:r>
            <a:r>
              <a:rPr lang="en-US" dirty="0" err="1"/>
              <a:t>maxBound</a:t>
            </a:r>
            <a:r>
              <a:rPr lang="en-US" dirty="0"/>
              <a:t>, </a:t>
            </a:r>
            <a:r>
              <a:rPr lang="en-US" dirty="0" err="1"/>
              <a:t>minBound</a:t>
            </a:r>
            <a:endParaRPr lang="en-US" dirty="0"/>
          </a:p>
          <a:p>
            <a:pPr lvl="2"/>
            <a:r>
              <a:rPr lang="uk-UA" dirty="0"/>
              <a:t>Екземпляри цього класу: 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/>
              <a:t>Bool</a:t>
            </a:r>
            <a:r>
              <a:rPr lang="en-US" dirty="0"/>
              <a:t>, Ordering </a:t>
            </a:r>
            <a:r>
              <a:rPr lang="uk-UA" dirty="0"/>
              <a:t>і кортежі </a:t>
            </a:r>
          </a:p>
          <a:p>
            <a:r>
              <a:rPr lang="uk-UA" dirty="0"/>
              <a:t>Перетворення в </a:t>
            </a:r>
            <a:r>
              <a:rPr lang="en-US" dirty="0"/>
              <a:t>String </a:t>
            </a:r>
            <a:r>
              <a:rPr lang="uk-UA" dirty="0"/>
              <a:t>і із</a:t>
            </a:r>
            <a:r>
              <a:rPr lang="en-US" dirty="0"/>
              <a:t> String</a:t>
            </a:r>
            <a:endParaRPr lang="uk-UA" dirty="0"/>
          </a:p>
          <a:p>
            <a:pPr lvl="1"/>
            <a:r>
              <a:rPr lang="en-US" dirty="0"/>
              <a:t>Show –</a:t>
            </a:r>
            <a:r>
              <a:rPr lang="uk-UA" dirty="0"/>
              <a:t>типи, значення яких перетворюється в рядок символів (</a:t>
            </a:r>
            <a:r>
              <a:rPr lang="en-US" dirty="0"/>
              <a:t>String</a:t>
            </a:r>
            <a:r>
              <a:rPr lang="uk-UA" dirty="0"/>
              <a:t>)</a:t>
            </a:r>
            <a:endParaRPr lang="en-US" dirty="0"/>
          </a:p>
          <a:p>
            <a:pPr lvl="2"/>
            <a:r>
              <a:rPr lang="en-US" dirty="0"/>
              <a:t>show :: a -&gt; String  </a:t>
            </a:r>
          </a:p>
          <a:p>
            <a:pPr lvl="1"/>
            <a:r>
              <a:rPr lang="en-US" dirty="0"/>
              <a:t>Read – </a:t>
            </a:r>
            <a:r>
              <a:rPr lang="uk-UA" dirty="0"/>
              <a:t>типи, для яких є операція перетворення рядка символів</a:t>
            </a:r>
            <a:r>
              <a:rPr lang="en-US" dirty="0"/>
              <a:t> (String) </a:t>
            </a:r>
            <a:r>
              <a:rPr lang="uk-UA" dirty="0"/>
              <a:t> в значення</a:t>
            </a:r>
          </a:p>
          <a:p>
            <a:pPr lvl="2"/>
            <a:r>
              <a:rPr lang="en-US" dirty="0"/>
              <a:t>read :: String -&gt; a</a:t>
            </a:r>
          </a:p>
          <a:p>
            <a:pPr lvl="1"/>
            <a:r>
              <a:rPr lang="uk-UA" dirty="0"/>
              <a:t>Екземпляри їх – всі типи крім функцій і </a:t>
            </a:r>
            <a:r>
              <a:rPr lang="en-US" dirty="0"/>
              <a:t>IO </a:t>
            </a:r>
            <a:endParaRPr lang="uk-UA" dirty="0"/>
          </a:p>
          <a:p>
            <a:r>
              <a:rPr lang="uk-UA" dirty="0"/>
              <a:t>Числові класи типів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Автоматичне визначення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28800"/>
            <a:ext cx="8352928" cy="496855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При об’яві </a:t>
            </a:r>
            <a:r>
              <a:rPr lang="en-US" b="1" dirty="0"/>
              <a:t>data</a:t>
            </a:r>
            <a:r>
              <a:rPr lang="en-US" dirty="0"/>
              <a:t> t</a:t>
            </a:r>
            <a:r>
              <a:rPr lang="uk-UA" dirty="0"/>
              <a:t> нового типу</a:t>
            </a:r>
            <a:r>
              <a:rPr lang="en-US" dirty="0"/>
              <a:t> t,</a:t>
            </a:r>
            <a:r>
              <a:rPr lang="uk-UA" dirty="0"/>
              <a:t> можна автоматично визначати його екземпляром класу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Ord</a:t>
            </a:r>
            <a:r>
              <a:rPr lang="en-US" dirty="0"/>
              <a:t>, </a:t>
            </a:r>
            <a:r>
              <a:rPr lang="en-US" dirty="0" err="1"/>
              <a:t>Enum</a:t>
            </a:r>
            <a:r>
              <a:rPr lang="en-US" dirty="0"/>
              <a:t>, Bounded, Show</a:t>
            </a:r>
            <a:r>
              <a:rPr lang="uk-UA" dirty="0"/>
              <a:t> або</a:t>
            </a:r>
            <a:r>
              <a:rPr lang="en-US" dirty="0"/>
              <a:t> Read</a:t>
            </a:r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BinTree</a:t>
            </a:r>
            <a:r>
              <a:rPr lang="en-US" dirty="0"/>
              <a:t> a = Empty </a:t>
            </a:r>
          </a:p>
          <a:p>
            <a:pPr lvl="1">
              <a:buNone/>
            </a:pPr>
            <a:r>
              <a:rPr lang="en-US" dirty="0"/>
              <a:t>                  | Node a (</a:t>
            </a:r>
            <a:r>
              <a:rPr lang="en-US" dirty="0" err="1"/>
              <a:t>BinTree</a:t>
            </a:r>
            <a:r>
              <a:rPr lang="en-US" dirty="0"/>
              <a:t> a) (</a:t>
            </a:r>
            <a:r>
              <a:rPr lang="en-US" dirty="0" err="1"/>
              <a:t>BinTree</a:t>
            </a:r>
            <a:r>
              <a:rPr lang="en-US" dirty="0"/>
              <a:t> a)  </a:t>
            </a:r>
          </a:p>
          <a:p>
            <a:pPr lvl="1">
              <a:buNone/>
            </a:pPr>
            <a:r>
              <a:rPr lang="en-US" dirty="0"/>
              <a:t>                       </a:t>
            </a:r>
            <a:r>
              <a:rPr lang="en-US" b="1" dirty="0"/>
              <a:t>deriving</a:t>
            </a:r>
            <a:r>
              <a:rPr lang="en-US" dirty="0"/>
              <a:t> (Show, Read,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Ord</a:t>
            </a:r>
            <a:r>
              <a:rPr lang="en-US" dirty="0"/>
              <a:t>)</a:t>
            </a:r>
          </a:p>
          <a:p>
            <a:pPr lvl="1"/>
            <a:r>
              <a:rPr lang="uk-UA" dirty="0"/>
              <a:t>Представлення бінарного дерева у виді рядка формується використовуючи конструктори аналогічно побудові відповідних констант</a:t>
            </a:r>
          </a:p>
          <a:p>
            <a:pPr lvl="2">
              <a:buNone/>
            </a:pPr>
            <a:r>
              <a:rPr lang="en-US" dirty="0"/>
              <a:t>Node 7 (Node 2 Empty (Node 4 Empty </a:t>
            </a:r>
            <a:r>
              <a:rPr lang="en-US" dirty="0" err="1"/>
              <a:t>Empty</a:t>
            </a:r>
            <a:r>
              <a:rPr lang="en-US" dirty="0"/>
              <a:t>))</a:t>
            </a:r>
          </a:p>
          <a:p>
            <a:pPr lvl="2">
              <a:buNone/>
            </a:pPr>
            <a:r>
              <a:rPr lang="en-US" dirty="0"/>
              <a:t>           (Node 8 Empty </a:t>
            </a:r>
            <a:r>
              <a:rPr lang="en-US" dirty="0" err="1"/>
              <a:t>Empty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 </a:t>
            </a:r>
            <a:r>
              <a:rPr lang="uk-UA" dirty="0"/>
              <a:t>Бінарне дерево з коренем 7 і лівим сином (вузли 2 і 4) та правим сином (вузол 8)</a:t>
            </a:r>
            <a:r>
              <a:rPr lang="en-US" dirty="0"/>
              <a:t> </a:t>
            </a:r>
          </a:p>
          <a:p>
            <a:r>
              <a:rPr lang="uk-UA" dirty="0"/>
              <a:t>Якщо необхідно показувати по іншому данні типу </a:t>
            </a:r>
            <a:r>
              <a:rPr lang="en-US" dirty="0" err="1"/>
              <a:t>BinTree</a:t>
            </a:r>
            <a:r>
              <a:rPr lang="uk-UA" dirty="0"/>
              <a:t>, то потрібно</a:t>
            </a:r>
          </a:p>
          <a:p>
            <a:pPr lvl="1"/>
            <a:r>
              <a:rPr lang="ru-RU" dirty="0"/>
              <a:t>Н</a:t>
            </a:r>
            <a:r>
              <a:rPr lang="uk-UA" dirty="0"/>
              <a:t>е включати в </a:t>
            </a:r>
            <a:r>
              <a:rPr lang="en-US" b="1" dirty="0"/>
              <a:t>deriving</a:t>
            </a:r>
            <a:r>
              <a:rPr lang="en-US" dirty="0"/>
              <a:t> Show</a:t>
            </a:r>
            <a:r>
              <a:rPr lang="uk-UA" dirty="0"/>
              <a:t> 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Зробити</a:t>
            </a:r>
            <a:r>
              <a:rPr lang="en-US" dirty="0"/>
              <a:t> </a:t>
            </a:r>
            <a:r>
              <a:rPr lang="uk-UA" dirty="0"/>
              <a:t>тип </a:t>
            </a:r>
            <a:r>
              <a:rPr lang="en-US" dirty="0" err="1"/>
              <a:t>BinTree</a:t>
            </a:r>
            <a:r>
              <a:rPr lang="uk-UA" dirty="0"/>
              <a:t> екземпляром класу </a:t>
            </a:r>
            <a:r>
              <a:rPr lang="en-US" dirty="0"/>
              <a:t>Show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(Show a) =&gt; Show (</a:t>
            </a:r>
            <a:r>
              <a:rPr lang="en-US" dirty="0" err="1"/>
              <a:t>BinTree</a:t>
            </a:r>
            <a:r>
              <a:rPr lang="en-US" dirty="0"/>
              <a:t>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show Empty = “.”</a:t>
            </a:r>
          </a:p>
          <a:p>
            <a:pPr lvl="1">
              <a:buNone/>
            </a:pPr>
            <a:r>
              <a:rPr lang="en-US" dirty="0"/>
              <a:t>   show (Node x l r) = “(“++ show x ++ show l ++ show r ++ “)”  </a:t>
            </a:r>
          </a:p>
          <a:p>
            <a:pPr lvl="1"/>
            <a:r>
              <a:rPr lang="en-US" dirty="0"/>
              <a:t>(7(2.(4..))(8..)</a:t>
            </a:r>
            <a:r>
              <a:rPr lang="uk-UA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3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Haskell3</Template>
  <TotalTime>583</TotalTime>
  <Words>1886</Words>
  <Application>Microsoft Office PowerPoint</Application>
  <PresentationFormat>Екран (4:3)</PresentationFormat>
  <Paragraphs>235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0" baseType="lpstr">
      <vt:lpstr>Arial</vt:lpstr>
      <vt:lpstr>Tahoma</vt:lpstr>
      <vt:lpstr>Wingdings</vt:lpstr>
      <vt:lpstr>Haskell3</vt:lpstr>
      <vt:lpstr>Класи типів</vt:lpstr>
      <vt:lpstr>Поліморфізм операції ==</vt:lpstr>
      <vt:lpstr>Клас типів</vt:lpstr>
      <vt:lpstr>Екземпляри класу типів</vt:lpstr>
      <vt:lpstr>Клас типів Eq</vt:lpstr>
      <vt:lpstr>Клас типів Ord</vt:lpstr>
      <vt:lpstr>Клас типів Enum</vt:lpstr>
      <vt:lpstr>Стандартні типи і класи (Prelude)</vt:lpstr>
      <vt:lpstr>Автоматичне визначення</vt:lpstr>
      <vt:lpstr>Ієрархія числових класів типів</vt:lpstr>
      <vt:lpstr>Числові класи типів</vt:lpstr>
      <vt:lpstr>Комплексні і раціональні числа</vt:lpstr>
      <vt:lpstr>Branch - екземпляр класу Eq і Ord</vt:lpstr>
      <vt:lpstr>Особливості Haskell</vt:lpstr>
      <vt:lpstr>Функціональна залежність</vt:lpstr>
      <vt:lpstr>Типи класів і Java інтерфейс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 типів</dc:title>
  <dc:creator>Admin</dc:creator>
  <cp:lastModifiedBy>Володимир Проценко</cp:lastModifiedBy>
  <cp:revision>66</cp:revision>
  <dcterms:created xsi:type="dcterms:W3CDTF">2015-12-22T12:12:46Z</dcterms:created>
  <dcterms:modified xsi:type="dcterms:W3CDTF">2019-09-30T14:36:15Z</dcterms:modified>
</cp:coreProperties>
</file>