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78" r:id="rId8"/>
    <p:sldId id="264" r:id="rId9"/>
    <p:sldId id="274" r:id="rId10"/>
    <p:sldId id="275" r:id="rId11"/>
    <p:sldId id="272" r:id="rId12"/>
    <p:sldId id="273" r:id="rId13"/>
    <p:sldId id="257" r:id="rId14"/>
    <p:sldId id="258" r:id="rId15"/>
    <p:sldId id="276" r:id="rId16"/>
    <p:sldId id="277" r:id="rId17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14.10.2019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773F2D79-FA7C-4710-ADA6-D4C5C5EC340B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14.10.2019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14.10.2019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14.10.2019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14.10.2019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14.10.2019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14.10.2019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14.10.2019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14.10.2019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14.10.2019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14.10.2019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14.10.2019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F34A1B13-DECF-4C56-A4A0-62AF854B7D93}" type="datetimeFigureOut">
              <a:rPr lang="uk-UA" smtClean="0"/>
              <a:pPr/>
              <a:t>14.10.2019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Вступ до монад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744" y="3212976"/>
            <a:ext cx="5176664" cy="1991270"/>
          </a:xfrm>
        </p:spPr>
        <p:txBody>
          <a:bodyPr/>
          <a:lstStyle/>
          <a:p>
            <a:r>
              <a:rPr lang="uk-UA" dirty="0"/>
              <a:t>Призначення </a:t>
            </a:r>
            <a:r>
              <a:rPr lang="ru-RU" dirty="0"/>
              <a:t>монад</a:t>
            </a:r>
            <a:endParaRPr lang="uk-UA" dirty="0"/>
          </a:p>
          <a:p>
            <a:r>
              <a:rPr lang="uk-UA" dirty="0"/>
              <a:t>Клас</a:t>
            </a:r>
            <a:r>
              <a:rPr lang="en-US" dirty="0"/>
              <a:t> Monad</a:t>
            </a:r>
            <a:endParaRPr lang="uk-UA" dirty="0"/>
          </a:p>
          <a:p>
            <a:r>
              <a:rPr lang="en-US" dirty="0"/>
              <a:t>do</a:t>
            </a:r>
            <a:r>
              <a:rPr lang="uk-UA" dirty="0" err="1"/>
              <a:t>-нотація</a:t>
            </a:r>
            <a:endParaRPr lang="uk-UA" dirty="0"/>
          </a:p>
          <a:p>
            <a:r>
              <a:rPr lang="uk-UA" dirty="0"/>
              <a:t>Монада </a:t>
            </a:r>
            <a:r>
              <a:rPr lang="en-US" dirty="0"/>
              <a:t>Either</a:t>
            </a:r>
            <a:r>
              <a:rPr lang="uk-UA" dirty="0"/>
              <a:t> </a:t>
            </a:r>
          </a:p>
        </p:txBody>
      </p:sp>
      <p:pic>
        <p:nvPicPr>
          <p:cNvPr id="4" name="Picture 3" descr="Hask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116632"/>
            <a:ext cx="162190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</a:t>
            </a:r>
            <a:r>
              <a:rPr lang="en-US" dirty="0"/>
              <a:t>-</a:t>
            </a:r>
            <a:r>
              <a:rPr lang="uk-UA" dirty="0"/>
              <a:t> продовження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74032"/>
            <a:ext cx="8496944" cy="528396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zipTree2 :: (a -&gt; b -&gt; c)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b -&gt; Maybe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zipTree2 _ (Node _ _ _) Empty             =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zipTree2 _ Empty          (Node _ _ _)    = Nothing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zipTree2 _ Empty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Empty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= return Empty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zipTree2 f (Node x l1 r1) (Node y l2 r2) =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zipTree2  f  l1  l2 &gt;&gt;= \l -&gt;</a:t>
            </a:r>
            <a:endParaRPr lang="en-US" b="1" i="1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zipTreee2  f  r1  r2 &gt;&gt;= \r -&gt;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return  $ Node (f x y) l r</a:t>
            </a:r>
          </a:p>
          <a:p>
            <a:pPr lvl="1">
              <a:buNone/>
            </a:pPr>
            <a:r>
              <a:rPr lang="uk-UA" dirty="0">
                <a:solidFill>
                  <a:schemeClr val="accent4"/>
                </a:solidFill>
              </a:rPr>
              <a:t>-- Заключна версія, що використовує </a:t>
            </a:r>
            <a:r>
              <a:rPr lang="en-US" dirty="0">
                <a:solidFill>
                  <a:schemeClr val="accent4"/>
                </a:solidFill>
              </a:rPr>
              <a:t>do</a:t>
            </a:r>
            <a:r>
              <a:rPr lang="uk-UA" dirty="0" err="1">
                <a:solidFill>
                  <a:schemeClr val="accent4"/>
                </a:solidFill>
              </a:rPr>
              <a:t>-нотацію</a:t>
            </a:r>
            <a:r>
              <a:rPr lang="uk-UA" dirty="0">
                <a:solidFill>
                  <a:schemeClr val="accent4"/>
                </a:solidFill>
              </a:rPr>
              <a:t>  </a:t>
            </a:r>
            <a:endParaRPr lang="en-US" dirty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zipTree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(a -&gt; b -&gt; c)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b -&gt; Maybe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c)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zipTree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_ (Node _ _ _) Empty             = Nothing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zipTree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_ Empty          (Node _ _ _)    = Nothing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zipTree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_ Empty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Empty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= return Empty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zipTree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(Node x l1 r1) (Node y l2 r2)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l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zipTree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l1 l2 </a:t>
            </a:r>
            <a:endParaRPr lang="en-US" b="1" i="1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r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zipTree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r1 r2 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return  $ Node (f x y) l r</a:t>
            </a:r>
          </a:p>
          <a:p>
            <a:pPr>
              <a:buNone/>
            </a:pP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8000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426896" cy="838200"/>
          </a:xfrm>
        </p:spPr>
        <p:txBody>
          <a:bodyPr/>
          <a:lstStyle/>
          <a:p>
            <a:r>
              <a:rPr lang="uk-UA" dirty="0"/>
              <a:t>Тип </a:t>
            </a:r>
            <a:r>
              <a:rPr lang="en-US" dirty="0"/>
              <a:t>Either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568952" cy="5373216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Тип </a:t>
            </a:r>
            <a:r>
              <a:rPr lang="en-US" dirty="0"/>
              <a:t>Maybe </a:t>
            </a:r>
            <a:r>
              <a:rPr lang="uk-UA" dirty="0"/>
              <a:t>створено для того, щоб фіксувати виникнення помилки і не переривати обчислень </a:t>
            </a:r>
            <a:endParaRPr lang="en-US" dirty="0"/>
          </a:p>
          <a:p>
            <a:pPr lvl="1"/>
            <a:r>
              <a:rPr lang="en-US" dirty="0"/>
              <a:t>Maybe </a:t>
            </a:r>
            <a:r>
              <a:rPr lang="uk-UA" dirty="0"/>
              <a:t>додає до</a:t>
            </a:r>
            <a:r>
              <a:rPr lang="en-US" dirty="0"/>
              <a:t> </a:t>
            </a:r>
            <a:r>
              <a:rPr lang="uk-UA" dirty="0"/>
              <a:t>значення контекст можливої невдачі</a:t>
            </a:r>
          </a:p>
          <a:p>
            <a:pPr lvl="1"/>
            <a:r>
              <a:rPr lang="en-US" b="1" dirty="0"/>
              <a:t>data</a:t>
            </a:r>
            <a:r>
              <a:rPr lang="en-US" dirty="0"/>
              <a:t> Maybe a = Just a | Nothing</a:t>
            </a:r>
            <a:r>
              <a:rPr lang="uk-UA" dirty="0"/>
              <a:t> </a:t>
            </a:r>
            <a:endParaRPr lang="en-US" dirty="0"/>
          </a:p>
          <a:p>
            <a:r>
              <a:rPr lang="uk-UA" dirty="0"/>
              <a:t>Тип </a:t>
            </a:r>
            <a:r>
              <a:rPr lang="en-US" dirty="0"/>
              <a:t>Either</a:t>
            </a:r>
            <a:r>
              <a:rPr lang="uk-UA" dirty="0"/>
              <a:t> дозволяє до невдачі значення , щоб описати, що трапилося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en-US" b="1" dirty="0"/>
              <a:t>data</a:t>
            </a:r>
            <a:r>
              <a:rPr lang="en-US" dirty="0"/>
              <a:t> Either a b = Left a | Right b</a:t>
            </a:r>
          </a:p>
          <a:p>
            <a:pPr lvl="2"/>
            <a:r>
              <a:rPr lang="en-US" dirty="0"/>
              <a:t>Right  b – </a:t>
            </a:r>
            <a:r>
              <a:rPr lang="uk-UA" dirty="0"/>
              <a:t>вірна відповідь</a:t>
            </a:r>
            <a:endParaRPr lang="en-US" dirty="0"/>
          </a:p>
          <a:p>
            <a:pPr lvl="2"/>
            <a:r>
              <a:rPr lang="en-US" dirty="0"/>
              <a:t>Left a – </a:t>
            </a:r>
            <a:r>
              <a:rPr lang="uk-UA" dirty="0"/>
              <a:t>невдача  (часто </a:t>
            </a:r>
            <a:r>
              <a:rPr lang="ru-RU" dirty="0"/>
              <a:t>тип</a:t>
            </a:r>
            <a:r>
              <a:rPr lang="uk-UA" dirty="0"/>
              <a:t> </a:t>
            </a:r>
            <a:r>
              <a:rPr lang="en-US" dirty="0"/>
              <a:t>a </a:t>
            </a:r>
            <a:r>
              <a:rPr lang="uk-UA" dirty="0"/>
              <a:t>просто</a:t>
            </a:r>
            <a:r>
              <a:rPr lang="en-US" dirty="0"/>
              <a:t> String)</a:t>
            </a:r>
            <a:endParaRPr lang="uk-UA" dirty="0"/>
          </a:p>
          <a:p>
            <a:pPr lvl="3"/>
            <a:endParaRPr lang="ru-RU" dirty="0"/>
          </a:p>
          <a:p>
            <a:pPr lvl="1">
              <a:buNone/>
            </a:pPr>
            <a:r>
              <a:rPr lang="uk-UA" dirty="0"/>
              <a:t>Створити операцію, що реалізує ціле ділення </a:t>
            </a:r>
            <a:r>
              <a:rPr lang="en-US" dirty="0" err="1"/>
              <a:t>i</a:t>
            </a:r>
            <a:r>
              <a:rPr lang="en-US" dirty="0"/>
              <a:t>/j</a:t>
            </a:r>
          </a:p>
          <a:p>
            <a:pPr lvl="2"/>
            <a:r>
              <a:rPr lang="uk-UA" dirty="0"/>
              <a:t>Вірна відповідь  - </a:t>
            </a:r>
            <a:r>
              <a:rPr lang="en-US" dirty="0"/>
              <a:t>j </a:t>
            </a:r>
            <a:r>
              <a:rPr lang="uk-UA" dirty="0"/>
              <a:t>точно (без залишку) ділить </a:t>
            </a:r>
            <a:r>
              <a:rPr lang="en-US" dirty="0" err="1"/>
              <a:t>i</a:t>
            </a:r>
            <a:r>
              <a:rPr lang="en-US" dirty="0"/>
              <a:t>.</a:t>
            </a:r>
            <a:r>
              <a:rPr lang="uk-UA" dirty="0"/>
              <a:t> </a:t>
            </a:r>
          </a:p>
          <a:p>
            <a:pPr lvl="2"/>
            <a:r>
              <a:rPr lang="uk-UA" dirty="0"/>
              <a:t>В інших випадках – помилка (невдача).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div1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div1 = div</a:t>
            </a:r>
          </a:p>
          <a:p>
            <a:pPr lvl="2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Maybe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 _  0    = Nothing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mod`j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/= 0  = Nothing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      = Just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`div` j)  </a:t>
            </a:r>
          </a:p>
          <a:p>
            <a:pPr lvl="2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Either String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 _  0      = Left 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DivideByZero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"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mod`j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/= 0  = Left 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NotDivisible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"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      = Right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`div` j)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012160" y="3212976"/>
            <a:ext cx="2484783" cy="341632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*Main&gt; </a:t>
            </a:r>
            <a:r>
              <a:rPr lang="en-US" sz="1200" dirty="0"/>
              <a:t>6 `div1` 2</a:t>
            </a:r>
            <a:endParaRPr lang="uk-UA" sz="1200" dirty="0"/>
          </a:p>
          <a:p>
            <a:r>
              <a:rPr lang="uk-UA" sz="1200" dirty="0"/>
              <a:t>3</a:t>
            </a:r>
          </a:p>
          <a:p>
            <a:r>
              <a:rPr lang="en-US" sz="1200" b="1" dirty="0"/>
              <a:t>*Main&gt; </a:t>
            </a:r>
            <a:r>
              <a:rPr lang="en-US" sz="1200" dirty="0"/>
              <a:t>6 `div1` 0</a:t>
            </a:r>
          </a:p>
          <a:p>
            <a:r>
              <a:rPr lang="en-US" sz="1200" dirty="0"/>
              <a:t>*** Exception: divide by zero</a:t>
            </a:r>
          </a:p>
          <a:p>
            <a:r>
              <a:rPr lang="en-US" sz="1200" b="1" dirty="0"/>
              <a:t>*Main&gt; </a:t>
            </a:r>
            <a:r>
              <a:rPr lang="en-US" sz="1200" dirty="0"/>
              <a:t>6 `div1` 4</a:t>
            </a:r>
          </a:p>
          <a:p>
            <a:r>
              <a:rPr lang="uk-UA" sz="1200" dirty="0"/>
              <a:t>1</a:t>
            </a:r>
          </a:p>
          <a:p>
            <a:r>
              <a:rPr lang="en-US" sz="1200" b="1" dirty="0"/>
              <a:t>*Main&gt; </a:t>
            </a:r>
            <a:r>
              <a:rPr lang="en-US" sz="1200" dirty="0"/>
              <a:t>6 `div2` 2</a:t>
            </a:r>
          </a:p>
          <a:p>
            <a:r>
              <a:rPr lang="en-US" sz="1200" dirty="0"/>
              <a:t>Just 3</a:t>
            </a:r>
          </a:p>
          <a:p>
            <a:r>
              <a:rPr lang="en-US" sz="1200" b="1" dirty="0"/>
              <a:t>*Main&gt; </a:t>
            </a:r>
            <a:r>
              <a:rPr lang="en-US" sz="1200" dirty="0"/>
              <a:t>6 `div2` 0</a:t>
            </a:r>
          </a:p>
          <a:p>
            <a:r>
              <a:rPr lang="en-US" sz="1200" dirty="0"/>
              <a:t>Nothing</a:t>
            </a:r>
          </a:p>
          <a:p>
            <a:r>
              <a:rPr lang="en-US" sz="1200" b="1" dirty="0"/>
              <a:t>*Main&gt; </a:t>
            </a:r>
            <a:r>
              <a:rPr lang="en-US" sz="1200" dirty="0"/>
              <a:t>6 `div2` 4</a:t>
            </a:r>
          </a:p>
          <a:p>
            <a:r>
              <a:rPr lang="en-US" sz="1200" dirty="0"/>
              <a:t>Nothing</a:t>
            </a:r>
          </a:p>
          <a:p>
            <a:r>
              <a:rPr lang="en-US" sz="1200" b="1" dirty="0"/>
              <a:t>*Main&gt; </a:t>
            </a:r>
            <a:r>
              <a:rPr lang="en-US" sz="1200" dirty="0"/>
              <a:t>6 `div3` 2</a:t>
            </a:r>
          </a:p>
          <a:p>
            <a:r>
              <a:rPr lang="en-US" sz="1200" dirty="0"/>
              <a:t>Right 3</a:t>
            </a:r>
          </a:p>
          <a:p>
            <a:r>
              <a:rPr lang="en-US" sz="1200" b="1" dirty="0"/>
              <a:t>*Main&gt; </a:t>
            </a:r>
            <a:r>
              <a:rPr lang="en-US" sz="1200" dirty="0"/>
              <a:t>6 `div3` 0</a:t>
            </a:r>
          </a:p>
          <a:p>
            <a:r>
              <a:rPr lang="en-US" sz="1200" dirty="0"/>
              <a:t>Left "</a:t>
            </a:r>
            <a:r>
              <a:rPr lang="en-US" sz="1200" dirty="0" err="1"/>
              <a:t>DivideByZero</a:t>
            </a:r>
            <a:r>
              <a:rPr lang="en-US" sz="1200" dirty="0"/>
              <a:t>"</a:t>
            </a:r>
          </a:p>
          <a:p>
            <a:r>
              <a:rPr lang="en-US" sz="1200" b="1" dirty="0"/>
              <a:t>*Main&gt; </a:t>
            </a:r>
            <a:r>
              <a:rPr lang="en-US" sz="1200" dirty="0"/>
              <a:t>6 `div3` 4</a:t>
            </a:r>
          </a:p>
          <a:p>
            <a:r>
              <a:rPr lang="en-US" sz="1200" dirty="0"/>
              <a:t>Left "</a:t>
            </a:r>
            <a:r>
              <a:rPr lang="en-US" sz="1200" dirty="0" err="1"/>
              <a:t>NotDivisible</a:t>
            </a:r>
            <a:r>
              <a:rPr lang="en-US" sz="1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56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426896" cy="838200"/>
          </a:xfrm>
        </p:spPr>
        <p:txBody>
          <a:bodyPr/>
          <a:lstStyle/>
          <a:p>
            <a:r>
              <a:rPr lang="en-US" dirty="0"/>
              <a:t>Either</a:t>
            </a:r>
            <a:r>
              <a:rPr lang="uk-UA" dirty="0"/>
              <a:t> - монада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5373216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Тип </a:t>
            </a:r>
            <a:r>
              <a:rPr lang="en-US" dirty="0"/>
              <a:t>Either</a:t>
            </a:r>
            <a:r>
              <a:rPr lang="uk-UA" dirty="0"/>
              <a:t> – аплікативний </a:t>
            </a:r>
            <a:r>
              <a:rPr lang="uk-UA" dirty="0" err="1"/>
              <a:t>функтор</a:t>
            </a:r>
            <a:r>
              <a:rPr lang="uk-UA" dirty="0"/>
              <a:t> і монада</a:t>
            </a:r>
          </a:p>
          <a:p>
            <a:pPr lvl="1">
              <a:buNone/>
            </a:pPr>
            <a:r>
              <a:rPr lang="en-US" b="1" dirty="0"/>
              <a:t>instance  </a:t>
            </a:r>
            <a:r>
              <a:rPr lang="en-US" dirty="0" err="1"/>
              <a:t>Functor</a:t>
            </a:r>
            <a:r>
              <a:rPr lang="en-US" dirty="0"/>
              <a:t> (Either 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</a:t>
            </a:r>
            <a:r>
              <a:rPr lang="en-US" dirty="0" err="1"/>
              <a:t>fmap</a:t>
            </a:r>
            <a:r>
              <a:rPr lang="en-US" dirty="0"/>
              <a:t> _ (Left e) = Left e</a:t>
            </a:r>
          </a:p>
          <a:p>
            <a:pPr lvl="1">
              <a:buNone/>
            </a:pPr>
            <a:r>
              <a:rPr lang="en-US" dirty="0"/>
              <a:t>  </a:t>
            </a:r>
            <a:r>
              <a:rPr lang="en-US" dirty="0" err="1"/>
              <a:t>fmap</a:t>
            </a:r>
            <a:r>
              <a:rPr lang="en-US" dirty="0"/>
              <a:t> f (Right y) = Right (f y)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b="1" dirty="0"/>
              <a:t>instance  </a:t>
            </a:r>
            <a:r>
              <a:rPr lang="en-US" dirty="0"/>
              <a:t>Applicative (Either 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b="1" dirty="0"/>
              <a:t>   </a:t>
            </a:r>
            <a:r>
              <a:rPr lang="en-US" dirty="0"/>
              <a:t>pure   = Right</a:t>
            </a:r>
          </a:p>
          <a:p>
            <a:pPr lvl="1">
              <a:buNone/>
            </a:pPr>
            <a:r>
              <a:rPr lang="en-US" dirty="0"/>
              <a:t>   Left l &lt;*&gt; _  = Left l</a:t>
            </a:r>
          </a:p>
          <a:p>
            <a:pPr lvl="1">
              <a:buNone/>
            </a:pPr>
            <a:r>
              <a:rPr lang="en-US" dirty="0"/>
              <a:t>   Right  f &lt;*&gt; r = </a:t>
            </a:r>
            <a:r>
              <a:rPr lang="en-US" dirty="0" err="1"/>
              <a:t>fmap</a:t>
            </a:r>
            <a:r>
              <a:rPr lang="en-US" dirty="0"/>
              <a:t>  f r</a:t>
            </a:r>
          </a:p>
          <a:p>
            <a:pPr lvl="1">
              <a:buNone/>
            </a:pPr>
            <a:r>
              <a:rPr lang="en-US" b="1" dirty="0"/>
              <a:t>instance  </a:t>
            </a:r>
            <a:r>
              <a:rPr lang="en-US" dirty="0"/>
              <a:t>Monad (Either 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b="1" dirty="0"/>
              <a:t>   </a:t>
            </a:r>
            <a:r>
              <a:rPr lang="en-US" dirty="0"/>
              <a:t>return   = Right</a:t>
            </a:r>
          </a:p>
          <a:p>
            <a:pPr lvl="1">
              <a:buNone/>
            </a:pPr>
            <a:r>
              <a:rPr lang="en-US" dirty="0"/>
              <a:t>   Left l &gt;&gt;= _  = Left l</a:t>
            </a:r>
          </a:p>
          <a:p>
            <a:pPr lvl="1">
              <a:buNone/>
            </a:pPr>
            <a:r>
              <a:rPr lang="en-US" dirty="0"/>
              <a:t>   Right  r &gt;&gt;= k =  k r</a:t>
            </a:r>
            <a:endParaRPr lang="ru-RU" dirty="0"/>
          </a:p>
          <a:p>
            <a:r>
              <a:rPr lang="uk-UA" dirty="0"/>
              <a:t>Реалізувати функцію </a:t>
            </a:r>
            <a:r>
              <a:rPr lang="en-US" dirty="0"/>
              <a:t>f </a:t>
            </a:r>
            <a:r>
              <a:rPr lang="en-US" dirty="0" err="1"/>
              <a:t>i</a:t>
            </a:r>
            <a:r>
              <a:rPr lang="en-US" dirty="0"/>
              <a:t> j k = (</a:t>
            </a:r>
            <a:r>
              <a:rPr lang="en-US" dirty="0" err="1"/>
              <a:t>i</a:t>
            </a:r>
            <a:r>
              <a:rPr lang="en-US" dirty="0"/>
              <a:t> / k) + (j / k)</a:t>
            </a:r>
          </a:p>
          <a:p>
            <a:pPr lvl="1"/>
            <a:r>
              <a:rPr lang="uk-UA" dirty="0"/>
              <a:t>Вірна відповідь  - </a:t>
            </a:r>
            <a:r>
              <a:rPr lang="en-US" dirty="0"/>
              <a:t>k </a:t>
            </a:r>
            <a:r>
              <a:rPr lang="uk-UA" dirty="0"/>
              <a:t>точно (без залишку) ділить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j.</a:t>
            </a:r>
            <a:r>
              <a:rPr lang="uk-UA" dirty="0"/>
              <a:t> </a:t>
            </a:r>
          </a:p>
          <a:p>
            <a:pPr lvl="1">
              <a:buNone/>
            </a:pPr>
            <a:r>
              <a:rPr lang="uk-UA" dirty="0"/>
              <a:t>Використовуючи  </a:t>
            </a:r>
            <a:r>
              <a:rPr lang="en-US" dirty="0"/>
              <a:t>div3 </a:t>
            </a:r>
            <a:r>
              <a:rPr lang="uk-UA" dirty="0"/>
              <a:t>і монаду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full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 Either String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j k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q1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`div3` k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q2 &lt;- j `div3` k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return (q1 + q2) </a:t>
            </a: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084168" y="5229200"/>
            <a:ext cx="2592288" cy="120032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*Main&gt; </a:t>
            </a:r>
            <a:r>
              <a:rPr lang="en-US" sz="1200" dirty="0"/>
              <a:t>full 6 4 2</a:t>
            </a:r>
            <a:endParaRPr lang="uk-UA" sz="1200" dirty="0"/>
          </a:p>
          <a:p>
            <a:r>
              <a:rPr lang="en-US" sz="1200" dirty="0"/>
              <a:t>Right 5</a:t>
            </a:r>
          </a:p>
          <a:p>
            <a:r>
              <a:rPr lang="en-US" sz="1200" b="1" dirty="0"/>
              <a:t>*Main&gt; </a:t>
            </a:r>
            <a:r>
              <a:rPr lang="en-US" sz="1200" dirty="0"/>
              <a:t>full 6 4 0</a:t>
            </a:r>
          </a:p>
          <a:p>
            <a:r>
              <a:rPr lang="en-US" sz="1200" dirty="0"/>
              <a:t>Left "</a:t>
            </a:r>
            <a:r>
              <a:rPr lang="en-US" sz="1200" dirty="0" err="1"/>
              <a:t>DivideByZero</a:t>
            </a:r>
            <a:r>
              <a:rPr lang="en-US" sz="1200" dirty="0"/>
              <a:t>"</a:t>
            </a:r>
          </a:p>
          <a:p>
            <a:r>
              <a:rPr lang="en-US" sz="1200" b="1" dirty="0"/>
              <a:t>*Main&gt; </a:t>
            </a:r>
            <a:r>
              <a:rPr lang="en-US" sz="1200" dirty="0"/>
              <a:t>full 6 3 2</a:t>
            </a:r>
          </a:p>
          <a:p>
            <a:r>
              <a:rPr lang="en-US" sz="1200" dirty="0"/>
              <a:t>Left "</a:t>
            </a:r>
            <a:r>
              <a:rPr lang="en-US" sz="1200" dirty="0" err="1"/>
              <a:t>NotDivisible</a:t>
            </a:r>
            <a:r>
              <a:rPr lang="en-US" sz="12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17017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Призначення монад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84784"/>
            <a:ext cx="7772400" cy="5112568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Монади – контейнерні типи даних, що являються екземплярами класу </a:t>
            </a:r>
            <a:r>
              <a:rPr lang="en-US" dirty="0"/>
              <a:t>Monad</a:t>
            </a:r>
          </a:p>
          <a:p>
            <a:pPr lvl="1"/>
            <a:r>
              <a:rPr lang="uk-UA" dirty="0"/>
              <a:t>Головна мета класу – ввести операції введення-виведення (мають побічні ефекти і не</a:t>
            </a:r>
            <a:r>
              <a:rPr lang="en-US" dirty="0"/>
              <a:t>  </a:t>
            </a:r>
            <a:r>
              <a:rPr lang="uk-UA" dirty="0"/>
              <a:t>детерміновані) в чисту функціональну мову програмування, що детермінована</a:t>
            </a:r>
          </a:p>
          <a:p>
            <a:pPr lvl="1"/>
            <a:r>
              <a:rPr lang="uk-UA" dirty="0"/>
              <a:t>Математично: клас </a:t>
            </a:r>
            <a:r>
              <a:rPr lang="en-US" dirty="0"/>
              <a:t>Monad</a:t>
            </a:r>
            <a:r>
              <a:rPr lang="uk-UA" dirty="0"/>
              <a:t> визначає набір операцій, котрі </a:t>
            </a:r>
            <a:r>
              <a:rPr lang="uk-UA" dirty="0" err="1"/>
              <a:t>зв”язують</a:t>
            </a:r>
            <a:r>
              <a:rPr lang="uk-UA" dirty="0"/>
              <a:t> обчислення над даними типу, котрий є екземпляром класу, в деяку </a:t>
            </a:r>
            <a:r>
              <a:rPr lang="uk-UA" i="1" dirty="0"/>
              <a:t>послідовність</a:t>
            </a:r>
            <a:r>
              <a:rPr lang="uk-UA" dirty="0"/>
              <a:t> дій, додаючи тим самим </a:t>
            </a:r>
            <a:r>
              <a:rPr lang="uk-UA" i="1" dirty="0"/>
              <a:t>імперативність</a:t>
            </a:r>
            <a:r>
              <a:rPr lang="uk-UA" dirty="0"/>
              <a:t> </a:t>
            </a:r>
          </a:p>
          <a:p>
            <a:r>
              <a:rPr lang="uk-UA" dirty="0"/>
              <a:t>Монада (екземпляр класу </a:t>
            </a:r>
            <a:r>
              <a:rPr lang="en-US" dirty="0"/>
              <a:t>Monad</a:t>
            </a:r>
            <a:r>
              <a:rPr lang="uk-UA" dirty="0"/>
              <a:t>) – контейнерний тип даних, в якому дані </a:t>
            </a:r>
            <a:r>
              <a:rPr lang="uk-UA" dirty="0" err="1"/>
              <a:t>зв”язуються</a:t>
            </a:r>
            <a:r>
              <a:rPr lang="uk-UA" dirty="0"/>
              <a:t> один з одним певною стратегією обчислень</a:t>
            </a:r>
          </a:p>
          <a:p>
            <a:pPr lvl="1"/>
            <a:r>
              <a:rPr lang="uk-UA" dirty="0"/>
              <a:t>Стратегія </a:t>
            </a:r>
            <a:r>
              <a:rPr lang="uk-UA" dirty="0" err="1"/>
              <a:t>зв”язування</a:t>
            </a:r>
            <a:r>
              <a:rPr lang="uk-UA" dirty="0"/>
              <a:t> двох обчислень залежить від виду монади.</a:t>
            </a:r>
          </a:p>
          <a:p>
            <a:pPr lvl="1"/>
            <a:r>
              <a:rPr lang="uk-UA" dirty="0"/>
              <a:t>Кожний екземпляр класу – своє </a:t>
            </a:r>
            <a:r>
              <a:rPr lang="uk-UA" dirty="0" err="1"/>
              <a:t>зв”язування</a:t>
            </a:r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Стратегії </a:t>
            </a:r>
            <a:r>
              <a:rPr lang="uk-UA" dirty="0" err="1"/>
              <a:t>зв</a:t>
            </a:r>
            <a:r>
              <a:rPr lang="en-US" dirty="0"/>
              <a:t>`</a:t>
            </a:r>
            <a:r>
              <a:rPr lang="uk-UA" dirty="0" err="1"/>
              <a:t>язування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8208912" cy="50405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IO</a:t>
            </a:r>
            <a:r>
              <a:rPr lang="uk-UA" dirty="0"/>
              <a:t> </a:t>
            </a:r>
            <a:r>
              <a:rPr lang="en-US" dirty="0"/>
              <a:t>–</a:t>
            </a:r>
            <a:r>
              <a:rPr lang="uk-UA" dirty="0"/>
              <a:t> строго послідовне обчислення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uk-UA" dirty="0"/>
              <a:t>Спочатку перше обчислення, потім друге </a:t>
            </a:r>
            <a:endParaRPr lang="en-US" dirty="0"/>
          </a:p>
          <a:p>
            <a:r>
              <a:rPr lang="en-US" dirty="0"/>
              <a:t>Maybe</a:t>
            </a:r>
            <a:r>
              <a:rPr lang="uk-UA" dirty="0"/>
              <a:t> – обчислення з відсутнім значенням</a:t>
            </a:r>
          </a:p>
          <a:p>
            <a:pPr lvl="1"/>
            <a:r>
              <a:rPr lang="uk-UA" dirty="0"/>
              <a:t>Якщо перше обчислення дало результат, то друге, в іншому випадку – відсутність результату</a:t>
            </a:r>
            <a:endParaRPr lang="en-US" dirty="0"/>
          </a:p>
          <a:p>
            <a:r>
              <a:rPr lang="en-US" dirty="0"/>
              <a:t>List</a:t>
            </a:r>
            <a:r>
              <a:rPr lang="uk-UA" dirty="0"/>
              <a:t> – обчислення з декількома результатами</a:t>
            </a:r>
          </a:p>
          <a:p>
            <a:pPr lvl="1"/>
            <a:r>
              <a:rPr lang="uk-UA" dirty="0"/>
              <a:t>Всі можливі результати другого обчислення, що застосовується до кожного</a:t>
            </a:r>
            <a:r>
              <a:rPr lang="en-US" dirty="0"/>
              <a:t> </a:t>
            </a:r>
            <a:r>
              <a:rPr lang="uk-UA" dirty="0"/>
              <a:t>зі значень, що обчислені першим</a:t>
            </a:r>
            <a:endParaRPr lang="en-US" dirty="0"/>
          </a:p>
          <a:p>
            <a:r>
              <a:rPr lang="en-US" dirty="0"/>
              <a:t>State</a:t>
            </a:r>
            <a:r>
              <a:rPr lang="uk-UA" dirty="0"/>
              <a:t> – обчислення зі змінною стану</a:t>
            </a:r>
          </a:p>
          <a:p>
            <a:pPr lvl="1"/>
            <a:r>
              <a:rPr lang="uk-UA" dirty="0"/>
              <a:t>Почати друге обчислення в стані, котрий змінено в результаті першого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IO() – </a:t>
            </a:r>
            <a:r>
              <a:rPr lang="uk-UA"/>
              <a:t>одностороння монада</a:t>
            </a:r>
            <a:r>
              <a:rPr lang="en-US"/>
              <a:t>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982272" cy="4824536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В означенні класу </a:t>
            </a:r>
            <a:r>
              <a:rPr lang="en-US" dirty="0"/>
              <a:t>Monad </a:t>
            </a:r>
            <a:r>
              <a:rPr lang="uk-UA" dirty="0"/>
              <a:t>немає функції, котра дозволяє отримати значення з середини монади</a:t>
            </a:r>
          </a:p>
          <a:p>
            <a:pPr lvl="1"/>
            <a:r>
              <a:rPr lang="uk-UA" dirty="0"/>
              <a:t>Із монади </a:t>
            </a:r>
            <a:r>
              <a:rPr lang="en-US" dirty="0"/>
              <a:t>Maybe </a:t>
            </a:r>
            <a:r>
              <a:rPr lang="uk-UA" dirty="0"/>
              <a:t>можна витягти значення </a:t>
            </a:r>
          </a:p>
          <a:p>
            <a:pPr lvl="2"/>
            <a:r>
              <a:rPr lang="uk-UA" dirty="0"/>
              <a:t>При співставленні зі зразком</a:t>
            </a:r>
            <a:r>
              <a:rPr lang="en-US" dirty="0"/>
              <a:t>:</a:t>
            </a:r>
            <a:r>
              <a:rPr lang="uk-UA" dirty="0"/>
              <a:t> </a:t>
            </a:r>
            <a:r>
              <a:rPr lang="en-US" dirty="0"/>
              <a:t>Just x</a:t>
            </a:r>
            <a:endParaRPr lang="uk-UA" dirty="0"/>
          </a:p>
          <a:p>
            <a:pPr lvl="2"/>
            <a:r>
              <a:rPr lang="uk-UA" dirty="0"/>
              <a:t>Використовуючи функцію </a:t>
            </a:r>
            <a:r>
              <a:rPr lang="en-US" dirty="0" err="1"/>
              <a:t>fromJust</a:t>
            </a:r>
            <a:endParaRPr lang="en-US" dirty="0"/>
          </a:p>
          <a:p>
            <a:pPr lvl="1"/>
            <a:r>
              <a:rPr lang="uk-UA" dirty="0"/>
              <a:t>Але це властивість монади </a:t>
            </a:r>
            <a:r>
              <a:rPr lang="en-US" dirty="0"/>
              <a:t>Maybe a !!</a:t>
            </a:r>
            <a:endParaRPr lang="uk-UA" dirty="0"/>
          </a:p>
          <a:p>
            <a:r>
              <a:rPr lang="uk-UA" dirty="0"/>
              <a:t>Можна створювати односторонні монади</a:t>
            </a:r>
          </a:p>
          <a:p>
            <a:pPr lvl="1"/>
            <a:r>
              <a:rPr lang="uk-UA" dirty="0"/>
              <a:t>Дозволяється</a:t>
            </a:r>
          </a:p>
          <a:p>
            <a:pPr lvl="2"/>
            <a:r>
              <a:rPr lang="uk-UA" dirty="0"/>
              <a:t>Вносити значення в монаду </a:t>
            </a:r>
            <a:r>
              <a:rPr lang="en-US" dirty="0"/>
              <a:t>return</a:t>
            </a:r>
            <a:endParaRPr lang="uk-UA" dirty="0"/>
          </a:p>
          <a:p>
            <a:pPr lvl="2"/>
            <a:r>
              <a:rPr lang="uk-UA" dirty="0"/>
              <a:t>Виконувати обчислення в середині монади</a:t>
            </a:r>
            <a:r>
              <a:rPr lang="en-US" dirty="0"/>
              <a:t> &gt;&gt;=, &gt;&gt;</a:t>
            </a:r>
            <a:endParaRPr lang="uk-UA" dirty="0"/>
          </a:p>
          <a:p>
            <a:pPr lvl="2"/>
            <a:r>
              <a:rPr lang="uk-UA" dirty="0"/>
              <a:t>НЕ дозволяється виводити значення за монаду</a:t>
            </a:r>
          </a:p>
          <a:p>
            <a:r>
              <a:rPr lang="en-US" dirty="0"/>
              <a:t>IO() – </a:t>
            </a:r>
            <a:r>
              <a:rPr lang="uk-UA" i="1" dirty="0"/>
              <a:t>одностороння</a:t>
            </a:r>
            <a:r>
              <a:rPr lang="uk-UA" dirty="0"/>
              <a:t> монада</a:t>
            </a:r>
          </a:p>
          <a:p>
            <a:pPr lvl="1"/>
            <a:r>
              <a:rPr lang="ru-RU" dirty="0"/>
              <a:t>Не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, </a:t>
            </a:r>
            <a:r>
              <a:rPr lang="ru-RU" dirty="0" err="1"/>
              <a:t>котра</a:t>
            </a:r>
            <a:r>
              <a:rPr lang="ru-RU" dirty="0"/>
              <a:t> </a:t>
            </a:r>
            <a:r>
              <a:rPr lang="ru-RU" dirty="0" err="1"/>
              <a:t>перетворює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en-US" dirty="0"/>
              <a:t>IO a </a:t>
            </a:r>
            <a:r>
              <a:rPr lang="ru-RU" dirty="0"/>
              <a:t>в </a:t>
            </a:r>
            <a:r>
              <a:rPr lang="ru-RU" dirty="0" err="1"/>
              <a:t>просте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en-US" dirty="0"/>
              <a:t>a</a:t>
            </a:r>
            <a:endParaRPr lang="ru-RU" dirty="0"/>
          </a:p>
          <a:p>
            <a:pPr lvl="1"/>
            <a:r>
              <a:rPr lang="ru-RU" dirty="0" err="1"/>
              <a:t>Кожний</a:t>
            </a:r>
            <a:r>
              <a:rPr lang="ru-RU" dirty="0"/>
              <a:t> </a:t>
            </a:r>
            <a:r>
              <a:rPr lang="ru-RU" dirty="0" err="1"/>
              <a:t>виклик</a:t>
            </a:r>
            <a:r>
              <a:rPr lang="ru-RU" dirty="0"/>
              <a:t> </a:t>
            </a:r>
            <a:r>
              <a:rPr lang="en-US" dirty="0"/>
              <a:t>IO</a:t>
            </a:r>
            <a:r>
              <a:rPr lang="uk-UA" dirty="0"/>
              <a:t> в програмі</a:t>
            </a:r>
            <a:r>
              <a:rPr lang="en-US" dirty="0"/>
              <a:t> </a:t>
            </a:r>
            <a:r>
              <a:rPr lang="ru-RU" dirty="0"/>
              <a:t>повинен </a:t>
            </a:r>
            <a:r>
              <a:rPr lang="ru-RU" dirty="0" err="1"/>
              <a:t>походити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базової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main</a:t>
            </a:r>
          </a:p>
          <a:p>
            <a:pPr lvl="1">
              <a:buNone/>
            </a:pPr>
            <a:r>
              <a:rPr lang="en-US" dirty="0"/>
              <a:t>main :: IO()</a:t>
            </a:r>
            <a:r>
              <a:rPr lang="ru-RU" dirty="0"/>
              <a:t> </a:t>
            </a:r>
            <a:endParaRPr lang="uk-UA" dirty="0"/>
          </a:p>
          <a:p>
            <a:pPr lvl="2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4820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Елементи монади </a:t>
            </a:r>
            <a:r>
              <a:rPr lang="en-US" dirty="0"/>
              <a:t>IO()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280920" cy="5040560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Функції – елементи монади </a:t>
            </a:r>
            <a:r>
              <a:rPr lang="en-US" dirty="0"/>
              <a:t>IO(), </a:t>
            </a:r>
            <a:r>
              <a:rPr lang="uk-UA" dirty="0"/>
              <a:t>звичайні значення </a:t>
            </a:r>
          </a:p>
          <a:p>
            <a:pPr lvl="1">
              <a:buNone/>
            </a:pP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todoList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:: [IO()]</a:t>
            </a:r>
          </a:p>
          <a:p>
            <a:pPr lvl="1">
              <a:buNone/>
            </a:pP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todoList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= [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putChar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’a’, </a:t>
            </a:r>
          </a:p>
          <a:p>
            <a:pPr lvl="1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            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{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putChar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’b’;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putChar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’c’},</a:t>
            </a:r>
          </a:p>
          <a:p>
            <a:pPr lvl="1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            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{s &lt;-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getLine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;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putStrLn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s}]</a:t>
            </a:r>
          </a:p>
          <a:p>
            <a:pPr lvl="2"/>
            <a:r>
              <a:rPr lang="uk-UA" dirty="0"/>
              <a:t>Для виконання дії в списку потрібна функція </a:t>
            </a:r>
            <a:r>
              <a:rPr lang="en-US" dirty="0"/>
              <a:t>sequence1</a:t>
            </a:r>
          </a:p>
          <a:p>
            <a:r>
              <a:rPr lang="uk-UA" dirty="0"/>
              <a:t>Функція, котра виконує список дій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sequence1 :: [IO()] -&gt; IO()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sequence1 []       = return ()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sequence1 (a:as)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sequence1 as</a:t>
            </a:r>
          </a:p>
          <a:p>
            <a:pPr lvl="2"/>
            <a:r>
              <a:rPr lang="uk-UA" dirty="0"/>
              <a:t>Інше визначення через (</a:t>
            </a:r>
            <a:r>
              <a:rPr lang="en-US" dirty="0"/>
              <a:t>&gt;&gt;</a:t>
            </a:r>
            <a:r>
              <a:rPr lang="uk-UA" dirty="0"/>
              <a:t>) і  функцію </a:t>
            </a:r>
            <a:r>
              <a:rPr lang="en-US" dirty="0" err="1"/>
              <a:t>foldr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sequence1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foldr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(&gt;&gt;) (return ())</a:t>
            </a:r>
          </a:p>
          <a:p>
            <a:r>
              <a:rPr lang="uk-UA" dirty="0"/>
              <a:t>Означення функції </a:t>
            </a:r>
            <a:r>
              <a:rPr lang="en-US" dirty="0" err="1"/>
              <a:t>putString</a:t>
            </a:r>
            <a:endParaRPr lang="en-US" dirty="0"/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putString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String -&gt; IO()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putString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= sequence1 (map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putChar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s)</a:t>
            </a:r>
          </a:p>
          <a:p>
            <a:r>
              <a:rPr lang="uk-UA"/>
              <a:t>Наступні функції </a:t>
            </a:r>
            <a:r>
              <a:rPr lang="uk-UA" dirty="0"/>
              <a:t>визначаються в </a:t>
            </a:r>
            <a:r>
              <a:rPr lang="en-US" dirty="0"/>
              <a:t>Prelude</a:t>
            </a:r>
          </a:p>
          <a:p>
            <a:pPr lvl="1">
              <a:buNone/>
            </a:pPr>
            <a:r>
              <a:rPr lang="en-US" dirty="0"/>
              <a:t>sequence_   :: Monad m =&gt; [m a] -&gt; m()</a:t>
            </a:r>
          </a:p>
          <a:p>
            <a:pPr lvl="1">
              <a:buNone/>
            </a:pPr>
            <a:r>
              <a:rPr lang="en-US" dirty="0"/>
              <a:t>sequence_   = </a:t>
            </a:r>
            <a:r>
              <a:rPr lang="en-US" dirty="0" err="1"/>
              <a:t>foldr</a:t>
            </a:r>
            <a:r>
              <a:rPr lang="en-US" dirty="0"/>
              <a:t> (&gt;&gt;) (return ())</a:t>
            </a:r>
          </a:p>
          <a:p>
            <a:pPr lvl="1">
              <a:buNone/>
            </a:pPr>
            <a:r>
              <a:rPr lang="en-US" dirty="0" err="1"/>
              <a:t>mapM</a:t>
            </a:r>
            <a:r>
              <a:rPr lang="en-US" dirty="0"/>
              <a:t>_        :: Monad m =&gt; (a -&gt; m b) -&gt; [a] -&gt; m()</a:t>
            </a:r>
          </a:p>
          <a:p>
            <a:pPr lvl="1">
              <a:buNone/>
            </a:pPr>
            <a:r>
              <a:rPr lang="en-US" dirty="0" err="1"/>
              <a:t>mapM</a:t>
            </a:r>
            <a:r>
              <a:rPr lang="en-US" dirty="0"/>
              <a:t>_ f as  = sequence_ (map f as) </a:t>
            </a:r>
          </a:p>
          <a:p>
            <a:endParaRPr lang="en-US" dirty="0"/>
          </a:p>
          <a:p>
            <a:pPr lvl="1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9234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Задача з архівом (БД) даних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84784"/>
            <a:ext cx="7772400" cy="5040560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Архів (БД) містить дані про фізичних осіб</a:t>
            </a:r>
          </a:p>
          <a:p>
            <a:pPr lvl="1"/>
            <a:r>
              <a:rPr lang="uk-UA" dirty="0"/>
              <a:t>Інформація про фізичну особу - тип </a:t>
            </a:r>
            <a:r>
              <a:rPr lang="en-US" dirty="0"/>
              <a:t>Person</a:t>
            </a:r>
            <a:endParaRPr lang="uk-UA" dirty="0"/>
          </a:p>
          <a:p>
            <a:pPr lvl="1"/>
            <a:r>
              <a:rPr lang="uk-UA" dirty="0"/>
              <a:t>Дві функції, що працюють з архівом даних: </a:t>
            </a:r>
            <a:r>
              <a:rPr lang="en-US" dirty="0"/>
              <a:t>mother </a:t>
            </a:r>
            <a:r>
              <a:rPr lang="uk-UA" dirty="0"/>
              <a:t>і </a:t>
            </a:r>
            <a:r>
              <a:rPr lang="en-US" dirty="0"/>
              <a:t>father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data Person = ….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mother, father :: Person -&gt; Maybe Person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mother p = …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father p = …</a:t>
            </a:r>
          </a:p>
          <a:p>
            <a:r>
              <a:rPr lang="uk-UA" dirty="0"/>
              <a:t>Головна задача – отримати інформацію про одного з предків</a:t>
            </a:r>
          </a:p>
          <a:p>
            <a:pPr lvl="1"/>
            <a:r>
              <a:rPr lang="uk-UA" dirty="0"/>
              <a:t>Дідусь по лінії матері –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mf p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Дідусь матері по лінії батька</a:t>
            </a:r>
            <a:r>
              <a:rPr lang="en-US" dirty="0"/>
              <a:t> –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Традиційний </a:t>
            </a:r>
            <a:r>
              <a:rPr lang="uk-UA" dirty="0" err="1"/>
              <a:t>розв”язок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628800"/>
            <a:ext cx="7772400" cy="4608512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mf :: Person -&gt; Maybe Person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mf p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(mother p)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Nothing -&gt; Nothing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Just m   -&gt; father m   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uk-UA" dirty="0"/>
              <a:t>------------------------------------------</a:t>
            </a:r>
            <a:r>
              <a:rPr lang="en-US" dirty="0"/>
              <a:t>         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Person -&gt; Maybe Person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(mother p)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Nothing -&gt; Nothing            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Just m  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(father m)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Nothing -&gt; Nothing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Just mf  -&gt; father mf </a:t>
            </a:r>
          </a:p>
          <a:p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комбінатора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84784"/>
            <a:ext cx="7982272" cy="518457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uk-UA" dirty="0"/>
              <a:t>Проста стратегія обчислення</a:t>
            </a:r>
          </a:p>
          <a:p>
            <a:pPr lvl="2"/>
            <a:r>
              <a:rPr lang="uk-UA" dirty="0"/>
              <a:t>Поява </a:t>
            </a:r>
            <a:r>
              <a:rPr lang="en-US" dirty="0"/>
              <a:t>Nothing </a:t>
            </a:r>
            <a:r>
              <a:rPr lang="uk-UA" dirty="0"/>
              <a:t>в довільному місці веде до загального </a:t>
            </a:r>
            <a:r>
              <a:rPr lang="en-US" dirty="0"/>
              <a:t>Nothing</a:t>
            </a:r>
          </a:p>
          <a:p>
            <a:pPr lvl="2"/>
            <a:r>
              <a:rPr lang="uk-UA" dirty="0"/>
              <a:t>Комбінатор (функція </a:t>
            </a:r>
            <a:r>
              <a:rPr lang="en-US" dirty="0"/>
              <a:t> </a:t>
            </a:r>
            <a:r>
              <a:rPr lang="uk-UA" dirty="0"/>
              <a:t> вищого порядку), котра </a:t>
            </a:r>
            <a:r>
              <a:rPr lang="uk-UA" dirty="0" err="1"/>
              <a:t>“ховає”</a:t>
            </a:r>
            <a:r>
              <a:rPr lang="uk-UA" dirty="0"/>
              <a:t> обробку </a:t>
            </a:r>
            <a:r>
              <a:rPr lang="en-US" dirty="0"/>
              <a:t>Nothing / Just a</a:t>
            </a:r>
          </a:p>
          <a:p>
            <a:pPr marL="914400" lvl="2" indent="0">
              <a:buNone/>
            </a:pP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comb :: Maybe a -&gt; (a -&gt; Maybe a) -&gt; Maybe a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comb Nothing _ = Nothing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comb (Just x) f  = f x</a:t>
            </a:r>
          </a:p>
          <a:p>
            <a:pPr lvl="1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mf,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Person -&gt; Maybe Person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mf p = ((Just p) ‘comb‘ mother)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‘comb‘ father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= (((Just p) ‘comb‘ mother)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‘comb‘ father)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‘comb‘ father</a:t>
            </a:r>
          </a:p>
          <a:p>
            <a:pPr lvl="1"/>
            <a:endParaRPr lang="en-US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Monad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8604448" cy="50405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Applicative m =&gt; Monad m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return  :: a -&gt; m a</a:t>
            </a:r>
          </a:p>
          <a:p>
            <a:pPr>
              <a:buNone/>
            </a:pPr>
            <a:r>
              <a:rPr lang="en-US" dirty="0"/>
              <a:t>  (&gt;&gt;=) :: m a -&gt; (a -&gt; ma) -&gt; m b</a:t>
            </a:r>
          </a:p>
          <a:p>
            <a:pPr>
              <a:buNone/>
            </a:pPr>
            <a:r>
              <a:rPr lang="en-US" dirty="0"/>
              <a:t>  (&gt;&gt;)   :: m a -&gt; m b -&gt; m b</a:t>
            </a:r>
          </a:p>
          <a:p>
            <a:pPr>
              <a:buNone/>
            </a:pPr>
            <a:r>
              <a:rPr lang="en-US" dirty="0"/>
              <a:t>  fail       :: String -&gt; m a</a:t>
            </a:r>
          </a:p>
          <a:p>
            <a:pPr>
              <a:buNone/>
            </a:pPr>
            <a:r>
              <a:rPr lang="en-US" dirty="0"/>
              <a:t>  -----</a:t>
            </a:r>
            <a:r>
              <a:rPr lang="uk-UA" dirty="0"/>
              <a:t>мінімум </a:t>
            </a:r>
            <a:r>
              <a:rPr lang="en-US" dirty="0"/>
              <a:t>(&gt;&gt;=) </a:t>
            </a:r>
            <a:r>
              <a:rPr lang="uk-UA" dirty="0"/>
              <a:t>і</a:t>
            </a:r>
            <a:r>
              <a:rPr lang="en-US" dirty="0"/>
              <a:t> return     </a:t>
            </a:r>
          </a:p>
          <a:p>
            <a:pPr>
              <a:buNone/>
            </a:pPr>
            <a:r>
              <a:rPr lang="en-US" dirty="0"/>
              <a:t>  m &gt;&gt; k = m &gt;&gt;= (\ _ -&gt; k)</a:t>
            </a:r>
          </a:p>
          <a:p>
            <a:pPr>
              <a:buNone/>
            </a:pPr>
            <a:r>
              <a:rPr lang="en-US" dirty="0"/>
              <a:t>  fail s = error s </a:t>
            </a:r>
          </a:p>
          <a:p>
            <a:pPr lvl="1"/>
            <a:r>
              <a:rPr lang="en-US" dirty="0"/>
              <a:t>return – </a:t>
            </a:r>
            <a:r>
              <a:rPr lang="uk-UA" dirty="0"/>
              <a:t>перетворює значення типа </a:t>
            </a:r>
            <a:r>
              <a:rPr lang="en-US" dirty="0"/>
              <a:t>a</a:t>
            </a:r>
            <a:r>
              <a:rPr lang="uk-UA" dirty="0"/>
              <a:t> в значення монади типа </a:t>
            </a:r>
            <a:r>
              <a:rPr lang="en-US" dirty="0"/>
              <a:t>m a </a:t>
            </a:r>
            <a:r>
              <a:rPr lang="uk-UA" dirty="0"/>
              <a:t>(</a:t>
            </a:r>
            <a:r>
              <a:rPr lang="uk-UA" dirty="0" err="1"/>
              <a:t>“заносить”</a:t>
            </a:r>
            <a:r>
              <a:rPr lang="uk-UA" dirty="0"/>
              <a:t> в контейнер)</a:t>
            </a:r>
            <a:endParaRPr lang="en-US" dirty="0"/>
          </a:p>
          <a:p>
            <a:pPr lvl="1"/>
            <a:r>
              <a:rPr lang="en-US" dirty="0"/>
              <a:t>(&gt;&gt;=) – </a:t>
            </a:r>
            <a:r>
              <a:rPr lang="uk-UA" dirty="0"/>
              <a:t>“</a:t>
            </a:r>
            <a:r>
              <a:rPr lang="uk-UA" dirty="0" err="1"/>
              <a:t>зв</a:t>
            </a:r>
            <a:r>
              <a:rPr lang="en-US" dirty="0"/>
              <a:t>`</a:t>
            </a:r>
            <a:r>
              <a:rPr lang="uk-UA" dirty="0" err="1"/>
              <a:t>язує</a:t>
            </a:r>
            <a:r>
              <a:rPr lang="uk-UA" dirty="0"/>
              <a:t>” (комбінує) значення типа </a:t>
            </a:r>
            <a:r>
              <a:rPr lang="en-US" dirty="0"/>
              <a:t>a</a:t>
            </a:r>
            <a:r>
              <a:rPr lang="uk-UA" dirty="0"/>
              <a:t>, котре знаходиться в значенні монади типа </a:t>
            </a:r>
            <a:r>
              <a:rPr lang="en-US" dirty="0"/>
              <a:t>m a</a:t>
            </a:r>
            <a:r>
              <a:rPr lang="uk-UA" dirty="0"/>
              <a:t>, з функцією  </a:t>
            </a:r>
            <a:r>
              <a:rPr lang="en-US" dirty="0"/>
              <a:t>\v -&gt; m b (</a:t>
            </a:r>
            <a:r>
              <a:rPr lang="uk-UA" dirty="0"/>
              <a:t>використовує значення </a:t>
            </a:r>
            <a:r>
              <a:rPr lang="en-US" dirty="0"/>
              <a:t>v </a:t>
            </a:r>
            <a:r>
              <a:rPr lang="uk-UA" dirty="0"/>
              <a:t>типа </a:t>
            </a:r>
            <a:r>
              <a:rPr lang="en-US" dirty="0"/>
              <a:t>a </a:t>
            </a:r>
            <a:r>
              <a:rPr lang="uk-UA" dirty="0"/>
              <a:t>і повертає значення монади типа</a:t>
            </a:r>
            <a:r>
              <a:rPr lang="en-US" dirty="0"/>
              <a:t> m b) </a:t>
            </a:r>
          </a:p>
          <a:p>
            <a:pPr lvl="2"/>
            <a:r>
              <a:rPr lang="uk-UA" dirty="0"/>
              <a:t>Результат “</a:t>
            </a:r>
            <a:r>
              <a:rPr lang="uk-UA" dirty="0" err="1"/>
              <a:t>зв</a:t>
            </a:r>
            <a:r>
              <a:rPr lang="en-US" dirty="0"/>
              <a:t>`</a:t>
            </a:r>
            <a:r>
              <a:rPr lang="uk-UA" dirty="0" err="1"/>
              <a:t>язування</a:t>
            </a:r>
            <a:r>
              <a:rPr lang="uk-UA" dirty="0"/>
              <a:t>” – значення монади типа </a:t>
            </a:r>
            <a:r>
              <a:rPr lang="en-US" dirty="0"/>
              <a:t>m b </a:t>
            </a:r>
          </a:p>
          <a:p>
            <a:pPr lvl="1"/>
            <a:r>
              <a:rPr lang="en-US" dirty="0"/>
              <a:t>(&gt;&gt;) – </a:t>
            </a:r>
            <a:r>
              <a:rPr lang="uk-UA" dirty="0"/>
              <a:t>схоже, але функція НЕ використовує значення типа </a:t>
            </a:r>
            <a:r>
              <a:rPr lang="en-US" dirty="0"/>
              <a:t>a </a:t>
            </a:r>
            <a:r>
              <a:rPr lang="uk-UA" dirty="0"/>
              <a:t>з монади типа </a:t>
            </a:r>
            <a:r>
              <a:rPr lang="en-US" dirty="0"/>
              <a:t>m a</a:t>
            </a:r>
            <a:r>
              <a:rPr lang="uk-UA" dirty="0"/>
              <a:t>, незалежно формуючи значення монади типа </a:t>
            </a:r>
            <a:r>
              <a:rPr lang="en-US" dirty="0"/>
              <a:t>m b</a:t>
            </a: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57200"/>
            <a:ext cx="8784976" cy="838200"/>
          </a:xfrm>
        </p:spPr>
        <p:txBody>
          <a:bodyPr/>
          <a:lstStyle/>
          <a:p>
            <a:r>
              <a:rPr lang="en-US" dirty="0"/>
              <a:t>Maybe – </a:t>
            </a:r>
            <a:r>
              <a:rPr lang="uk-UA" dirty="0"/>
              <a:t>екземпляр класу </a:t>
            </a:r>
            <a:r>
              <a:rPr lang="en-US" dirty="0"/>
              <a:t>Applicative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5976664" cy="518457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dirty="0" err="1"/>
              <a:t>Functor</a:t>
            </a:r>
            <a:r>
              <a:rPr lang="en-US" dirty="0"/>
              <a:t> Maybe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fmap</a:t>
            </a:r>
            <a:r>
              <a:rPr lang="en-US" dirty="0"/>
              <a:t> _ Nothing = Nothing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fmap</a:t>
            </a:r>
            <a:r>
              <a:rPr lang="en-US" dirty="0"/>
              <a:t> f (Just a)  = Just (f a)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Applicative Maybe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pure x = Just x  </a:t>
            </a:r>
          </a:p>
          <a:p>
            <a:pPr lvl="5"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   Just f &lt;*&gt; m      = </a:t>
            </a:r>
            <a:r>
              <a:rPr lang="en-US" dirty="0" err="1"/>
              <a:t>fmap</a:t>
            </a:r>
            <a:r>
              <a:rPr lang="en-US" dirty="0"/>
              <a:t> f m</a:t>
            </a:r>
          </a:p>
          <a:p>
            <a:pPr>
              <a:buNone/>
            </a:pPr>
            <a:r>
              <a:rPr lang="en-US" dirty="0"/>
              <a:t>   Nothing &lt;*&gt; _m = Nothing</a:t>
            </a:r>
          </a:p>
          <a:p>
            <a:pPr lvl="5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liftA2  f  (Just x) (Just y) = Just (f x y) </a:t>
            </a:r>
          </a:p>
          <a:p>
            <a:pPr>
              <a:buNone/>
            </a:pPr>
            <a:r>
              <a:rPr lang="en-US" dirty="0"/>
              <a:t>   liftA2 _ _ _                    = Nothing</a:t>
            </a:r>
          </a:p>
          <a:p>
            <a:pPr lvl="6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Just _    *&gt; m2   = m2 </a:t>
            </a:r>
          </a:p>
          <a:p>
            <a:pPr>
              <a:buNone/>
            </a:pPr>
            <a:r>
              <a:rPr lang="en-US" dirty="0"/>
              <a:t>   Nothing *&gt; _m2 = Nothing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138864" cy="838200"/>
          </a:xfrm>
        </p:spPr>
        <p:txBody>
          <a:bodyPr/>
          <a:lstStyle/>
          <a:p>
            <a:r>
              <a:rPr lang="en-US" dirty="0"/>
              <a:t>Maybe – </a:t>
            </a:r>
            <a:r>
              <a:rPr lang="uk-UA" dirty="0"/>
              <a:t>екземпляр класу </a:t>
            </a:r>
            <a:r>
              <a:rPr lang="en-US" dirty="0"/>
              <a:t>Monad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280920" cy="49685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Monad Maybe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Nothing &gt;&gt;= _ = Nothing</a:t>
            </a:r>
          </a:p>
          <a:p>
            <a:pPr>
              <a:buNone/>
            </a:pPr>
            <a:r>
              <a:rPr lang="en-US" dirty="0"/>
              <a:t>   (Just x) &gt;&gt;= f = f x</a:t>
            </a:r>
          </a:p>
          <a:p>
            <a:pPr>
              <a:buNone/>
            </a:pPr>
            <a:r>
              <a:rPr lang="en-US" dirty="0"/>
              <a:t>   return  = Just  </a:t>
            </a:r>
          </a:p>
          <a:p>
            <a:pPr>
              <a:buNone/>
            </a:pPr>
            <a:r>
              <a:rPr lang="en-US" dirty="0"/>
              <a:t>   (&gt;&gt;)  = (*&gt;)</a:t>
            </a:r>
          </a:p>
          <a:p>
            <a:pPr>
              <a:buNone/>
            </a:pPr>
            <a:r>
              <a:rPr lang="en-US" dirty="0"/>
              <a:t>   fail  _ = Nothing </a:t>
            </a:r>
          </a:p>
          <a:p>
            <a:pPr lvl="1"/>
            <a:r>
              <a:rPr lang="el-GR" dirty="0"/>
              <a:t>η</a:t>
            </a:r>
            <a:r>
              <a:rPr lang="en-US" dirty="0"/>
              <a:t>-</a:t>
            </a:r>
            <a:r>
              <a:rPr lang="uk-UA" dirty="0"/>
              <a:t>редукція  -- </a:t>
            </a:r>
            <a:r>
              <a:rPr lang="en-US" dirty="0"/>
              <a:t>return x</a:t>
            </a:r>
            <a:r>
              <a:rPr lang="ru-RU" dirty="0"/>
              <a:t> = </a:t>
            </a:r>
            <a:r>
              <a:rPr lang="en-US" dirty="0"/>
              <a:t>Just x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mf,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Person -&gt; Maybe Person    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mf p = (return p) &gt;&gt;= mother &gt;&gt;= father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= (return p) &gt;&gt;= mother &gt;&gt;= father &gt;&gt;=  father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i="1" dirty="0"/>
              <a:t>Аксіоми монад</a:t>
            </a:r>
          </a:p>
          <a:p>
            <a:pPr lvl="2">
              <a:buNone/>
            </a:pPr>
            <a:r>
              <a:rPr lang="en-US" dirty="0"/>
              <a:t>(return a) &gt;&gt;= k = k a  </a:t>
            </a:r>
            <a:r>
              <a:rPr lang="uk-UA" dirty="0"/>
              <a:t> </a:t>
            </a:r>
            <a:r>
              <a:rPr lang="en-US" dirty="0"/>
              <a:t>-- return – </a:t>
            </a:r>
            <a:r>
              <a:rPr lang="uk-UA" dirty="0"/>
              <a:t>ліва одиниця для </a:t>
            </a:r>
            <a:r>
              <a:rPr lang="en-US" dirty="0"/>
              <a:t>&gt;&gt;=</a:t>
            </a:r>
          </a:p>
          <a:p>
            <a:pPr lvl="2">
              <a:buNone/>
            </a:pPr>
            <a:r>
              <a:rPr lang="en-US" dirty="0"/>
              <a:t>m &gt;&gt;= return = m</a:t>
            </a:r>
            <a:r>
              <a:rPr lang="uk-UA" dirty="0"/>
              <a:t>        </a:t>
            </a:r>
            <a:r>
              <a:rPr lang="en-US" dirty="0"/>
              <a:t>-- return – </a:t>
            </a:r>
            <a:r>
              <a:rPr lang="uk-UA" dirty="0"/>
              <a:t>права одиниця для </a:t>
            </a:r>
            <a:r>
              <a:rPr lang="en-US" dirty="0"/>
              <a:t>&gt;&gt;=</a:t>
            </a:r>
          </a:p>
          <a:p>
            <a:pPr lvl="2">
              <a:buNone/>
            </a:pPr>
            <a:r>
              <a:rPr lang="en-US" dirty="0"/>
              <a:t>m &gt;&gt;= (\x -&gt; (k x &gt;&gt;= h)) = (m &gt;&gt;= k) &gt;&gt;= h </a:t>
            </a:r>
          </a:p>
        </p:txBody>
      </p:sp>
    </p:spTree>
    <p:extLst>
      <p:ext uri="{BB962C8B-B14F-4D97-AF65-F5344CB8AC3E}">
        <p14:creationId xmlns:p14="http://schemas.microsoft.com/office/powerpoint/2010/main" val="207629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</a:t>
            </a:r>
            <a:r>
              <a:rPr lang="uk-UA" dirty="0"/>
              <a:t>нотація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556792"/>
            <a:ext cx="7848872" cy="5112568"/>
          </a:xfrm>
        </p:spPr>
        <p:txBody>
          <a:bodyPr>
            <a:normAutofit fontScale="77500" lnSpcReduction="20000"/>
          </a:bodyPr>
          <a:lstStyle/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mf,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Person -&gt; Maybe Person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mf p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m &lt;- mother p   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father m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-- mf p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 m &lt;- mother p; father m}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m  &lt;- mother p   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mf &lt;- father m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father mf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--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 m &lt;- mother p; mf &lt;- father m; father mf}</a:t>
            </a:r>
          </a:p>
          <a:p>
            <a:r>
              <a:rPr lang="uk-UA" dirty="0"/>
              <a:t>Можна зберегти імена, переписавши без </a:t>
            </a:r>
            <a:r>
              <a:rPr lang="en-US" dirty="0"/>
              <a:t>do</a:t>
            </a:r>
            <a:r>
              <a:rPr lang="uk-UA" dirty="0" err="1"/>
              <a:t>-нотації</a:t>
            </a:r>
            <a:r>
              <a:rPr lang="uk-UA" dirty="0"/>
              <a:t> 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mf p = mother p &gt;&gt;= \m -&gt;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father m 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= mother p &gt;&gt;= \m -&gt;   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father m &gt;&gt;= \mf -&gt;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father mf </a:t>
            </a:r>
          </a:p>
          <a:p>
            <a:r>
              <a:rPr lang="uk-UA" dirty="0"/>
              <a:t>Правила переходу від </a:t>
            </a:r>
            <a:r>
              <a:rPr lang="en-US" dirty="0"/>
              <a:t>do</a:t>
            </a:r>
            <a:r>
              <a:rPr lang="uk-UA" dirty="0" err="1"/>
              <a:t>–нотації</a:t>
            </a:r>
            <a:r>
              <a:rPr lang="uk-UA" dirty="0"/>
              <a:t> до звичайної</a:t>
            </a:r>
            <a:endParaRPr lang="en-US" dirty="0"/>
          </a:p>
          <a:p>
            <a:pPr lvl="1"/>
            <a:r>
              <a:rPr lang="en-US" dirty="0"/>
              <a:t>x &lt;- expr1; ...      ==&gt;  expr1 &gt;&gt;= \x -&gt; …</a:t>
            </a:r>
          </a:p>
          <a:p>
            <a:pPr lvl="1"/>
            <a:r>
              <a:rPr lang="en-US" dirty="0"/>
              <a:t>expr2; …             </a:t>
            </a:r>
            <a:r>
              <a:rPr lang="en-US" dirty="0">
                <a:sym typeface="Wingdings" pitchFamily="2" charset="2"/>
              </a:rPr>
              <a:t>==&gt;  expr2 &gt;&gt;= \_ -&gt; …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5048" y="1484784"/>
            <a:ext cx="8568952" cy="5112568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Написати функцію, що будує за двома бінарними деревами третє, застосовуючи деяку функцію до значень в кожній вершині. Якщо дерева</a:t>
            </a:r>
            <a:r>
              <a:rPr lang="en-US" dirty="0"/>
              <a:t> </a:t>
            </a:r>
            <a:r>
              <a:rPr lang="uk-UA" dirty="0"/>
              <a:t>мають різну будову, то повертається </a:t>
            </a:r>
            <a:r>
              <a:rPr lang="en-US" dirty="0"/>
              <a:t>Nothing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 = Empty | Node a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a)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a)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      deriving (Show)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zipTree1 :: (a -&gt; b -&gt; c)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b -&gt; Maybe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zipTree1 _ (Node _ _ _) Empty             =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zipTree1 _ Empty          (Node _ _ _)    = Nothing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zipTree1 _ Empty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Empty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= Just Empty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zipTree1 f (Node x l1 r1) (Node y l2 r2) =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zipTree1 f l1 l2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Nothing -&gt;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Just l    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zipTreee1 f r1 r2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Nothing -&gt;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Just r    -&gt; Just $ Node (f x y) l r</a:t>
            </a:r>
          </a:p>
          <a:p>
            <a:pPr>
              <a:buNone/>
            </a:pP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9347234"/>
      </p:ext>
    </p:extLst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610</TotalTime>
  <Words>2084</Words>
  <Application>Microsoft Office PowerPoint</Application>
  <PresentationFormat>Екран (4:3)</PresentationFormat>
  <Paragraphs>261</Paragraphs>
  <Slides>16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9" baseType="lpstr">
      <vt:lpstr>Tahoma</vt:lpstr>
      <vt:lpstr>Wingdings</vt:lpstr>
      <vt:lpstr>Haskell</vt:lpstr>
      <vt:lpstr>Вступ до монад</vt:lpstr>
      <vt:lpstr>Задача з архівом (БД) даних</vt:lpstr>
      <vt:lpstr>Традиційний розв”язок</vt:lpstr>
      <vt:lpstr>Використання комбінатора</vt:lpstr>
      <vt:lpstr>Клас Monad</vt:lpstr>
      <vt:lpstr>Maybe – екземпляр класу Applicative</vt:lpstr>
      <vt:lpstr>Maybe – екземпляр класу Monad</vt:lpstr>
      <vt:lpstr>do-нотація </vt:lpstr>
      <vt:lpstr>Приклад </vt:lpstr>
      <vt:lpstr>Приклад - продовження </vt:lpstr>
      <vt:lpstr>Тип Either</vt:lpstr>
      <vt:lpstr>Either - монада</vt:lpstr>
      <vt:lpstr>Призначення монад</vt:lpstr>
      <vt:lpstr>Стратегії зв`язування</vt:lpstr>
      <vt:lpstr>IO() – одностороння монада </vt:lpstr>
      <vt:lpstr>Елементи монади IO()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 до монад</dc:title>
  <dc:creator>user</dc:creator>
  <cp:lastModifiedBy>Володимир Проценко</cp:lastModifiedBy>
  <cp:revision>56</cp:revision>
  <dcterms:created xsi:type="dcterms:W3CDTF">2015-12-24T05:59:20Z</dcterms:created>
  <dcterms:modified xsi:type="dcterms:W3CDTF">2019-10-14T19:03:21Z</dcterms:modified>
</cp:coreProperties>
</file>