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82" r:id="rId4"/>
    <p:sldId id="286" r:id="rId5"/>
    <p:sldId id="297" r:id="rId6"/>
    <p:sldId id="296" r:id="rId7"/>
    <p:sldId id="294" r:id="rId8"/>
    <p:sldId id="287" r:id="rId9"/>
    <p:sldId id="270" r:id="rId10"/>
    <p:sldId id="278" r:id="rId11"/>
    <p:sldId id="273" r:id="rId12"/>
    <p:sldId id="274" r:id="rId13"/>
    <p:sldId id="288" r:id="rId14"/>
    <p:sldId id="275" r:id="rId15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3" autoAdjust="0"/>
    <p:restoredTop sz="94643" autoAdjust="0"/>
  </p:normalViewPr>
  <p:slideViewPr>
    <p:cSldViewPr>
      <p:cViewPr varScale="1">
        <p:scale>
          <a:sx n="74" d="100"/>
          <a:sy n="74" d="100"/>
        </p:scale>
        <p:origin x="66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CFB5BF-0636-4943-A176-49344793BB9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B88C8446-4E08-407F-B249-6EA8F94800F5}" type="datetimeFigureOut">
              <a:rPr lang="uk-UA" smtClean="0"/>
              <a:pPr/>
              <a:t>27.10.2019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Аналізатори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7744" y="3212976"/>
            <a:ext cx="5760640" cy="2016224"/>
          </a:xfrm>
        </p:spPr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Sparse</a:t>
            </a:r>
            <a:endParaRPr lang="uk-UA" dirty="0"/>
          </a:p>
          <a:p>
            <a:r>
              <a:rPr lang="uk-UA" dirty="0"/>
              <a:t>Комбінатори</a:t>
            </a:r>
          </a:p>
          <a:p>
            <a:r>
              <a:rPr lang="uk-UA" dirty="0"/>
              <a:t>Мова виразів</a:t>
            </a:r>
          </a:p>
          <a:p>
            <a:r>
              <a:rPr lang="uk-UA" dirty="0"/>
              <a:t>Аналізатор виразів</a:t>
            </a:r>
          </a:p>
        </p:txBody>
      </p:sp>
      <p:pic>
        <p:nvPicPr>
          <p:cNvPr id="50" name="Picture 3" descr="Haskell">
            <a:extLst>
              <a:ext uri="{FF2B5EF4-FFF2-40B4-BE49-F238E27FC236}">
                <a16:creationId xmlns:a16="http://schemas.microsoft.com/office/drawing/2014/main" id="{F22BEDA2-CCC0-4F99-9347-F18AA7BE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Виконання аналізатора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896544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b="1" dirty="0" err="1"/>
              <a:t>newtype</a:t>
            </a:r>
            <a:r>
              <a:rPr lang="en-US" dirty="0"/>
              <a:t> Sparse a = Sparse { parse :: String -&gt; Maybe (</a:t>
            </a:r>
            <a:r>
              <a:rPr lang="en-US" dirty="0" err="1"/>
              <a:t>a,String</a:t>
            </a:r>
            <a:r>
              <a:rPr lang="en-US" dirty="0"/>
              <a:t>) }</a:t>
            </a:r>
            <a:endParaRPr lang="uk-UA" dirty="0"/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runSparse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Sparse a -&gt; String -&gt; Maybe a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runSparse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 s =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 m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Just (res, []) -&gt; Just res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Just (_, _)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Nothing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Nothing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-&gt; Nothing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dirty="0" err="1"/>
              <a:t>runSparse</a:t>
            </a:r>
            <a:r>
              <a:rPr lang="en-US" dirty="0"/>
              <a:t> m s</a:t>
            </a:r>
            <a:r>
              <a:rPr lang="uk-UA" dirty="0"/>
              <a:t> виконує аналізатор</a:t>
            </a:r>
            <a:r>
              <a:rPr lang="en-US" dirty="0"/>
              <a:t> m</a:t>
            </a:r>
            <a:r>
              <a:rPr lang="uk-UA" dirty="0"/>
              <a:t>, що об</a:t>
            </a:r>
            <a:r>
              <a:rPr lang="ru-RU" dirty="0"/>
              <a:t>р</a:t>
            </a:r>
            <a:r>
              <a:rPr lang="uk-UA" dirty="0" err="1"/>
              <a:t>обляє</a:t>
            </a:r>
            <a:r>
              <a:rPr lang="uk-UA" dirty="0"/>
              <a:t> рядок </a:t>
            </a:r>
            <a:r>
              <a:rPr lang="en-US" dirty="0"/>
              <a:t>s </a:t>
            </a:r>
            <a:r>
              <a:rPr lang="uk-UA" dirty="0"/>
              <a:t>і будує значення типу </a:t>
            </a:r>
            <a:r>
              <a:rPr lang="en-US" dirty="0"/>
              <a:t>a (</a:t>
            </a:r>
            <a:r>
              <a:rPr lang="uk-UA" dirty="0"/>
              <a:t>як правило - це </a:t>
            </a:r>
            <a:r>
              <a:rPr lang="en-US" dirty="0"/>
              <a:t>AST</a:t>
            </a:r>
            <a:r>
              <a:rPr lang="uk-UA" dirty="0"/>
              <a:t>, що представляє</a:t>
            </a:r>
            <a:r>
              <a:rPr lang="en-US" dirty="0"/>
              <a:t> </a:t>
            </a:r>
            <a:r>
              <a:rPr lang="uk-UA" dirty="0"/>
              <a:t>вираз</a:t>
            </a:r>
            <a:r>
              <a:rPr lang="en-US" dirty="0"/>
              <a:t> </a:t>
            </a:r>
            <a:r>
              <a:rPr lang="uk-UA" dirty="0"/>
              <a:t>розпізнаний в рядку</a:t>
            </a:r>
            <a:r>
              <a:rPr lang="en-US" dirty="0"/>
              <a:t>)</a:t>
            </a:r>
            <a:endParaRPr lang="uk-UA" dirty="0"/>
          </a:p>
          <a:p>
            <a:pPr lvl="2"/>
            <a:r>
              <a:rPr lang="en-US" dirty="0"/>
              <a:t>Just res</a:t>
            </a:r>
            <a:r>
              <a:rPr lang="uk-UA" dirty="0"/>
              <a:t> – результат аналізу</a:t>
            </a:r>
            <a:endParaRPr lang="en-US" dirty="0"/>
          </a:p>
          <a:p>
            <a:pPr lvl="3"/>
            <a:r>
              <a:rPr lang="en-US" dirty="0"/>
              <a:t>res </a:t>
            </a:r>
            <a:r>
              <a:rPr lang="uk-UA" dirty="0"/>
              <a:t>– значення типу </a:t>
            </a:r>
            <a:r>
              <a:rPr lang="en-US" dirty="0"/>
              <a:t>a</a:t>
            </a:r>
            <a:endParaRPr lang="uk-UA" dirty="0"/>
          </a:p>
          <a:p>
            <a:pPr lvl="2"/>
            <a:r>
              <a:rPr lang="en-US" dirty="0"/>
              <a:t>Nothing – </a:t>
            </a:r>
            <a:r>
              <a:rPr lang="uk-UA" dirty="0"/>
              <a:t>перший випадок </a:t>
            </a:r>
            <a:r>
              <a:rPr lang="en-US" dirty="0"/>
              <a:t> </a:t>
            </a:r>
          </a:p>
          <a:p>
            <a:pPr lvl="3"/>
            <a:r>
              <a:rPr lang="uk-UA" dirty="0"/>
              <a:t> не проаналізовано 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    </a:t>
            </a:r>
            <a:r>
              <a:rPr lang="uk-UA" dirty="0"/>
              <a:t>весь рядок</a:t>
            </a:r>
          </a:p>
          <a:p>
            <a:pPr lvl="2"/>
            <a:r>
              <a:rPr lang="en-US" dirty="0"/>
              <a:t>Nothing</a:t>
            </a:r>
            <a:r>
              <a:rPr lang="uk-UA" dirty="0"/>
              <a:t>  - другий випадок</a:t>
            </a:r>
            <a:endParaRPr lang="en-US" dirty="0"/>
          </a:p>
          <a:p>
            <a:pPr lvl="3"/>
            <a:r>
              <a:rPr lang="uk-UA" dirty="0"/>
              <a:t> знайдена помилка в рядку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572000" y="4496053"/>
            <a:ext cx="446449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runSparse</a:t>
            </a:r>
            <a:r>
              <a:rPr lang="en-US" dirty="0"/>
              <a:t> number "-45"</a:t>
            </a:r>
            <a:endParaRPr lang="ru-RU" dirty="0"/>
          </a:p>
          <a:p>
            <a:r>
              <a:rPr lang="en-US" dirty="0"/>
              <a:t>Just (-45)</a:t>
            </a:r>
            <a:endParaRPr lang="en-US" sz="1600" dirty="0"/>
          </a:p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runSparse</a:t>
            </a:r>
            <a:r>
              <a:rPr lang="en-US" dirty="0"/>
              <a:t> number "-45 "</a:t>
            </a:r>
          </a:p>
          <a:p>
            <a:r>
              <a:rPr lang="en-US" dirty="0"/>
              <a:t>Nothing</a:t>
            </a:r>
          </a:p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runSparse</a:t>
            </a:r>
            <a:r>
              <a:rPr lang="en-US" dirty="0"/>
              <a:t> number "- 45"</a:t>
            </a:r>
          </a:p>
          <a:p>
            <a:r>
              <a:rPr lang="en-US" dirty="0"/>
              <a:t>Nothing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Мова виразів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4824536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Розглядаються вирази, що будуються з цілих чисел, круглих дужок і знаків операцій +, -, *.</a:t>
            </a:r>
          </a:p>
          <a:p>
            <a:pPr lvl="1"/>
            <a:r>
              <a:rPr lang="uk-UA" dirty="0"/>
              <a:t>Синтаксис описується граматикою у формі </a:t>
            </a:r>
            <a:r>
              <a:rPr lang="uk-UA" dirty="0" err="1"/>
              <a:t>Бекуса-Наура</a:t>
            </a:r>
            <a:endParaRPr lang="uk-UA" dirty="0"/>
          </a:p>
          <a:p>
            <a:pPr>
              <a:buNone/>
            </a:pPr>
            <a:r>
              <a:rPr lang="en-US" dirty="0"/>
              <a:t>number = [ "-" ] digit { digit }</a:t>
            </a:r>
          </a:p>
          <a:p>
            <a:pPr>
              <a:buNone/>
            </a:pPr>
            <a:r>
              <a:rPr lang="en-US" dirty="0"/>
              <a:t>digit   = "0" | "1" | ... | "8" | "9”</a:t>
            </a:r>
          </a:p>
          <a:p>
            <a:pPr>
              <a:buNone/>
            </a:pPr>
            <a:r>
              <a:rPr lang="en-US" dirty="0" err="1"/>
              <a:t>expr</a:t>
            </a:r>
            <a:r>
              <a:rPr lang="en-US" dirty="0"/>
              <a:t>   = term { </a:t>
            </a:r>
            <a:r>
              <a:rPr lang="en-US" dirty="0" err="1"/>
              <a:t>addop</a:t>
            </a:r>
            <a:r>
              <a:rPr lang="en-US" dirty="0"/>
              <a:t> term }</a:t>
            </a:r>
          </a:p>
          <a:p>
            <a:pPr>
              <a:buNone/>
            </a:pPr>
            <a:r>
              <a:rPr lang="en-US" dirty="0"/>
              <a:t>term   = factor { </a:t>
            </a:r>
            <a:r>
              <a:rPr lang="en-US" dirty="0" err="1"/>
              <a:t>mulop</a:t>
            </a:r>
            <a:r>
              <a:rPr lang="en-US" dirty="0"/>
              <a:t> factor }</a:t>
            </a:r>
          </a:p>
          <a:p>
            <a:pPr>
              <a:buNone/>
            </a:pPr>
            <a:r>
              <a:rPr lang="en-US" dirty="0"/>
              <a:t>factor = "(" </a:t>
            </a:r>
            <a:r>
              <a:rPr lang="en-US" dirty="0" err="1"/>
              <a:t>expr</a:t>
            </a:r>
            <a:r>
              <a:rPr lang="en-US" dirty="0"/>
              <a:t> ")" | number</a:t>
            </a:r>
          </a:p>
          <a:p>
            <a:pPr>
              <a:buNone/>
            </a:pPr>
            <a:r>
              <a:rPr lang="en-US" dirty="0" err="1"/>
              <a:t>addop</a:t>
            </a:r>
            <a:r>
              <a:rPr lang="en-US" dirty="0"/>
              <a:t> = "+" | "-”</a:t>
            </a:r>
          </a:p>
          <a:p>
            <a:pPr>
              <a:buNone/>
            </a:pPr>
            <a:r>
              <a:rPr lang="en-US" dirty="0" err="1"/>
              <a:t>mulop</a:t>
            </a:r>
            <a:r>
              <a:rPr lang="en-US" dirty="0"/>
              <a:t> = "*”</a:t>
            </a:r>
            <a:endParaRPr lang="uk-UA" dirty="0"/>
          </a:p>
          <a:p>
            <a:pPr lvl="1"/>
            <a:r>
              <a:rPr lang="uk-UA" dirty="0"/>
              <a:t>Допускається вживання довільної кількості символів проміжків </a:t>
            </a:r>
            <a:r>
              <a:rPr lang="en-US" dirty="0"/>
              <a:t>‘ ‘, ‘\n’, ‘\r’  </a:t>
            </a:r>
            <a:r>
              <a:rPr lang="uk-UA" dirty="0"/>
              <a:t>між окремими лексемами</a:t>
            </a:r>
            <a:endParaRPr lang="en-US" dirty="0"/>
          </a:p>
          <a:p>
            <a:pPr lvl="1"/>
            <a:r>
              <a:rPr lang="en-US" dirty="0"/>
              <a:t>“  61”      “32 -6 *  5 ”      “ 64 + 82 * (6 -4)  -  54 “   </a:t>
            </a:r>
          </a:p>
          <a:p>
            <a:pPr lvl="1"/>
            <a:r>
              <a:rPr lang="uk-UA" dirty="0"/>
              <a:t>Аналізатор переводить рядок, що задає вираз в структуру , що описується типом</a:t>
            </a: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data</a:t>
            </a:r>
            <a:r>
              <a:rPr lang="uk-UA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Add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Sub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| Lit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deriving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Show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Аналізатор виразів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208912" cy="48245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int :: Sparse Expr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{ n &lt;-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number;  return (Lit n)}</a:t>
            </a:r>
          </a:p>
          <a:p>
            <a:pPr lvl="4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String -&gt; (a -&gt; a -&gt; a) -&gt; Sparse (a -&gt; a -&gt; a)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f = reserved x &gt;&gt; return f</a:t>
            </a: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Sparse (Expr -&gt; Expr -&gt; Expr)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"+" Add) &lt;|&gt;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"-" Sub)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infixOp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"*"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2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factor, term, expr :: Sparse Expr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factor =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&lt;|&gt;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term  = factor `chainl1`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mulop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expr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= term `chainl1`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addop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3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run :: String -&gt; Maybe Expr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run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runSparse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(spaces &gt;&gt; expr)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788371" y="3787130"/>
            <a:ext cx="4355629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r>
              <a:rPr lang="en-US" dirty="0"/>
              <a:t> run "56"</a:t>
            </a:r>
            <a:endParaRPr lang="ru-RU" dirty="0"/>
          </a:p>
          <a:p>
            <a:r>
              <a:rPr lang="en-US" dirty="0"/>
              <a:t>Just (Lit 56)</a:t>
            </a:r>
          </a:p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r>
              <a:rPr lang="en-US" dirty="0"/>
              <a:t> run "56-6 * 4"</a:t>
            </a:r>
          </a:p>
          <a:p>
            <a:r>
              <a:rPr lang="en-US" dirty="0"/>
              <a:t>Just (Sub (Lit 56) (</a:t>
            </a:r>
            <a:r>
              <a:rPr lang="en-US" dirty="0" err="1"/>
              <a:t>Mul</a:t>
            </a:r>
            <a:r>
              <a:rPr lang="en-US" dirty="0"/>
              <a:t> (Lit 6) (Lit 4)))</a:t>
            </a:r>
          </a:p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r>
              <a:rPr lang="en-US" dirty="0"/>
              <a:t> run "-56 +6 *"</a:t>
            </a:r>
          </a:p>
          <a:p>
            <a:r>
              <a:rPr lang="en-US" dirty="0"/>
              <a:t>Nothing</a:t>
            </a:r>
          </a:p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r>
              <a:rPr lang="en-US" dirty="0"/>
              <a:t> run "-(6*7)"</a:t>
            </a:r>
          </a:p>
          <a:p>
            <a:r>
              <a:rPr lang="en-US" dirty="0"/>
              <a:t>Nothing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Калькулятор виразів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556792"/>
            <a:ext cx="7772400" cy="46805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eval :: Expr -&gt; Int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eval ex =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ex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Add a b -&gt; eval a + eval b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Mul a b -&gt; eval a * eval b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Sub a b -&gt; eval a - eval b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Lit n   -&gt; n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ru-RU" dirty="0" err="1"/>
              <a:t>Вирахову</a:t>
            </a:r>
            <a:r>
              <a:rPr lang="uk-UA" dirty="0"/>
              <a:t>є</a:t>
            </a:r>
            <a:r>
              <a:rPr lang="ru-RU" dirty="0"/>
              <a:t> </a:t>
            </a:r>
            <a:r>
              <a:rPr lang="ru-RU" dirty="0" err="1"/>
              <a:t>вираз</a:t>
            </a:r>
            <a:endParaRPr lang="en-US" dirty="0"/>
          </a:p>
          <a:p>
            <a:pPr lvl="1"/>
            <a:endParaRPr lang="uk-UA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runEval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String -&gt; String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runEval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run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Just ex -&gt; show $ eval ex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Nothing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-&gt; “Sparse error”</a:t>
            </a:r>
            <a:endParaRPr lang="uk-UA" dirty="0"/>
          </a:p>
          <a:p>
            <a:pPr lvl="1"/>
            <a:r>
              <a:rPr lang="uk-UA" dirty="0"/>
              <a:t>Аналізує вираз, обчислює і формує відповідь</a:t>
            </a:r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860032" y="1844824"/>
            <a:ext cx="396044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runEval</a:t>
            </a:r>
            <a:r>
              <a:rPr lang="en-US" dirty="0"/>
              <a:t> "56"</a:t>
            </a:r>
            <a:endParaRPr lang="ru-RU" dirty="0"/>
          </a:p>
          <a:p>
            <a:r>
              <a:rPr lang="ru-RU" dirty="0"/>
              <a:t>"56"</a:t>
            </a:r>
          </a:p>
          <a:p>
            <a:r>
              <a:rPr lang="nb-NO" b="1" dirty="0"/>
              <a:t>*</a:t>
            </a:r>
            <a:r>
              <a:rPr lang="da-DK" b="1" dirty="0"/>
              <a:t>Pr08Sparse</a:t>
            </a:r>
            <a:r>
              <a:rPr lang="nb-NO" b="1" dirty="0"/>
              <a:t>&gt;</a:t>
            </a:r>
            <a:r>
              <a:rPr lang="nb-NO" dirty="0"/>
              <a:t> runEval "56- 6 * 4 "</a:t>
            </a:r>
          </a:p>
          <a:p>
            <a:r>
              <a:rPr lang="uk-UA" dirty="0"/>
              <a:t>"32"</a:t>
            </a:r>
          </a:p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runEval</a:t>
            </a:r>
            <a:r>
              <a:rPr lang="en-US" dirty="0"/>
              <a:t> "-56 +6 * "</a:t>
            </a:r>
          </a:p>
          <a:p>
            <a:r>
              <a:rPr lang="en-US" dirty="0"/>
              <a:t>“Sparse error" </a:t>
            </a:r>
          </a:p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runEval</a:t>
            </a:r>
            <a:r>
              <a:rPr lang="en-US" dirty="0"/>
              <a:t> "-(6* 7)"</a:t>
            </a:r>
          </a:p>
          <a:p>
            <a:r>
              <a:rPr lang="en-US" dirty="0"/>
              <a:t>“Sparse error"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</a:t>
            </a:r>
            <a:r>
              <a:rPr lang="en-US" dirty="0"/>
              <a:t> (read-</a:t>
            </a:r>
            <a:r>
              <a:rPr lang="en-US" dirty="0" err="1"/>
              <a:t>eval</a:t>
            </a:r>
            <a:r>
              <a:rPr lang="en-US" dirty="0"/>
              <a:t>-print loop)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484784"/>
            <a:ext cx="7772400" cy="475252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main :: IO()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main = loop </a:t>
            </a:r>
          </a:p>
          <a:p>
            <a:pPr lvl="2">
              <a:buNone/>
            </a:pPr>
            <a:endParaRPr lang="pt-BR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loop :: IO()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loop =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 putStr "&gt;" 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 input &lt;- getLine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 if </a:t>
            </a: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null input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return () 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    </a:t>
            </a:r>
            <a:r>
              <a:rPr lang="pt-BR" b="1" dirty="0">
                <a:solidFill>
                  <a:schemeClr val="accent5">
                    <a:lumMod val="10000"/>
                  </a:schemeClr>
                </a:solidFill>
              </a:rPr>
              <a:t>else do </a:t>
            </a: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putStrLn (runEval input)  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                            loop</a:t>
            </a:r>
          </a:p>
          <a:p>
            <a:pPr>
              <a:buNone/>
            </a:pPr>
            <a:r>
              <a:rPr lang="pt-BR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/>
              <a:t>В циклі</a:t>
            </a:r>
          </a:p>
          <a:p>
            <a:pPr lvl="1"/>
            <a:r>
              <a:rPr lang="uk-UA" dirty="0"/>
              <a:t>Вводиться рядок</a:t>
            </a:r>
            <a:endParaRPr lang="en-US" dirty="0"/>
          </a:p>
          <a:p>
            <a:pPr lvl="1"/>
            <a:r>
              <a:rPr lang="uk-UA" dirty="0"/>
              <a:t>Аналізується  вираз, заданий в рядку</a:t>
            </a:r>
          </a:p>
          <a:p>
            <a:pPr lvl="1"/>
            <a:r>
              <a:rPr lang="uk-UA" dirty="0"/>
              <a:t>У випадку успішного аналізу вираз обраховується</a:t>
            </a:r>
          </a:p>
          <a:p>
            <a:pPr lvl="1"/>
            <a:r>
              <a:rPr lang="uk-UA" dirty="0"/>
              <a:t>Виводиться результат обробки</a:t>
            </a:r>
          </a:p>
          <a:p>
            <a:r>
              <a:rPr lang="uk-UA" dirty="0"/>
              <a:t>При введенні порожнього рядка цикл завершується</a:t>
            </a:r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012160" y="1556792"/>
            <a:ext cx="288032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r>
              <a:rPr lang="en-US" dirty="0"/>
              <a:t> main</a:t>
            </a:r>
            <a:endParaRPr lang="ru-RU" dirty="0"/>
          </a:p>
          <a:p>
            <a:r>
              <a:rPr lang="ru-RU" dirty="0"/>
              <a:t>&gt;</a:t>
            </a:r>
            <a:r>
              <a:rPr lang="en-US" dirty="0"/>
              <a:t>56 -4 +-5</a:t>
            </a:r>
            <a:endParaRPr lang="ru-RU" dirty="0"/>
          </a:p>
          <a:p>
            <a:r>
              <a:rPr lang="ru-RU" dirty="0"/>
              <a:t>47</a:t>
            </a:r>
          </a:p>
          <a:p>
            <a:r>
              <a:rPr lang="ru-RU" dirty="0"/>
              <a:t>&gt;</a:t>
            </a:r>
            <a:r>
              <a:rPr lang="en-US" dirty="0"/>
              <a:t>67(8+5)</a:t>
            </a:r>
            <a:endParaRPr lang="ru-RU" dirty="0"/>
          </a:p>
          <a:p>
            <a:r>
              <a:rPr lang="en-US" dirty="0"/>
              <a:t>Sparse error</a:t>
            </a:r>
          </a:p>
          <a:p>
            <a:r>
              <a:rPr lang="ru-RU" dirty="0"/>
              <a:t>&gt;</a:t>
            </a:r>
            <a:r>
              <a:rPr lang="en-US" dirty="0"/>
              <a:t>+5)</a:t>
            </a:r>
            <a:endParaRPr lang="ru-RU" dirty="0"/>
          </a:p>
          <a:p>
            <a:r>
              <a:rPr lang="en-US" dirty="0"/>
              <a:t>Sparse error</a:t>
            </a:r>
          </a:p>
          <a:p>
            <a:r>
              <a:rPr lang="ru-RU" dirty="0"/>
              <a:t>&gt;</a:t>
            </a:r>
          </a:p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 для аналізаторів (</a:t>
            </a:r>
            <a:r>
              <a:rPr lang="en-US" dirty="0"/>
              <a:t>Sparse</a:t>
            </a:r>
            <a:r>
              <a:rPr lang="uk-UA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604448" cy="4896544"/>
          </a:xfrm>
        </p:spPr>
        <p:txBody>
          <a:bodyPr>
            <a:normAutofit fontScale="70000" lnSpcReduction="20000"/>
          </a:bodyPr>
          <a:lstStyle/>
          <a:p>
            <a:pPr lvl="2"/>
            <a:r>
              <a:rPr lang="uk-UA" dirty="0"/>
              <a:t>Аналізатор – функція, що обробляє вхідний рядок символів,</a:t>
            </a:r>
            <a:r>
              <a:rPr lang="en-US" dirty="0"/>
              <a:t> </a:t>
            </a:r>
            <a:r>
              <a:rPr lang="uk-UA" dirty="0"/>
              <a:t>аналізуючи його фрагменти (лексеми), щоб побудувати складну структуру даних </a:t>
            </a:r>
            <a:r>
              <a:rPr lang="en-US" dirty="0"/>
              <a:t>AST (Abstract Syntax Tree</a:t>
            </a:r>
            <a:r>
              <a:rPr lang="uk-UA" dirty="0"/>
              <a:t>).</a:t>
            </a:r>
          </a:p>
          <a:p>
            <a:pPr>
              <a:buNone/>
            </a:pPr>
            <a:r>
              <a:rPr lang="en-US" b="1" dirty="0" err="1"/>
              <a:t>newtype</a:t>
            </a:r>
            <a:r>
              <a:rPr lang="en-US" dirty="0"/>
              <a:t> Sparse a = Sparse { parse :: String -&gt; Maybe (</a:t>
            </a:r>
            <a:r>
              <a:rPr lang="en-US" dirty="0" err="1"/>
              <a:t>a,String</a:t>
            </a:r>
            <a:r>
              <a:rPr lang="en-US" dirty="0"/>
              <a:t>) }</a:t>
            </a:r>
          </a:p>
          <a:p>
            <a:pPr lvl="1"/>
            <a:r>
              <a:rPr lang="uk-UA" dirty="0"/>
              <a:t>Аналізатор – функція, що по рядку повертає результат із </a:t>
            </a:r>
            <a:r>
              <a:rPr lang="en-US" dirty="0"/>
              <a:t>Maybe (</a:t>
            </a:r>
            <a:r>
              <a:rPr lang="en-US" dirty="0" err="1"/>
              <a:t>a,String</a:t>
            </a:r>
            <a:r>
              <a:rPr lang="en-US" dirty="0"/>
              <a:t>)</a:t>
            </a:r>
            <a:endParaRPr lang="uk-UA" dirty="0"/>
          </a:p>
          <a:p>
            <a:pPr lvl="2"/>
            <a:r>
              <a:rPr lang="uk-UA" dirty="0"/>
              <a:t>Невдача синтаксичного аналізу =</a:t>
            </a:r>
            <a:r>
              <a:rPr lang="en-US" dirty="0"/>
              <a:t>&gt;</a:t>
            </a:r>
            <a:r>
              <a:rPr lang="uk-UA" dirty="0"/>
              <a:t> </a:t>
            </a:r>
            <a:r>
              <a:rPr lang="en-US" dirty="0"/>
              <a:t>Nothing</a:t>
            </a:r>
            <a:r>
              <a:rPr lang="uk-UA" dirty="0"/>
              <a:t> </a:t>
            </a:r>
            <a:endParaRPr lang="en-US" dirty="0"/>
          </a:p>
          <a:p>
            <a:pPr lvl="2"/>
            <a:r>
              <a:rPr lang="uk-UA" dirty="0"/>
              <a:t>Успішний синтаксичний аналіз =</a:t>
            </a:r>
            <a:r>
              <a:rPr lang="en-US" dirty="0"/>
              <a:t>&gt; Just</a:t>
            </a:r>
            <a:r>
              <a:rPr lang="uk-UA" dirty="0"/>
              <a:t> </a:t>
            </a:r>
            <a:r>
              <a:rPr lang="en-US" dirty="0"/>
              <a:t>(</a:t>
            </a:r>
            <a:r>
              <a:rPr lang="en-US" dirty="0" err="1"/>
              <a:t>v,st</a:t>
            </a:r>
            <a:r>
              <a:rPr lang="en-US" dirty="0"/>
              <a:t>) : </a:t>
            </a:r>
          </a:p>
          <a:p>
            <a:pPr lvl="3"/>
            <a:r>
              <a:rPr lang="en-US" dirty="0"/>
              <a:t>v </a:t>
            </a:r>
            <a:r>
              <a:rPr lang="uk-UA" dirty="0"/>
              <a:t>значення типа </a:t>
            </a:r>
            <a:r>
              <a:rPr lang="en-US" dirty="0"/>
              <a:t>a </a:t>
            </a:r>
            <a:r>
              <a:rPr lang="uk-UA" dirty="0"/>
              <a:t>(розпізнане в результаті аналізу і обробки префіксу аргументу);  </a:t>
            </a:r>
            <a:endParaRPr lang="en-US" dirty="0"/>
          </a:p>
          <a:p>
            <a:pPr lvl="3"/>
            <a:r>
              <a:rPr lang="en-US" dirty="0" err="1"/>
              <a:t>st</a:t>
            </a:r>
            <a:r>
              <a:rPr lang="uk-UA" dirty="0"/>
              <a:t> – нерозпізнаний суфікс аргументу</a:t>
            </a:r>
            <a:endParaRPr lang="en-US" dirty="0"/>
          </a:p>
          <a:p>
            <a:pPr lvl="1"/>
            <a:r>
              <a:rPr lang="en-US" dirty="0"/>
              <a:t>Sparse a – </a:t>
            </a:r>
            <a:r>
              <a:rPr lang="uk-UA" dirty="0"/>
              <a:t>тип і </a:t>
            </a:r>
            <a:r>
              <a:rPr lang="en-US" dirty="0"/>
              <a:t>Sparse f - </a:t>
            </a:r>
            <a:r>
              <a:rPr lang="uk-UA" dirty="0"/>
              <a:t>конструктор</a:t>
            </a:r>
            <a:r>
              <a:rPr lang="en-US" dirty="0"/>
              <a:t>, </a:t>
            </a:r>
            <a:endParaRPr lang="uk-UA" dirty="0"/>
          </a:p>
          <a:p>
            <a:pPr lvl="2"/>
            <a:r>
              <a:rPr lang="en-US" dirty="0"/>
              <a:t>f :: String -&gt; Maybe (</a:t>
            </a:r>
            <a:r>
              <a:rPr lang="en-US" dirty="0" err="1"/>
              <a:t>a,String</a:t>
            </a:r>
            <a:r>
              <a:rPr lang="en-US" dirty="0"/>
              <a:t>)  - </a:t>
            </a:r>
            <a:r>
              <a:rPr lang="uk-UA" dirty="0"/>
              <a:t>аналізатор</a:t>
            </a:r>
          </a:p>
          <a:p>
            <a:pPr lvl="1"/>
            <a:r>
              <a:rPr lang="en-US" dirty="0"/>
              <a:t>parse –</a:t>
            </a:r>
            <a:r>
              <a:rPr lang="uk-UA" dirty="0"/>
              <a:t> селектор, що вибирає аналізатор</a:t>
            </a:r>
            <a:r>
              <a:rPr lang="en-US" dirty="0"/>
              <a:t> f</a:t>
            </a:r>
            <a:endParaRPr lang="uk-UA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item :: Sparse Char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item =</a:t>
            </a:r>
          </a:p>
          <a:p>
            <a:pPr>
              <a:buNone/>
            </a:pPr>
            <a:r>
              <a:rPr lang="en-US">
                <a:solidFill>
                  <a:schemeClr val="accent5">
                    <a:lumMod val="10000"/>
                  </a:schemeClr>
                </a:solidFill>
              </a:rPr>
              <a:t>     Sparse</a:t>
            </a:r>
            <a:r>
              <a:rPr lang="uk-UA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“”     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(c:cs) -&gt;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c,cs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076056" y="4797152"/>
            <a:ext cx="392392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*Pr08Sparse&gt;</a:t>
            </a:r>
            <a:r>
              <a:rPr lang="en-US" dirty="0"/>
              <a:t> parse item "</a:t>
            </a:r>
            <a:r>
              <a:rPr lang="en-US" dirty="0" err="1"/>
              <a:t>abc</a:t>
            </a:r>
            <a:r>
              <a:rPr lang="en-US" dirty="0"/>
              <a:t> m"</a:t>
            </a:r>
            <a:endParaRPr lang="ru-RU" dirty="0"/>
          </a:p>
          <a:p>
            <a:r>
              <a:rPr lang="en-US" dirty="0"/>
              <a:t>Just ('a',"</a:t>
            </a:r>
            <a:r>
              <a:rPr lang="en-US" dirty="0" err="1"/>
              <a:t>bc</a:t>
            </a:r>
            <a:r>
              <a:rPr lang="en-US" dirty="0"/>
              <a:t> m")</a:t>
            </a:r>
          </a:p>
          <a:p>
            <a:r>
              <a:rPr lang="en-US" b="1" dirty="0"/>
              <a:t>*Pr08Sparse&gt;</a:t>
            </a:r>
            <a:r>
              <a:rPr lang="en-US" dirty="0"/>
              <a:t> parse item ""</a:t>
            </a:r>
          </a:p>
          <a:p>
            <a:r>
              <a:rPr lang="en-US" dirty="0"/>
              <a:t>Nothing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аналізаторів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80920" cy="4896544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/>
              <a:t>sat p – </a:t>
            </a:r>
            <a:r>
              <a:rPr lang="uk-UA" dirty="0"/>
              <a:t>розпізнає символ, що задовольняє предикату </a:t>
            </a:r>
            <a:r>
              <a:rPr lang="en-US" dirty="0"/>
              <a:t>p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sat :: (Char -&gt; Bool) -&gt; Sparse Char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sat p = Sparse $ \s -&gt;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“”     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(c:cs)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c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c,cs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Nothing </a:t>
            </a:r>
          </a:p>
          <a:p>
            <a:pPr lvl="1"/>
            <a:r>
              <a:rPr lang="en-US" dirty="0"/>
              <a:t>char c – </a:t>
            </a:r>
            <a:r>
              <a:rPr lang="uk-UA" dirty="0"/>
              <a:t>розпізнає на вході символ</a:t>
            </a:r>
            <a:r>
              <a:rPr lang="en-US" dirty="0"/>
              <a:t> c</a:t>
            </a:r>
            <a:r>
              <a:rPr lang="uk-UA" dirty="0"/>
              <a:t> і його повертає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char :: Char -&gt; Sparse Char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char c = sat (==c)  </a:t>
            </a:r>
          </a:p>
          <a:p>
            <a:pPr lvl="1"/>
            <a:r>
              <a:rPr lang="en-US" dirty="0"/>
              <a:t>digit – </a:t>
            </a:r>
            <a:r>
              <a:rPr lang="uk-UA" dirty="0"/>
              <a:t>розпізнає цифру і повертає її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digit :: Sparse Char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digit = sat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isDigit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</a:p>
          <a:p>
            <a:pPr lvl="1"/>
            <a:r>
              <a:rPr lang="en-US" dirty="0" err="1"/>
              <a:t>oneOf</a:t>
            </a:r>
            <a:r>
              <a:rPr lang="en-US" dirty="0"/>
              <a:t> s  – </a:t>
            </a:r>
            <a:r>
              <a:rPr lang="uk-UA" dirty="0"/>
              <a:t> розпізнає символ, що являється елементом рядка</a:t>
            </a:r>
            <a:r>
              <a:rPr lang="en-US" dirty="0"/>
              <a:t> s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[Char] -&gt; Sparse Char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= sat (\c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 s)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sat (flip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/>
              <a:t>Клас </a:t>
            </a:r>
            <a:r>
              <a:rPr lang="en-US" dirty="0" err="1"/>
              <a:t>Functor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534400" cy="396044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fmap</a:t>
            </a:r>
            <a:r>
              <a:rPr lang="en-US" dirty="0"/>
              <a:t> :: (a -&gt; b) -&gt; f a -&gt; f b</a:t>
            </a:r>
            <a:endParaRPr 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Functor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Sparse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fmap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(Sparse cs) =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Sparse (\s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cs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Nothing     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Just (a, s1) -&gt; Just (f a, s1))</a:t>
            </a:r>
          </a:p>
          <a:p>
            <a:r>
              <a:rPr lang="en-US" dirty="0" err="1"/>
              <a:t>intDigit</a:t>
            </a:r>
            <a:r>
              <a:rPr lang="en-US" dirty="0"/>
              <a:t>  - </a:t>
            </a:r>
            <a:r>
              <a:rPr lang="uk-UA" dirty="0"/>
              <a:t> розпізнає цифру і перетворює її в число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intDigit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Sparse Int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intDigit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digitToInt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&lt;$&gt; digit 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2554288" y="5661248"/>
            <a:ext cx="46450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*Pr08Sparse&gt;</a:t>
            </a:r>
            <a:r>
              <a:rPr lang="en-US" dirty="0"/>
              <a:t> parse </a:t>
            </a:r>
            <a:r>
              <a:rPr lang="en-US" dirty="0" err="1"/>
              <a:t>intDigit</a:t>
            </a:r>
            <a:r>
              <a:rPr lang="en-US" dirty="0"/>
              <a:t> "2ty"</a:t>
            </a:r>
            <a:endParaRPr lang="ru-RU" dirty="0"/>
          </a:p>
          <a:p>
            <a:r>
              <a:rPr lang="en-US" dirty="0"/>
              <a:t>Just (2,"ty")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Applicative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1"/>
            <a:ext cx="8282880" cy="43204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    pure   :: a -&gt; f a</a:t>
            </a:r>
          </a:p>
          <a:p>
            <a:r>
              <a:rPr lang="en-US" dirty="0"/>
              <a:t>     (&lt;*&gt;) :: f(a-&gt;b) -&gt; f a -&gt; f b</a:t>
            </a:r>
            <a:endParaRPr 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Applicative Sparse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pure a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= Sparse (\s -&gt;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(Sparse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&lt;*&gt; (Sparse ca) =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Sparse (\s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Nothing     -&gt; Nothing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Just (f, s1)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ca s1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Nothing      -&gt; Nothing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Just (a, s2) -&gt; Just (f a, s2) )</a:t>
            </a:r>
          </a:p>
          <a:p>
            <a:pPr>
              <a:buNone/>
            </a:pPr>
            <a:r>
              <a:rPr lang="en-US" dirty="0"/>
              <a:t>string  </a:t>
            </a:r>
            <a:r>
              <a:rPr lang="en-US" dirty="0" err="1"/>
              <a:t>st</a:t>
            </a:r>
            <a:r>
              <a:rPr lang="en-US" dirty="0"/>
              <a:t> – </a:t>
            </a:r>
            <a:r>
              <a:rPr lang="uk-UA" dirty="0"/>
              <a:t>розпізнає на вході рядок 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uk-UA" dirty="0"/>
              <a:t>і його повертає</a:t>
            </a:r>
            <a:r>
              <a:rPr lang="en-US" dirty="0"/>
              <a:t> </a:t>
            </a:r>
            <a:endParaRPr lang="uk-UA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string :: String -&gt; Sparse String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string ""      = pure “”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string (c:cs) = (:) &lt;$&gt; (char c) &lt;*&gt; (string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2915816" y="5877272"/>
            <a:ext cx="46450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*Pr08Sparse&gt;</a:t>
            </a:r>
            <a:r>
              <a:rPr lang="en-US" dirty="0"/>
              <a:t> parse (string "ab") "</a:t>
            </a:r>
            <a:r>
              <a:rPr lang="en-US" dirty="0" err="1"/>
              <a:t>abc</a:t>
            </a:r>
            <a:r>
              <a:rPr lang="en-US" dirty="0"/>
              <a:t>"</a:t>
            </a:r>
          </a:p>
          <a:p>
            <a:r>
              <a:rPr lang="en-US" dirty="0"/>
              <a:t>Just ("</a:t>
            </a:r>
            <a:r>
              <a:rPr lang="en-US" dirty="0" err="1"/>
              <a:t>ab","c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7336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Monad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27984" y="4293096"/>
            <a:ext cx="3528392" cy="16561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</a:t>
            </a:r>
            <a:r>
              <a:rPr lang="en-US" b="0" dirty="0"/>
              <a:t> a1 &lt;- p1</a:t>
            </a:r>
          </a:p>
          <a:p>
            <a:r>
              <a:rPr lang="en-US" b="0" dirty="0"/>
              <a:t>     a2 &lt;- p2</a:t>
            </a:r>
          </a:p>
          <a:p>
            <a:r>
              <a:rPr lang="en-US" b="0" dirty="0"/>
              <a:t>     ………….</a:t>
            </a:r>
          </a:p>
          <a:p>
            <a:r>
              <a:rPr lang="en-US" b="0" dirty="0"/>
              <a:t>     an &lt;- </a:t>
            </a:r>
            <a:r>
              <a:rPr lang="en-US" b="0" dirty="0" err="1"/>
              <a:t>pn</a:t>
            </a:r>
            <a:endParaRPr lang="en-US" b="0" dirty="0"/>
          </a:p>
          <a:p>
            <a:r>
              <a:rPr lang="en-US" b="0" dirty="0"/>
              <a:t>     return (f a1 a2 … an)</a:t>
            </a:r>
            <a:endParaRPr lang="uk-UA" b="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1564" y="1592792"/>
            <a:ext cx="8229600" cy="2700304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dirty="0"/>
              <a:t>return :: a -&gt; m a </a:t>
            </a:r>
          </a:p>
          <a:p>
            <a:pPr lvl="2"/>
            <a:r>
              <a:rPr lang="en-US" dirty="0"/>
              <a:t>(&gt;&gt;=) :: m a -&gt; (a -&gt; m b) -&gt; m b  </a:t>
            </a: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instance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Monad Sparse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return a = Sparse (\s -&gt;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p &gt;&gt;= f  = Sparse (\s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 p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Nothing -&gt; Nothing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Just (a,s1)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Sparse g = f a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g s1 )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r>
              <a:rPr lang="uk-UA" dirty="0"/>
              <a:t>При побудові аналізаторів використовують </a:t>
            </a:r>
            <a:r>
              <a:rPr lang="en-US" dirty="0"/>
              <a:t>do</a:t>
            </a:r>
            <a:r>
              <a:rPr lang="uk-UA" dirty="0" err="1"/>
              <a:t>-нотацію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403648" y="4365104"/>
            <a:ext cx="2448272" cy="1584176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p1 &gt;&gt;= \a1 -&gt;</a:t>
            </a:r>
          </a:p>
          <a:p>
            <a:r>
              <a:rPr lang="en-US" b="0" dirty="0"/>
              <a:t>p2 &gt;&gt;= \a2 -&gt;</a:t>
            </a:r>
          </a:p>
          <a:p>
            <a:r>
              <a:rPr lang="en-US" b="0" dirty="0"/>
              <a:t>…………………..</a:t>
            </a:r>
          </a:p>
          <a:p>
            <a:r>
              <a:rPr lang="en-US" b="0" dirty="0" err="1"/>
              <a:t>pn</a:t>
            </a:r>
            <a:r>
              <a:rPr lang="en-US" b="0" dirty="0"/>
              <a:t> &gt;&gt;= \an -&gt;</a:t>
            </a:r>
          </a:p>
          <a:p>
            <a:r>
              <a:rPr lang="en-US" b="0" dirty="0"/>
              <a:t>f a1 a2 … an</a:t>
            </a:r>
            <a:endParaRPr lang="uk-UA" b="0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827584" y="5949280"/>
            <a:ext cx="7848872" cy="504056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b="1" dirty="0"/>
              <a:t>do</a:t>
            </a:r>
            <a:r>
              <a:rPr lang="en-US" dirty="0"/>
              <a:t> { a1 &lt;- p1; a2 &lt;- p2; …; an &lt;- </a:t>
            </a:r>
            <a:r>
              <a:rPr lang="en-US" dirty="0" err="1"/>
              <a:t>pn</a:t>
            </a:r>
            <a:r>
              <a:rPr lang="en-US" dirty="0"/>
              <a:t>; return (f a1 a2 … an) }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 bwMode="auto">
          <a:xfrm>
            <a:off x="3959932" y="4365104"/>
            <a:ext cx="0" cy="158417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Прямая соединительная линия 9"/>
          <p:cNvCxnSpPr/>
          <p:nvPr/>
        </p:nvCxnSpPr>
        <p:spPr bwMode="auto">
          <a:xfrm>
            <a:off x="1259632" y="5959410"/>
            <a:ext cx="705678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7889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57200"/>
            <a:ext cx="8208912" cy="838200"/>
          </a:xfrm>
        </p:spPr>
        <p:txBody>
          <a:bodyPr/>
          <a:lstStyle/>
          <a:p>
            <a:pPr lvl="1"/>
            <a:r>
              <a:rPr lang="uk-UA" dirty="0"/>
              <a:t>Детермінований оператор вибору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518457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(&lt;|&gt;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Sparse a -&gt; Sparse a -&gt; Sparse a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 &lt;|&gt; q = Sparse (\s -&gt;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parse p 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Nothing  -&gt; parse q s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res    -&gt; res) </a:t>
            </a:r>
          </a:p>
          <a:p>
            <a:pPr lvl="1"/>
            <a:r>
              <a:rPr lang="uk-UA" dirty="0"/>
              <a:t>Вибирається лише перший результат </a:t>
            </a:r>
            <a:r>
              <a:rPr lang="en-US" dirty="0"/>
              <a:t> </a:t>
            </a:r>
          </a:p>
          <a:p>
            <a:pPr lvl="3">
              <a:buNone/>
            </a:pP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many  :: Sparse a  -&gt; Sparse [a]   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--  </a:t>
            </a:r>
            <a:r>
              <a:rPr lang="ru-RU" sz="2600" dirty="0">
                <a:solidFill>
                  <a:schemeClr val="accent5">
                    <a:lumMod val="10000"/>
                  </a:schemeClr>
                </a:solidFill>
              </a:rPr>
              <a:t>нуль </a:t>
            </a:r>
            <a:r>
              <a:rPr lang="ru-RU" sz="2600" dirty="0" err="1">
                <a:solidFill>
                  <a:schemeClr val="accent5">
                    <a:lumMod val="10000"/>
                  </a:schemeClr>
                </a:solidFill>
              </a:rPr>
              <a:t>або</a:t>
            </a:r>
            <a:r>
              <a:rPr lang="ru-RU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ru-RU" sz="2600" dirty="0" err="1">
                <a:solidFill>
                  <a:schemeClr val="accent5">
                    <a:lumMod val="10000"/>
                  </a:schemeClr>
                </a:solidFill>
              </a:rPr>
              <a:t>багато</a:t>
            </a:r>
            <a:endParaRPr lang="ru-RU" sz="2600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many p = some p &lt;|&gt; return []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some  :: Sparse a  -&gt; Sparse [a]   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--  </a:t>
            </a:r>
            <a:r>
              <a:rPr lang="en-US" sz="2600" dirty="0" err="1">
                <a:solidFill>
                  <a:schemeClr val="accent5">
                    <a:lumMod val="10000"/>
                  </a:schemeClr>
                </a:solidFill>
              </a:rPr>
              <a:t>один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10000"/>
                  </a:schemeClr>
                </a:solidFill>
              </a:rPr>
              <a:t>або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5">
                    <a:lumMod val="10000"/>
                  </a:schemeClr>
                </a:solidFill>
              </a:rPr>
              <a:t>багато</a:t>
            </a:r>
            <a:r>
              <a:rPr lang="en-US" sz="2600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		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some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{a &lt;- p; as &lt;- many p; return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a:as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)}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number – </a:t>
            </a:r>
            <a:r>
              <a:rPr lang="uk-UA" dirty="0"/>
              <a:t>розпізнає цифри, можливо зі знаком, і повертає число 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number :: Sparse Int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number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s &lt;- sign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&lt;- some digit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return $ read (s ++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sign :: Sparse String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sign = string "-" &lt;|&gt; return 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4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Прості аналізатори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50405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spaces – </a:t>
            </a:r>
            <a:r>
              <a:rPr lang="uk-UA" dirty="0"/>
              <a:t>розпізнає нуль або багато </a:t>
            </a:r>
            <a:r>
              <a:rPr lang="en-US" dirty="0"/>
              <a:t> </a:t>
            </a:r>
            <a:r>
              <a:rPr lang="uk-UA" dirty="0"/>
              <a:t>символів проміжку  </a:t>
            </a:r>
            <a:r>
              <a:rPr lang="en-US" dirty="0"/>
              <a:t>\n\t\r</a:t>
            </a:r>
            <a:r>
              <a:rPr lang="uk-UA" dirty="0"/>
              <a:t> 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spaces :: Sparse ()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spaces = many (sat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isSpace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&gt;&gt; return ()</a:t>
            </a:r>
          </a:p>
          <a:p>
            <a:pPr lvl="1"/>
            <a:r>
              <a:rPr lang="en-US" dirty="0" err="1"/>
              <a:t>lexem</a:t>
            </a:r>
            <a:r>
              <a:rPr lang="en-US" dirty="0"/>
              <a:t> p</a:t>
            </a:r>
            <a:r>
              <a:rPr lang="uk-UA" dirty="0"/>
              <a:t>  - розпізнає конструкцію </a:t>
            </a:r>
            <a:r>
              <a:rPr lang="en-US" dirty="0"/>
              <a:t>p</a:t>
            </a:r>
            <a:r>
              <a:rPr lang="uk-UA" dirty="0"/>
              <a:t> і, можливі проміжки за нею 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Sparse a -&gt; Sparse a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{a &lt;- p; spaces ; return a}</a:t>
            </a:r>
          </a:p>
          <a:p>
            <a:pPr lvl="1"/>
            <a:r>
              <a:rPr lang="en-US" dirty="0"/>
              <a:t>reserved s</a:t>
            </a:r>
            <a:r>
              <a:rPr lang="uk-UA" dirty="0"/>
              <a:t>  - розпізнає рядок </a:t>
            </a:r>
            <a:r>
              <a:rPr lang="en-US" dirty="0"/>
              <a:t>s</a:t>
            </a:r>
            <a:r>
              <a:rPr lang="uk-UA" dirty="0"/>
              <a:t> і проміжки, нічого не повертає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reserved :: String -&gt; Sparse ()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reserved s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 _ &lt;- string s; spaces} </a:t>
            </a:r>
          </a:p>
          <a:p>
            <a:pPr lvl="1"/>
            <a:r>
              <a:rPr lang="en-US" dirty="0" err="1"/>
              <a:t>parens</a:t>
            </a:r>
            <a:r>
              <a:rPr lang="en-US" dirty="0"/>
              <a:t> p</a:t>
            </a:r>
            <a:r>
              <a:rPr lang="uk-UA" dirty="0"/>
              <a:t>  - розпізнає конструкцію </a:t>
            </a:r>
            <a:r>
              <a:rPr lang="en-US" dirty="0"/>
              <a:t>p</a:t>
            </a:r>
            <a:r>
              <a:rPr lang="uk-UA" dirty="0"/>
              <a:t> в дужках 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Sparse a -&gt; Sparse a </a:t>
            </a:r>
            <a:endParaRPr lang="en-US" i="1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parens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= </a:t>
            </a:r>
          </a:p>
          <a:p>
            <a:pPr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   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reserved "("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n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lexem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reserved ")"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return n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3"/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3563888" y="4869160"/>
            <a:ext cx="547260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dirty="0"/>
              <a:t>*Pr08Sparse&gt;</a:t>
            </a:r>
            <a:r>
              <a:rPr lang="da-DK" dirty="0"/>
              <a:t> parse (lexem number) "-5 yuy"</a:t>
            </a:r>
            <a:endParaRPr lang="ru-RU" dirty="0"/>
          </a:p>
          <a:p>
            <a:r>
              <a:rPr lang="en-US" dirty="0"/>
              <a:t>Just (-5,"yuy")</a:t>
            </a:r>
          </a:p>
          <a:p>
            <a:r>
              <a:rPr lang="da-DK" b="1" dirty="0"/>
              <a:t>*Pr08Sparse &gt;</a:t>
            </a:r>
            <a:r>
              <a:rPr lang="da-DK" dirty="0"/>
              <a:t> parse (lexem number) " 6 yuy"</a:t>
            </a:r>
            <a:endParaRPr lang="ru-RU" dirty="0"/>
          </a:p>
          <a:p>
            <a:r>
              <a:rPr lang="en-US" dirty="0"/>
              <a:t>Nothing</a:t>
            </a:r>
          </a:p>
          <a:p>
            <a:r>
              <a:rPr lang="en-US" b="1" dirty="0"/>
              <a:t>*</a:t>
            </a:r>
            <a:r>
              <a:rPr lang="da-DK" b="1" dirty="0"/>
              <a:t>Pr08Sparse </a:t>
            </a:r>
            <a:r>
              <a:rPr lang="en-US" b="1" dirty="0"/>
              <a:t>&gt;</a:t>
            </a:r>
            <a:r>
              <a:rPr lang="en-US" dirty="0"/>
              <a:t> parse (</a:t>
            </a:r>
            <a:r>
              <a:rPr lang="en-US" dirty="0" err="1"/>
              <a:t>parens</a:t>
            </a:r>
            <a:r>
              <a:rPr lang="en-US" dirty="0"/>
              <a:t> number) "( -5)</a:t>
            </a:r>
            <a:r>
              <a:rPr lang="en-US" dirty="0" err="1"/>
              <a:t>yuy</a:t>
            </a:r>
            <a:r>
              <a:rPr lang="en-US" dirty="0"/>
              <a:t>"</a:t>
            </a:r>
          </a:p>
          <a:p>
            <a:r>
              <a:rPr lang="en-US" dirty="0"/>
              <a:t>Just (-5,"yuy")</a:t>
            </a:r>
            <a:endParaRPr lang="uk-UA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Аналізатор послідовності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504056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Аналізатор</a:t>
            </a:r>
            <a:r>
              <a:rPr lang="en-US" dirty="0"/>
              <a:t> </a:t>
            </a:r>
            <a:r>
              <a:rPr lang="uk-UA" dirty="0"/>
              <a:t>послідовності</a:t>
            </a:r>
            <a:r>
              <a:rPr lang="en-US" dirty="0"/>
              <a:t> </a:t>
            </a:r>
            <a:r>
              <a:rPr lang="en-US" dirty="0" err="1"/>
              <a:t>chainl</a:t>
            </a:r>
            <a:r>
              <a:rPr lang="en-US" dirty="0"/>
              <a:t>, chainl1</a:t>
            </a:r>
            <a:r>
              <a:rPr lang="uk-UA" dirty="0"/>
              <a:t> – розпізнає одно або більше появ </a:t>
            </a:r>
            <a:r>
              <a:rPr lang="en-US" dirty="0"/>
              <a:t>p</a:t>
            </a:r>
            <a:r>
              <a:rPr lang="uk-UA" dirty="0"/>
              <a:t>, розділених операторами </a:t>
            </a:r>
            <a:r>
              <a:rPr lang="en-US" dirty="0"/>
              <a:t>op</a:t>
            </a:r>
            <a:r>
              <a:rPr lang="uk-UA" dirty="0"/>
              <a:t>, і повертає значення, що отримується в результаті застосування операцій зліва направо.</a:t>
            </a:r>
          </a:p>
          <a:p>
            <a:pPr lvl="2"/>
            <a:r>
              <a:rPr lang="uk-UA" dirty="0"/>
              <a:t>Використовується при аналізі ліво-рекурсивних граматик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chainl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Sparse a -&gt; Sparse (a -&gt; a -&gt; a) -&gt; a -&gt; Sparse a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chainl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op a = (p `chainl1` op) &lt;|&gt; return a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chainl1 :: Sparse a -&gt; Sparse (a -&gt; a -&gt; a) -&gt; Sparse a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 `chainl1` op = do {a &lt;- p; rest a}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rest a = (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{f &lt;- op; b &lt;- p; rest (f a b)})                        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&lt;|&gt; return a</a:t>
            </a:r>
          </a:p>
          <a:p>
            <a:pPr marL="742950" lvl="2" indent="-342900">
              <a:buSzPct val="110000"/>
            </a:pPr>
            <a:r>
              <a:rPr lang="uk-UA" dirty="0"/>
              <a:t> Аналізатор, що виділяє вхідну цифру і перетворює її в число</a:t>
            </a:r>
          </a:p>
          <a:p>
            <a:pPr lvl="1">
              <a:buNone/>
            </a:pPr>
            <a:r>
              <a:rPr lang="en-US" dirty="0" err="1"/>
              <a:t>intDigit</a:t>
            </a:r>
            <a:r>
              <a:rPr lang="en-US" dirty="0"/>
              <a:t> :: Sparse Int</a:t>
            </a:r>
          </a:p>
          <a:p>
            <a:pPr lvl="1"/>
            <a:r>
              <a:rPr lang="uk-UA" sz="2100" dirty="0"/>
              <a:t>Аналізатор, що виділяє знак оператора і перетворює його в оператор</a:t>
            </a:r>
            <a:endParaRPr lang="en-US" sz="2100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operator :: (Num a) =&gt; Sparse (a -&gt; a -&gt; a)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operator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inOperator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&lt;$&gt;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oneOf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"+-*")   -- 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fmap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inOperator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 (</a:t>
            </a:r>
            <a:r>
              <a:rPr lang="en-US" i="1" dirty="0" err="1">
                <a:solidFill>
                  <a:schemeClr val="accent5">
                    <a:lumMod val="10000"/>
                  </a:schemeClr>
                </a:solidFill>
              </a:rPr>
              <a:t>oneOf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</a:rPr>
              <a:t> "+-*")</a:t>
            </a:r>
            <a:endParaRPr lang="uk-UA" i="1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inOperator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(Num a) =&gt; Char -&gt; (a -&gt; a -&gt; a)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inOperator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c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{'+'-&gt; (+); '-'-&gt;(-);'*'-&gt;(*)}</a:t>
            </a:r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115616" y="5949280"/>
            <a:ext cx="669674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*</a:t>
            </a:r>
            <a:r>
              <a:rPr lang="da-DK" b="1" dirty="0"/>
              <a:t>Pr08Sparse</a:t>
            </a:r>
            <a:r>
              <a:rPr lang="en-US" b="1" dirty="0"/>
              <a:t>&gt;</a:t>
            </a:r>
            <a:r>
              <a:rPr lang="en-US" dirty="0"/>
              <a:t> parse (chainl1 </a:t>
            </a:r>
            <a:r>
              <a:rPr lang="en-US" dirty="0" err="1"/>
              <a:t>intDigit</a:t>
            </a:r>
            <a:r>
              <a:rPr lang="en-US" dirty="0"/>
              <a:t> operator) "2-8*2+5 av"</a:t>
            </a:r>
            <a:endParaRPr lang="ru-RU" dirty="0"/>
          </a:p>
          <a:p>
            <a:r>
              <a:rPr lang="en-US" dirty="0"/>
              <a:t>Just (-7," av“)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1827</TotalTime>
  <Words>1914</Words>
  <Application>Microsoft Office PowerPoint</Application>
  <PresentationFormat>Екран (4:3)</PresentationFormat>
  <Paragraphs>263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7" baseType="lpstr">
      <vt:lpstr>Tahoma</vt:lpstr>
      <vt:lpstr>Wingdings</vt:lpstr>
      <vt:lpstr>Haskell</vt:lpstr>
      <vt:lpstr>Аналізатори</vt:lpstr>
      <vt:lpstr>Тип для аналізаторів (Sparse)</vt:lpstr>
      <vt:lpstr>Приклади аналізаторів</vt:lpstr>
      <vt:lpstr>Клас Functor</vt:lpstr>
      <vt:lpstr>Клас Applicative</vt:lpstr>
      <vt:lpstr>Клас Monad</vt:lpstr>
      <vt:lpstr>Детермінований оператор вибору</vt:lpstr>
      <vt:lpstr>Прості аналізатори</vt:lpstr>
      <vt:lpstr>Аналізатор послідовності</vt:lpstr>
      <vt:lpstr>Виконання аналізатора</vt:lpstr>
      <vt:lpstr>Мова виразів </vt:lpstr>
      <vt:lpstr>Аналізатор виразів</vt:lpstr>
      <vt:lpstr>Калькулятор виразів</vt:lpstr>
      <vt:lpstr>Repl (read-eval-print loop)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Операції введення-виведення</dc:title>
  <dc:creator>user</dc:creator>
  <cp:lastModifiedBy>Володимир Проценко</cp:lastModifiedBy>
  <cp:revision>181</cp:revision>
  <cp:lastPrinted>2017-10-17T16:51:36Z</cp:lastPrinted>
  <dcterms:created xsi:type="dcterms:W3CDTF">2015-12-25T06:20:52Z</dcterms:created>
  <dcterms:modified xsi:type="dcterms:W3CDTF">2019-10-27T07:46:43Z</dcterms:modified>
</cp:coreProperties>
</file>