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HS5fxTjLe65NI08cfOS554Ao3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22" Type="http://schemas.openxmlformats.org/officeDocument/2006/relationships/font" Target="fonts/LibreFranklin-boldItalic.fntdata"/><Relationship Id="rId21" Type="http://schemas.openxmlformats.org/officeDocument/2006/relationships/font" Target="fonts/LibreFranklin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ibreFranklin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70429f3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70429f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cc87dc1b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cc87dc1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70429f3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70429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3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3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4" name="Google Shape;54;p18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rgbClr val="202122"/>
                </a:solidFill>
                <a:latin typeface="Arial Rounded"/>
                <a:ea typeface="Arial Rounded"/>
                <a:cs typeface="Arial Rounded"/>
                <a:sym typeface="Arial Rounded"/>
              </a:rPr>
              <a:t>Hate Speech and  Offensive language detection</a:t>
            </a:r>
            <a:r>
              <a:rPr b="1" lang="en-US" sz="4400" u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 b="1" sz="4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5289753" y="46727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NATALIA KATCHOURA</a:t>
            </a:r>
            <a:endParaRPr sz="2400">
              <a:solidFill>
                <a:srgbClr val="262626"/>
              </a:solidFill>
            </a:endParaRPr>
          </a:p>
        </p:txBody>
      </p:sp>
      <p:pic>
        <p:nvPicPr>
          <p:cNvPr descr="A picture containing building, sitting, bench, side&#10;&#10;Description automatically generated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70429f3a_0_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highlight>
                  <a:srgbClr val="FFFFFF"/>
                </a:highlight>
                <a:latin typeface="Arial Rounded"/>
                <a:ea typeface="Arial Rounded"/>
                <a:cs typeface="Arial Rounded"/>
                <a:sym typeface="Arial Rounded"/>
              </a:rPr>
              <a:t>Models</a:t>
            </a:r>
            <a:endParaRPr b="1" sz="48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0" name="Google Shape;160;gcb70429f3a_0_29"/>
          <p:cNvSpPr txBox="1"/>
          <p:nvPr>
            <p:ph idx="1" type="body"/>
          </p:nvPr>
        </p:nvSpPr>
        <p:spPr>
          <a:xfrm>
            <a:off x="1097269" y="2120900"/>
            <a:ext cx="10058400" cy="3748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Multinomial Naive Bayes algorithm is a probabilistic learning method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Class Weighting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Ensemble for imbalanced classification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NN model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cb70429f3a_0_29"/>
          <p:cNvSpPr txBox="1"/>
          <p:nvPr>
            <p:ph idx="2" type="body"/>
          </p:nvPr>
        </p:nvSpPr>
        <p:spPr>
          <a:xfrm flipH="1" rot="10800000">
            <a:off x="10992519" y="2091800"/>
            <a:ext cx="163200" cy="29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Naive Bayes (BoW) vs. Naive </a:t>
            </a:r>
            <a:r>
              <a:rPr b="0" i="1" lang="en-US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Naive Bayes (TF-idf)</a:t>
            </a:r>
            <a:endParaRPr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b="0" i="1" lang="en-US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(for </a:t>
            </a:r>
            <a:r>
              <a:rPr b="1"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imbalance dataset)</a:t>
            </a:r>
            <a:r>
              <a:rPr b="1"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67" name="Google Shape;167;p9"/>
          <p:cNvSpPr txBox="1"/>
          <p:nvPr>
            <p:ph type="title"/>
          </p:nvPr>
        </p:nvSpPr>
        <p:spPr>
          <a:xfrm>
            <a:off x="555543" y="1005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Comparison </a:t>
            </a:r>
            <a:br>
              <a:rPr b="1" lang="en-US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of the </a:t>
            </a:r>
            <a:br>
              <a:rPr b="1" lang="en-US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models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5713350" y="45390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5101575" y="167750"/>
            <a:ext cx="70356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Naive Bayes using BoW performing better than NB using TF-idf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Accuracy score 87 vs. 79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4933800" y="1243325"/>
            <a:ext cx="63645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Random Forest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Standard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With Class Weighting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Easy Ensemble for imbalanced classification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1" name="Google Shape;1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575" y="3563950"/>
            <a:ext cx="4243075" cy="16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5180500" y="5318625"/>
            <a:ext cx="5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We have unbalanced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dataset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we use F1 score instead of accuracy for model validation. RF with class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weighting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returned better F1 score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c87dc1b7_0_1"/>
          <p:cNvSpPr txBox="1"/>
          <p:nvPr>
            <p:ph type="title"/>
          </p:nvPr>
        </p:nvSpPr>
        <p:spPr>
          <a:xfrm>
            <a:off x="643466" y="786383"/>
            <a:ext cx="3517500" cy="209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lang="en-US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Comparison </a:t>
            </a:r>
            <a:br>
              <a:rPr b="1" lang="en-US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of the </a:t>
            </a:r>
            <a:br>
              <a:rPr b="1" lang="en-US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models(cont.)</a:t>
            </a:r>
            <a:endParaRPr/>
          </a:p>
        </p:txBody>
      </p:sp>
      <p:sp>
        <p:nvSpPr>
          <p:cNvPr id="178" name="Google Shape;178;gfcc87dc1b7_0_1"/>
          <p:cNvSpPr txBox="1"/>
          <p:nvPr>
            <p:ph idx="1" type="body"/>
          </p:nvPr>
        </p:nvSpPr>
        <p:spPr>
          <a:xfrm>
            <a:off x="5458984" y="812799"/>
            <a:ext cx="5928300" cy="5294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used GloVe embeddings, and summed up the embedding of each word in a tweet to obtain a representation of the tweet and used it as input to Recurrent Network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Test metrics with RNN: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Test accuracy: 0.7746933698654175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Test loss: -51091184.0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Test f1_score: 0.9696630239486694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Test precision: 0.942074716091156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Test recall: 1.0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cc87dc1b7_0_1"/>
          <p:cNvSpPr txBox="1"/>
          <p:nvPr>
            <p:ph idx="2" type="body"/>
          </p:nvPr>
        </p:nvSpPr>
        <p:spPr>
          <a:xfrm>
            <a:off x="643465" y="3043050"/>
            <a:ext cx="3517500" cy="306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Recurrent Neural Network (using GloVe embedding)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Future Research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1097279" y="2120900"/>
            <a:ext cx="10058399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 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other NLP models for research such as BERT, ELMo </a:t>
            </a:r>
            <a:endParaRPr b="0"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 "/>
            </a:pPr>
            <a:r>
              <a:rPr b="0" i="0" lang="en-US" sz="18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8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 </a:t>
            </a:r>
            <a:r>
              <a:rPr lang="en-US" sz="1800">
                <a:solidFill>
                  <a:srgbClr val="373A3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recurrent neural network </a:t>
            </a:r>
            <a:r>
              <a:rPr lang="en-US" sz="18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 tweet emotion dataset to learn to recognize emotions in tweets</a:t>
            </a:r>
            <a:endParaRPr b="0"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Thank you</a:t>
            </a:r>
            <a:endParaRPr/>
          </a:p>
        </p:txBody>
      </p:sp>
      <p:sp>
        <p:nvSpPr>
          <p:cNvPr id="191" name="Google Shape;191;p11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NATALIA KATCHOURA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1100"/>
              <a:t>EMAIL: NATAKATCH@GMAIL.COM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1050"/>
              <a:t>FINAL REPORT 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1050"/>
              <a:t>https://github.com/natakatch/Springboard/blob/main/Capstone%20Three/Capstone%20Three_%20Hate_language_detection%20Final%20Report.pdf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The Problem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20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project  addresses the important problem of discerning hateful content in social media. </a:t>
            </a:r>
            <a:r>
              <a:rPr lang="en-US" sz="2000">
                <a:solidFill>
                  <a:srgbClr val="5362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Toxic online speech has become a crucial problem nowadays due to an exponential increase in the use of internet by people from different cultures and educational backgrounds.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The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Solution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3626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Differentiating if a text message belongs to hate speech and offensive language is a key challenge in automatic detection of toxic text content. In this paper, we propose an approach to automatically classify tweets into three classes: Hate, offensive and Neither.</a:t>
            </a:r>
            <a:endParaRPr sz="2000">
              <a:solidFill>
                <a:srgbClr val="53626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3626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 "/>
            </a:pPr>
            <a:r>
              <a:t/>
            </a:r>
            <a:endParaRPr sz="18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70429f3a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The Solution(cont.)</a:t>
            </a:r>
            <a:endParaRPr/>
          </a:p>
        </p:txBody>
      </p:sp>
      <p:sp>
        <p:nvSpPr>
          <p:cNvPr id="116" name="Google Shape;116;gcb70429f3a_0_0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4140" lvl="0" marL="9144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 "/>
            </a:pPr>
            <a:r>
              <a:rPr lang="en-US" sz="20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propose a detection scheme that is an ensemble of Recurrent Neural Network (RNN) classifiers, and it incorporates various features associated with user-related information, such as the users’ tendency towards racism or sexism.</a:t>
            </a:r>
            <a:endParaRPr sz="2000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643476" y="786375"/>
            <a:ext cx="3737700" cy="20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lang="en-US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Text Wrangling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lang="en-US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and 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lang="en-US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Pre-processing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Lowercase text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whitespace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numbers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special characters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emails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stop words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NAN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weblinks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Expand contractions (if possible not necessary)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775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Tokenize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 txBox="1"/>
          <p:nvPr>
            <p:ph idx="2" type="body"/>
          </p:nvPr>
        </p:nvSpPr>
        <p:spPr>
          <a:xfrm>
            <a:off x="643465" y="3683978"/>
            <a:ext cx="3517567" cy="24235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5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Twitter data was used to research hate-speech detection. The text is classified as: hate-speech, offensive language, and neither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8338150" y="5575200"/>
            <a:ext cx="56838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079631" y="1222131"/>
            <a:ext cx="6805246" cy="1397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200"/>
              <a:buFont typeface="Arial Rounded"/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580293" y="6057900"/>
            <a:ext cx="10928838" cy="56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Original tweets, clean tweets, tokenized tweets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010000" cy="45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097280" y="286603"/>
            <a:ext cx="10058400" cy="1296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br>
              <a:rPr b="0" lang="en-US" sz="4800"/>
            </a:br>
            <a:br>
              <a:rPr lang="en-US"/>
            </a:br>
            <a:r>
              <a:rPr b="1" lang="en-US" sz="5300">
                <a:latin typeface="Arial Rounded"/>
                <a:ea typeface="Arial Rounded"/>
                <a:cs typeface="Arial Rounded"/>
                <a:sym typeface="Arial Rounded"/>
              </a:rPr>
              <a:t>Exploratory Data Analysis</a:t>
            </a:r>
            <a:endParaRPr sz="5300"/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75" y="1932375"/>
            <a:ext cx="7751575" cy="44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69075" y="6532375"/>
            <a:ext cx="74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Column distribution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 sz="4200">
                <a:latin typeface="Arial Rounded"/>
                <a:ea typeface="Arial Rounded"/>
                <a:cs typeface="Arial Rounded"/>
                <a:sym typeface="Arial Rounded"/>
              </a:rPr>
              <a:t>Word clouds</a:t>
            </a:r>
            <a:endParaRPr b="1" sz="42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551275" y="5150900"/>
            <a:ext cx="111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Hate speech	                                      Offensive language                                           Neither</a:t>
            </a:r>
            <a:endParaRPr b="1" i="0" sz="18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50" y="3036613"/>
            <a:ext cx="44958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725" y="3184250"/>
            <a:ext cx="35718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3175" y="3089000"/>
            <a:ext cx="36480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Word Embedding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016375" y="2072200"/>
            <a:ext cx="92559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Algorithms for obtaining vector representations for words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097275" y="2703725"/>
            <a:ext cx="93525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Supervised with NLP - bag of words and TF-idf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Unsupervised learning GloVe.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2021-07-02T21:43:35Z</dcterms:created>
  <dc:creator>Natalia Katchoura</dc:creator>
</cp:coreProperties>
</file>