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5" r:id="rId10"/>
    <p:sldId id="267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400" b="1" u="none" strike="noStrike" dirty="0">
                <a:solidFill>
                  <a:srgbClr val="202122"/>
                </a:solidFill>
                <a:effectLst/>
                <a:latin typeface="Arial Rounded MT Bold" panose="020F0704030504030204" pitchFamily="34" charset="0"/>
              </a:rPr>
              <a:t>Building a model to </a:t>
            </a:r>
            <a:br>
              <a:rPr lang="en-US" sz="4400" b="1" u="none" strike="noStrike" dirty="0">
                <a:solidFill>
                  <a:srgbClr val="202122"/>
                </a:solidFill>
                <a:effectLst/>
                <a:latin typeface="Arial Rounded MT Bold" panose="020F0704030504030204" pitchFamily="34" charset="0"/>
              </a:rPr>
            </a:br>
            <a:r>
              <a:rPr lang="en-US" sz="4400" b="1" u="none" strike="noStrike" dirty="0">
                <a:solidFill>
                  <a:srgbClr val="202122"/>
                </a:solidFill>
                <a:effectLst/>
                <a:latin typeface="Arial Rounded MT Bold" panose="020F0704030504030204" pitchFamily="34" charset="0"/>
              </a:rPr>
              <a:t>predict whether or not a person will  likely pay back a loan</a:t>
            </a:r>
            <a:r>
              <a:rPr lang="en-US" sz="4400" b="1" u="none" strike="noStrike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.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By Natalia Katchoura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875B-512D-4A59-9EDF-E14D7584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5996-9B13-42C9-92BF-EF077F246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10058399" cy="3748193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create a model to predict if a person is qualified for a loan and determine </a:t>
            </a:r>
            <a:r>
              <a:rPr lang="en-US" sz="18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loan classification   grade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expand these models to include the data of applicants who were rejected by Lending Club.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94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D977-229A-4405-88F9-DAF4B43B0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E2272-E2C5-4ED6-822A-42FC2B02D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Natalia Katchoura</a:t>
            </a:r>
          </a:p>
          <a:p>
            <a:r>
              <a:rPr lang="en-US" sz="1100" dirty="0"/>
              <a:t>Email: natakatch@gmail.com</a:t>
            </a:r>
          </a:p>
          <a:p>
            <a:r>
              <a:rPr lang="en-US" sz="1050" dirty="0"/>
              <a:t>Final report :</a:t>
            </a:r>
          </a:p>
          <a:p>
            <a:r>
              <a:rPr lang="en-US" sz="1050" dirty="0"/>
              <a:t>https://github.com/natakatch/Springboard/blob/main/Capstone%20two/reports/Capstone%20Two_%20Lending%20Club%20Final%20Report.pdf</a:t>
            </a:r>
          </a:p>
        </p:txBody>
      </p:sp>
    </p:spTree>
    <p:extLst>
      <p:ext uri="{BB962C8B-B14F-4D97-AF65-F5344CB8AC3E}">
        <p14:creationId xmlns:p14="http://schemas.microsoft.com/office/powerpoint/2010/main" val="279870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1339-9A2F-4476-BAC1-C557B924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CFE85-BF70-4996-860A-30731D60B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major problem for any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financial companies is to estimate the risks associated with money loans, both for the borrower and the lender.</a:t>
            </a:r>
            <a:endParaRPr lang="en-US" sz="20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9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4213-7B69-48D3-990A-E266C547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7A3D3-821C-47C0-986C-DE168051B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 built models to predict whether or not a person will  likely pay back a loan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1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A6A5C58-AAEE-4172-B9F0-655E835B3A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7653" b="17653"/>
          <a:stretch/>
        </p:blipFill>
        <p:spPr>
          <a:xfrm>
            <a:off x="0" y="-34925"/>
            <a:ext cx="12192000" cy="589060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15165D-D9C3-4619-99B7-70EAB55EA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631" y="1222131"/>
            <a:ext cx="6805246" cy="1397978"/>
          </a:xfrm>
        </p:spPr>
        <p:txBody>
          <a:bodyPr/>
          <a:lstStyle/>
          <a:p>
            <a:r>
              <a:rPr lang="en-US" sz="7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The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F62B9-7610-4BB4-8B40-9AB0886CF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0293" y="6057900"/>
            <a:ext cx="10928838" cy="562708"/>
          </a:xfrm>
        </p:spPr>
        <p:txBody>
          <a:bodyPr>
            <a:normAutofit/>
          </a:bodyPr>
          <a:lstStyle/>
          <a:p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LendingClub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historical data of approved loans 2007 to 2018 that can be obtained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on 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Kaggle.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10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EB1D-B9ED-4E84-AC54-705DB5F3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Data Wrangling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577D-F23F-47F6-A3E7-2B81CD94B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dropped all the columns where missing values exceeded 80%</a:t>
            </a:r>
          </a:p>
          <a:p>
            <a:pPr marL="201168" lvl="1" indent="0">
              <a:buNone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dropped columns with identical values ( &gt;95% of records have the same value) </a:t>
            </a:r>
          </a:p>
          <a:p>
            <a:pPr marL="201168" lvl="1" indent="0">
              <a:buNone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select only records where loan status equal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'Fully Paid' or 'Charged off’ (2,260,699 reduced to 1,345,310 records)</a:t>
            </a:r>
          </a:p>
          <a:p>
            <a:pPr marL="201168" lvl="1" indent="0">
              <a:buNone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eep only one of highly correlated features</a:t>
            </a:r>
          </a:p>
          <a:p>
            <a:pPr marL="201168" lvl="1" indent="0">
              <a:buNone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drop all categorical features with many levels</a:t>
            </a:r>
          </a:p>
          <a:p>
            <a:pPr marL="201168" lvl="1" indent="0">
              <a:buNone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dropped all irrelevant or unknown by the time of the loan features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10E42-E61A-4BF5-B352-5C93EC52F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683978"/>
            <a:ext cx="3517567" cy="2423578"/>
          </a:xfrm>
        </p:spPr>
        <p:txBody>
          <a:bodyPr>
            <a:normAutofit fontScale="92500"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 examined 2.27M approved loans to analyze which of 151 characteristics affect the most the loans approval, the loan rates, terms and conditions, loan classification by grade. </a:t>
            </a:r>
            <a:endParaRPr lang="en-US" b="0" i="1" dirty="0">
              <a:solidFill>
                <a:schemeClr val="bg1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9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5AA1-77E2-4572-9D52-D152F0A1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96012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4800" b="0" dirty="0">
                <a:effectLst/>
              </a:rPr>
            </a:br>
            <a:br>
              <a:rPr lang="en-US" dirty="0"/>
            </a:br>
            <a:r>
              <a:rPr lang="en-US" dirty="0">
                <a:latin typeface="Arial Rounded MT Bold" panose="020F0704030504030204" pitchFamily="34" charset="0"/>
              </a:rPr>
              <a:t>Exploratory Data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860FB6-EAE3-4199-9A50-CC680BE3097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23" y="2017377"/>
            <a:ext cx="8282354" cy="426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05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6D2B-B8C4-4A99-AE9E-D17A4741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Exploratory Data Analysis(cont.)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F260A9-A47B-4A36-A425-B40B884D258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5" y="2120900"/>
            <a:ext cx="5397910" cy="354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2F704B6-C7DC-4166-965B-C575A67F357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185" y="2057400"/>
            <a:ext cx="5458650" cy="336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96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044B-8D86-4C36-931C-BD91ED7E4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feature selection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F616DF7-218E-4838-AF0A-E816108345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8" y="2084589"/>
            <a:ext cx="5978857" cy="403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B81E8B-5E87-4168-BE17-0C1F0CABF14C}"/>
              </a:ext>
            </a:extLst>
          </p:cNvPr>
          <p:cNvSpPr txBox="1"/>
          <p:nvPr/>
        </p:nvSpPr>
        <p:spPr>
          <a:xfrm>
            <a:off x="7605346" y="2417885"/>
            <a:ext cx="3182816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Optimal features;</a:t>
            </a:r>
          </a:p>
          <a:p>
            <a:pPr marL="279400" marR="279400" rtl="0" fontAlgn="base">
              <a:spcBef>
                <a:spcPts val="2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debt_settlement_flag_N</a:t>
            </a:r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marL="279400" marR="279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debt_settlement_flag_Y</a:t>
            </a:r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marL="279400" marR="279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total_pymnt</a:t>
            </a:r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marL="279400" marR="279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last_pymnt_amnt</a:t>
            </a:r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marL="279400" marR="279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recoveries</a:t>
            </a:r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marL="279400" marR="279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revol_util</a:t>
            </a:r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marL="279400" marR="279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total_rec_int</a:t>
            </a:r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marL="279400" marR="279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total_rec_late_fee</a:t>
            </a:r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9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761EC-5142-4B77-9FA1-C1212CF20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two best performing models are the </a:t>
            </a:r>
            <a:r>
              <a:rPr lang="en-US" sz="2000" b="1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lang="en-US" sz="20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the </a:t>
            </a:r>
            <a:r>
              <a:rPr lang="en-US" sz="2000" b="1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Gradient boost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B33694-1510-4AEE-8048-555DEDD746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2" y="1395803"/>
            <a:ext cx="6120547" cy="531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46FBE47A-6771-418D-B9BB-21B60192FD5D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555543" y="100583"/>
            <a:ext cx="3517567" cy="209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Comparison 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of the 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Algorithms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075BFCA-7413-4360-8DD6-82CD1B957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867" y="147315"/>
            <a:ext cx="573405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98786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{984F6AB5-EF23-4CA2-98F9-4E1813E63CB2}tf56160789_win32</Template>
  <TotalTime>126</TotalTime>
  <Words>354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Rounded MT Bold</vt:lpstr>
      <vt:lpstr>Bookman Old Style</vt:lpstr>
      <vt:lpstr>Calibri</vt:lpstr>
      <vt:lpstr>Franklin Gothic Book</vt:lpstr>
      <vt:lpstr>Wingdings</vt:lpstr>
      <vt:lpstr>1_RetrospectVTI</vt:lpstr>
      <vt:lpstr>Building a model to  predict whether or not a person will  likely pay back a loan.</vt:lpstr>
      <vt:lpstr>The Problem</vt:lpstr>
      <vt:lpstr>The Solution</vt:lpstr>
      <vt:lpstr>The Data</vt:lpstr>
      <vt:lpstr>Data Wrangling</vt:lpstr>
      <vt:lpstr>  Exploratory Data Analysis</vt:lpstr>
      <vt:lpstr>Exploratory Data Analysis(cont.)</vt:lpstr>
      <vt:lpstr>Recursive feature selection</vt:lpstr>
      <vt:lpstr>Comparison  of the  Algorithms</vt:lpstr>
      <vt:lpstr>Future Research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model to  predict whether or not a person will  likely pay back a loan.</dc:title>
  <dc:creator>Natalia Katchoura</dc:creator>
  <cp:lastModifiedBy>Natalia Katchoura</cp:lastModifiedBy>
  <cp:revision>17</cp:revision>
  <dcterms:created xsi:type="dcterms:W3CDTF">2021-07-02T21:43:35Z</dcterms:created>
  <dcterms:modified xsi:type="dcterms:W3CDTF">2021-07-02T23:58:07Z</dcterms:modified>
</cp:coreProperties>
</file>