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ab523061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ab523061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36c7ee81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36c7ee81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ab523061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ab523061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ab523061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ab523061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b36c7ee81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b36c7ee81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36c7ee81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36c7ee81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36c7ee81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36c7ee81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36c7ee81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36c7ee81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Currently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sz="2800">
                <a:solidFill>
                  <a:srgbClr val="333333"/>
                </a:solidFill>
                <a:highlight>
                  <a:srgbClr val="FFFFFF"/>
                </a:highlight>
                <a:latin typeface="Roboto"/>
                <a:ea typeface="Roboto"/>
                <a:cs typeface="Roboto"/>
                <a:sym typeface="Roboto"/>
              </a:rPr>
              <a:t>Guided Capstone Project</a:t>
            </a:r>
            <a:r>
              <a:rPr lang="en-GB" sz="1200">
                <a:solidFill>
                  <a:srgbClr val="333333"/>
                </a:solidFill>
                <a:highlight>
                  <a:srgbClr val="FFFFFF"/>
                </a:highlight>
                <a:latin typeface="Roboto"/>
                <a:ea typeface="Roboto"/>
                <a:cs typeface="Roboto"/>
                <a:sym typeface="Roboto"/>
              </a:rPr>
              <a:t>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1700">
                <a:solidFill>
                  <a:srgbClr val="333333"/>
                </a:solidFill>
                <a:highlight>
                  <a:srgbClr val="FFFFFF"/>
                </a:highlight>
                <a:latin typeface="Roboto"/>
                <a:ea typeface="Roboto"/>
                <a:cs typeface="Roboto"/>
                <a:sym typeface="Roboto"/>
              </a:rPr>
              <a:t>Big Mountain ski </a:t>
            </a:r>
            <a:r>
              <a:rPr lang="en-GB" sz="1700">
                <a:solidFill>
                  <a:srgbClr val="333333"/>
                </a:solidFill>
                <a:highlight>
                  <a:srgbClr val="FFFFFF"/>
                </a:highlight>
                <a:latin typeface="Roboto"/>
                <a:ea typeface="Roboto"/>
                <a:cs typeface="Roboto"/>
                <a:sym typeface="Roboto"/>
              </a:rPr>
              <a:t>resort</a:t>
            </a:r>
            <a:r>
              <a:rPr lang="en-GB" sz="1700">
                <a:solidFill>
                  <a:srgbClr val="333333"/>
                </a:solidFill>
                <a:highlight>
                  <a:srgbClr val="FFFFFF"/>
                </a:highlight>
                <a:latin typeface="Roboto"/>
                <a:ea typeface="Roboto"/>
                <a:cs typeface="Roboto"/>
                <a:sym typeface="Roboto"/>
              </a:rPr>
              <a:t> presentation</a:t>
            </a:r>
            <a:endParaRPr sz="3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Overview</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Big Mountain Resort, a ski resort located in Montana offers spectacular views of Glacier National Park and Flathead National Forest, with access to 105 trails. Every year about 350,000 people ski or snowboard at Big Mountain. This mountain can accommodate skiers and riders of all levels and abilities. </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These are serviced by 11 lifts, 2 T-bars, and 1 magic carpet for novice skiers. The longest run is named Hellfire and is 3.3 miles in length. The base elevation is 4,464 ft, and the summit is 6,817 ft with a vertical drop of 2,353 ft. </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The resort  has recently installed an additional chair lift to help increase the distribution of visitors across the mountain. This additional chair increases our operating costs by $1,540,000 this season. </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The resort's pricing strategy has been to charge a premium above the average price of resorts in its market segment. </a:t>
            </a:r>
            <a:endParaRPr sz="1100">
              <a:solidFill>
                <a:srgbClr val="333333"/>
              </a:solidFill>
              <a:highlight>
                <a:srgbClr val="FFFFFF"/>
              </a:highlight>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333333"/>
                </a:solidFill>
                <a:highlight>
                  <a:srgbClr val="FFFFFF"/>
                </a:highlight>
              </a:rPr>
              <a:t>Problem identification </a:t>
            </a:r>
            <a:endParaRPr sz="4400"/>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GB" sz="1100">
                <a:solidFill>
                  <a:srgbClr val="333333"/>
                </a:solidFill>
                <a:highlight>
                  <a:schemeClr val="lt1"/>
                </a:highlight>
              </a:rPr>
              <a:t>The purpose of Big Mountain ski resort project is to build a pricing model for the ski resort ticket in its market segment. </a:t>
            </a:r>
            <a:endParaRPr sz="1100">
              <a:solidFill>
                <a:srgbClr val="333333"/>
              </a:solidFill>
              <a:highlight>
                <a:schemeClr val="lt1"/>
              </a:highlight>
            </a:endParaRPr>
          </a:p>
          <a:p>
            <a:pPr indent="0" lvl="0" marL="0" rtl="0" algn="l">
              <a:spcBef>
                <a:spcPts val="1200"/>
              </a:spcBef>
              <a:spcAft>
                <a:spcPts val="0"/>
              </a:spcAft>
              <a:buClr>
                <a:schemeClr val="dk1"/>
              </a:buClr>
              <a:buSzPts val="1100"/>
              <a:buFont typeface="Arial"/>
              <a:buNone/>
            </a:pPr>
            <a:r>
              <a:rPr lang="en-GB" sz="1100">
                <a:solidFill>
                  <a:srgbClr val="333333"/>
                </a:solidFill>
                <a:highlight>
                  <a:schemeClr val="lt1"/>
                </a:highlight>
              </a:rPr>
              <a:t>The result should also demonstrate what changes could be made to maximize the resort return, capitalize on existing resort’s facilities. As well as to provides recommendations for the resort’s new investment strategy (future facilities) based on the importance of some facilities compare to others and produce a guidance for Big Mountain's pricing in the future.</a:t>
            </a:r>
            <a:endParaRPr sz="1100">
              <a:solidFill>
                <a:srgbClr val="333333"/>
              </a:solidFill>
              <a:highlight>
                <a:schemeClr val="lt1"/>
              </a:highlight>
            </a:endParaRPr>
          </a:p>
          <a:p>
            <a:pPr indent="0" lvl="0" marL="0" rtl="0" algn="l">
              <a:spcBef>
                <a:spcPts val="12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2"/>
                </a:solidFill>
              </a:rPr>
              <a:t>The top four features that raises ticket prices</a:t>
            </a:r>
            <a:endParaRPr>
              <a:solidFill>
                <a:schemeClr val="dk2"/>
              </a:solidFill>
            </a:endParaRPr>
          </a:p>
          <a:p>
            <a:pPr indent="0" lvl="0" marL="0" rtl="0" algn="l">
              <a:spcBef>
                <a:spcPts val="1600"/>
              </a:spcBef>
              <a:spcAft>
                <a:spcPts val="0"/>
              </a:spcAft>
              <a:buNone/>
            </a:pPr>
            <a:r>
              <a:t/>
            </a:r>
            <a:endParaRPr sz="1800">
              <a:solidFill>
                <a:schemeClr val="dk2"/>
              </a:solidFill>
            </a:endParaRPr>
          </a:p>
        </p:txBody>
      </p:sp>
      <p:sp>
        <p:nvSpPr>
          <p:cNvPr id="73" name="Google Shape;73;p16"/>
          <p:cNvSpPr txBox="1"/>
          <p:nvPr>
            <p:ph idx="1" type="body"/>
          </p:nvPr>
        </p:nvSpPr>
        <p:spPr>
          <a:xfrm>
            <a:off x="311700" y="939900"/>
            <a:ext cx="8520600" cy="39963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GB" sz="1100">
                <a:solidFill>
                  <a:srgbClr val="333333"/>
                </a:solidFill>
                <a:highlight>
                  <a:srgbClr val="FFFFFF"/>
                </a:highlight>
              </a:rPr>
              <a:t>Our model suggested that the ticket </a:t>
            </a:r>
            <a:endParaRPr sz="1100">
              <a:solidFill>
                <a:srgbClr val="333333"/>
              </a:solidFill>
              <a:highlight>
                <a:srgbClr val="FFFFFF"/>
              </a:highlight>
            </a:endParaRPr>
          </a:p>
          <a:p>
            <a:pPr indent="0" lvl="0" marL="0" rtl="0" algn="l">
              <a:spcBef>
                <a:spcPts val="1200"/>
              </a:spcBef>
              <a:spcAft>
                <a:spcPts val="0"/>
              </a:spcAft>
              <a:buNone/>
            </a:pPr>
            <a:r>
              <a:rPr lang="en-GB" sz="1100">
                <a:solidFill>
                  <a:srgbClr val="333333"/>
                </a:solidFill>
                <a:highlight>
                  <a:srgbClr val="FFFFFF"/>
                </a:highlight>
              </a:rPr>
              <a:t>price should depends on the resort’s </a:t>
            </a:r>
            <a:endParaRPr sz="1100">
              <a:solidFill>
                <a:srgbClr val="333333"/>
              </a:solidFill>
              <a:highlight>
                <a:srgbClr val="FFFFFF"/>
              </a:highlight>
            </a:endParaRPr>
          </a:p>
          <a:p>
            <a:pPr indent="0" lvl="0" marL="0" rtl="0" algn="l">
              <a:spcBef>
                <a:spcPts val="1200"/>
              </a:spcBef>
              <a:spcAft>
                <a:spcPts val="0"/>
              </a:spcAft>
              <a:buNone/>
            </a:pPr>
            <a:r>
              <a:rPr lang="en-GB" sz="1100">
                <a:solidFill>
                  <a:srgbClr val="333333"/>
                </a:solidFill>
                <a:highlight>
                  <a:srgbClr val="FFFFFF"/>
                </a:highlight>
              </a:rPr>
              <a:t>facilities. We found out that the </a:t>
            </a:r>
            <a:endParaRPr sz="1100">
              <a:solidFill>
                <a:srgbClr val="333333"/>
              </a:solidFill>
              <a:highlight>
                <a:srgbClr val="FFFFFF"/>
              </a:highlight>
            </a:endParaRPr>
          </a:p>
          <a:p>
            <a:pPr indent="0" lvl="0" marL="0" rtl="0" algn="l">
              <a:spcBef>
                <a:spcPts val="1200"/>
              </a:spcBef>
              <a:spcAft>
                <a:spcPts val="0"/>
              </a:spcAft>
              <a:buNone/>
            </a:pPr>
            <a:r>
              <a:rPr lang="en-GB" sz="1100">
                <a:solidFill>
                  <a:srgbClr val="333333"/>
                </a:solidFill>
                <a:highlight>
                  <a:srgbClr val="FFFFFF"/>
                </a:highlight>
              </a:rPr>
              <a:t>following features are the features </a:t>
            </a:r>
            <a:endParaRPr sz="1100">
              <a:solidFill>
                <a:srgbClr val="333333"/>
              </a:solidFill>
              <a:highlight>
                <a:srgbClr val="FFFFFF"/>
              </a:highlight>
            </a:endParaRPr>
          </a:p>
          <a:p>
            <a:pPr indent="0" lvl="0" marL="0" rtl="0" algn="l">
              <a:spcBef>
                <a:spcPts val="1200"/>
              </a:spcBef>
              <a:spcAft>
                <a:spcPts val="0"/>
              </a:spcAft>
              <a:buNone/>
            </a:pPr>
            <a:r>
              <a:rPr lang="en-GB" sz="1100">
                <a:solidFill>
                  <a:srgbClr val="333333"/>
                </a:solidFill>
                <a:highlight>
                  <a:srgbClr val="FFFFFF"/>
                </a:highlight>
              </a:rPr>
              <a:t>customers are willing to pay extra </a:t>
            </a:r>
            <a:endParaRPr sz="1100">
              <a:solidFill>
                <a:srgbClr val="333333"/>
              </a:solidFill>
              <a:highlight>
                <a:srgbClr val="FFFFFF"/>
              </a:highlight>
            </a:endParaRPr>
          </a:p>
          <a:p>
            <a:pPr indent="-330200" lvl="0" marL="457200" rtl="0" algn="l">
              <a:spcBef>
                <a:spcPts val="1200"/>
              </a:spcBef>
              <a:spcAft>
                <a:spcPts val="0"/>
              </a:spcAft>
              <a:buSzPts val="1600"/>
              <a:buChar char="●"/>
            </a:pPr>
            <a:r>
              <a:rPr lang="en-GB" sz="1600"/>
              <a:t>fastQuads</a:t>
            </a:r>
            <a:endParaRPr sz="1600"/>
          </a:p>
          <a:p>
            <a:pPr indent="-330200" lvl="0" marL="457200" rtl="0" algn="l">
              <a:spcBef>
                <a:spcPts val="0"/>
              </a:spcBef>
              <a:spcAft>
                <a:spcPts val="0"/>
              </a:spcAft>
              <a:buSzPts val="1600"/>
              <a:buChar char="●"/>
            </a:pPr>
            <a:r>
              <a:rPr lang="en-GB" sz="1600"/>
              <a:t>Runs</a:t>
            </a:r>
            <a:endParaRPr sz="1600"/>
          </a:p>
          <a:p>
            <a:pPr indent="-330200" lvl="0" marL="457200" rtl="0" algn="l">
              <a:spcBef>
                <a:spcPts val="0"/>
              </a:spcBef>
              <a:spcAft>
                <a:spcPts val="0"/>
              </a:spcAft>
              <a:buSzPts val="1600"/>
              <a:buChar char="●"/>
            </a:pPr>
            <a:r>
              <a:rPr lang="en-GB" sz="1600"/>
              <a:t>Snow Making_ac</a:t>
            </a:r>
            <a:endParaRPr sz="1600"/>
          </a:p>
          <a:p>
            <a:pPr indent="-330200" lvl="0" marL="457200" rtl="0" algn="l">
              <a:spcBef>
                <a:spcPts val="0"/>
              </a:spcBef>
              <a:spcAft>
                <a:spcPts val="0"/>
              </a:spcAft>
              <a:buSzPts val="1600"/>
              <a:buChar char="●"/>
            </a:pPr>
            <a:r>
              <a:rPr lang="en-GB" sz="1600"/>
              <a:t>vertical_drop</a:t>
            </a:r>
            <a:endParaRPr sz="1600"/>
          </a:p>
          <a:p>
            <a:pPr indent="0" lvl="0" marL="0" rtl="0" algn="l">
              <a:spcBef>
                <a:spcPts val="1600"/>
              </a:spcBef>
              <a:spcAft>
                <a:spcPts val="0"/>
              </a:spcAft>
              <a:buClr>
                <a:schemeClr val="dk1"/>
              </a:buClr>
              <a:buSzPts val="1100"/>
              <a:buFont typeface="Arial"/>
              <a:buNone/>
            </a:pPr>
            <a:r>
              <a:rPr lang="en-GB" sz="1200"/>
              <a:t>The results show that Big Mountain resort is already in high up league tables for all features among the other resorts.</a:t>
            </a:r>
            <a:endParaRPr sz="1200"/>
          </a:p>
          <a:p>
            <a:pPr indent="0" lvl="0" marL="0" rtl="0" algn="l">
              <a:spcBef>
                <a:spcPts val="1600"/>
              </a:spcBef>
              <a:spcAft>
                <a:spcPts val="1600"/>
              </a:spcAft>
              <a:buNone/>
            </a:pPr>
            <a:r>
              <a:t/>
            </a:r>
            <a:endParaRPr/>
          </a:p>
        </p:txBody>
      </p:sp>
      <p:pic>
        <p:nvPicPr>
          <p:cNvPr id="74" name="Google Shape;74;p16"/>
          <p:cNvPicPr preferRelativeResize="0"/>
          <p:nvPr/>
        </p:nvPicPr>
        <p:blipFill>
          <a:blip r:embed="rId3">
            <a:alphaModFix/>
          </a:blip>
          <a:stretch>
            <a:fillRect/>
          </a:stretch>
        </p:blipFill>
        <p:spPr>
          <a:xfrm>
            <a:off x="2841225" y="946513"/>
            <a:ext cx="5573401" cy="32504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Pricing</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GB" sz="1100">
                <a:solidFill>
                  <a:srgbClr val="333333"/>
                </a:solidFill>
                <a:highlight>
                  <a:srgbClr val="FFFFFF"/>
                </a:highlight>
              </a:rPr>
              <a:t>Our model suggest that the Big Mountain Resort price should be $95.87, the actual price is $81.00. Even with the expected mean absolute error of $10.39, this suggests there is room for an increase.</a:t>
            </a:r>
            <a:endParaRPr sz="1100">
              <a:solidFill>
                <a:srgbClr val="333333"/>
              </a:solidFill>
              <a:highlight>
                <a:srgbClr val="FFFFFF"/>
              </a:highlight>
            </a:endParaRPr>
          </a:p>
          <a:p>
            <a:pPr indent="0" lvl="0" marL="0" rtl="0" algn="l">
              <a:spcBef>
                <a:spcPts val="1200"/>
              </a:spcBef>
              <a:spcAft>
                <a:spcPts val="0"/>
              </a:spcAft>
              <a:buClr>
                <a:schemeClr val="dk1"/>
              </a:buClr>
              <a:buSzPts val="1100"/>
              <a:buFont typeface="Arial"/>
              <a:buNone/>
            </a:pPr>
            <a:r>
              <a:rPr lang="en-GB" sz="1100">
                <a:solidFill>
                  <a:srgbClr val="333333"/>
                </a:solidFill>
                <a:highlight>
                  <a:srgbClr val="FFFFFF"/>
                </a:highlight>
              </a:rPr>
              <a:t>It seems that our resort seems to be charging that much less that what's predicted suggests our resort might be undercharging.</a:t>
            </a:r>
            <a:endParaRPr sz="1100">
              <a:solidFill>
                <a:srgbClr val="333333"/>
              </a:solidFill>
              <a:highlight>
                <a:srgbClr val="FFFFFF"/>
              </a:highlight>
            </a:endParaRPr>
          </a:p>
          <a:p>
            <a:pPr indent="0" lvl="0" marL="0" rtl="0" algn="l">
              <a:spcBef>
                <a:spcPts val="1200"/>
              </a:spcBef>
              <a:spcAft>
                <a:spcPts val="0"/>
              </a:spcAft>
              <a:buClr>
                <a:schemeClr val="dk1"/>
              </a:buClr>
              <a:buSzPts val="1100"/>
              <a:buFont typeface="Arial"/>
              <a:buNone/>
            </a:pPr>
            <a:r>
              <a:rPr lang="en-GB" sz="1100">
                <a:solidFill>
                  <a:srgbClr val="333333"/>
                </a:solidFill>
                <a:highlight>
                  <a:srgbClr val="FFFFFF"/>
                </a:highlight>
              </a:rPr>
              <a:t>We checked where Big Mountain sits overall amongst all resorts for price and for just other resorts in Montana.</a:t>
            </a:r>
            <a:endParaRPr sz="1100">
              <a:solidFill>
                <a:srgbClr val="333333"/>
              </a:solidFill>
              <a:highlight>
                <a:srgbClr val="FFFFFF"/>
              </a:highlight>
            </a:endParaRPr>
          </a:p>
          <a:p>
            <a:pPr indent="0" lvl="0" marL="0" rtl="0" algn="l">
              <a:spcBef>
                <a:spcPts val="1200"/>
              </a:spcBef>
              <a:spcAft>
                <a:spcPts val="0"/>
              </a:spcAft>
              <a:buClr>
                <a:schemeClr val="dk1"/>
              </a:buClr>
              <a:buSzPts val="1100"/>
              <a:buFont typeface="Arial"/>
              <a:buNone/>
            </a:pPr>
            <a:r>
              <a:rPr lang="en-GB" sz="1100">
                <a:solidFill>
                  <a:srgbClr val="333333"/>
                </a:solidFill>
                <a:highlight>
                  <a:srgbClr val="FFFFFF"/>
                </a:highlight>
              </a:rPr>
              <a:t>The Big Mountain ticket price is in middle range comparing with other resorts in US but it is one of the most expensive resorts in the state of Montana (see histograms below)</a:t>
            </a:r>
            <a:endParaRPr sz="1100">
              <a:solidFill>
                <a:srgbClr val="333333"/>
              </a:solidFill>
              <a:highlight>
                <a:srgbClr val="FFFFFF"/>
              </a:highlight>
            </a:endParaRPr>
          </a:p>
          <a:p>
            <a:pPr indent="0" lvl="0" marL="0" rtl="0" algn="l">
              <a:spcBef>
                <a:spcPts val="12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Price distribution for resorts in US</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 </a:t>
            </a:r>
            <a:endParaRPr/>
          </a:p>
        </p:txBody>
      </p:sp>
      <p:pic>
        <p:nvPicPr>
          <p:cNvPr id="87" name="Google Shape;87;p18"/>
          <p:cNvPicPr preferRelativeResize="0"/>
          <p:nvPr/>
        </p:nvPicPr>
        <p:blipFill>
          <a:blip r:embed="rId3">
            <a:alphaModFix/>
          </a:blip>
          <a:stretch>
            <a:fillRect/>
          </a:stretch>
        </p:blipFill>
        <p:spPr>
          <a:xfrm>
            <a:off x="1685925" y="1152463"/>
            <a:ext cx="5772150" cy="3171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Price distribution for resorts in Montana</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 </a:t>
            </a:r>
            <a:endParaRPr/>
          </a:p>
        </p:txBody>
      </p:sp>
      <p:pic>
        <p:nvPicPr>
          <p:cNvPr id="94" name="Google Shape;94;p19"/>
          <p:cNvPicPr preferRelativeResize="0"/>
          <p:nvPr/>
        </p:nvPicPr>
        <p:blipFill>
          <a:blip r:embed="rId3">
            <a:alphaModFix/>
          </a:blip>
          <a:stretch>
            <a:fillRect/>
          </a:stretch>
        </p:blipFill>
        <p:spPr>
          <a:xfrm>
            <a:off x="1687463" y="1397038"/>
            <a:ext cx="5857875" cy="3171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Modeling scenarios</a:t>
            </a:r>
            <a:endParaRPr/>
          </a:p>
        </p:txBody>
      </p:sp>
      <p:sp>
        <p:nvSpPr>
          <p:cNvPr id="100" name="Google Shape;100;p20"/>
          <p:cNvSpPr txBox="1"/>
          <p:nvPr>
            <p:ph idx="1" type="body"/>
          </p:nvPr>
        </p:nvSpPr>
        <p:spPr>
          <a:xfrm>
            <a:off x="311700" y="984300"/>
            <a:ext cx="8520600" cy="3996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GB" sz="1100">
                <a:solidFill>
                  <a:srgbClr val="333333"/>
                </a:solidFill>
              </a:rPr>
              <a:t>1.</a:t>
            </a:r>
            <a:r>
              <a:rPr lang="en-GB" sz="700">
                <a:solidFill>
                  <a:srgbClr val="333333"/>
                </a:solidFill>
                <a:latin typeface="Times New Roman"/>
                <a:ea typeface="Times New Roman"/>
                <a:cs typeface="Times New Roman"/>
                <a:sym typeface="Times New Roman"/>
              </a:rPr>
              <a:t>    </a:t>
            </a:r>
            <a:r>
              <a:rPr lang="en-GB" sz="1100">
                <a:solidFill>
                  <a:srgbClr val="333333"/>
                </a:solidFill>
                <a:highlight>
                  <a:srgbClr val="FFFFFF"/>
                </a:highlight>
              </a:rPr>
              <a:t>Permanently closing down up to 10 of the least used runs.</a:t>
            </a:r>
            <a:endParaRPr sz="1100">
              <a:solidFill>
                <a:srgbClr val="333333"/>
              </a:solidFill>
              <a:highlight>
                <a:srgbClr val="FFFFFF"/>
              </a:highlight>
            </a:endParaRPr>
          </a:p>
          <a:p>
            <a:pPr indent="0" lvl="0" marL="228600" rtl="0" algn="l">
              <a:spcBef>
                <a:spcPts val="1200"/>
              </a:spcBef>
              <a:spcAft>
                <a:spcPts val="0"/>
              </a:spcAft>
              <a:buClr>
                <a:schemeClr val="dk1"/>
              </a:buClr>
              <a:buSzPts val="1100"/>
              <a:buFont typeface="Arial"/>
              <a:buNone/>
            </a:pPr>
            <a:r>
              <a:rPr i="1" lang="en-GB" sz="1100">
                <a:solidFill>
                  <a:srgbClr val="333333"/>
                </a:solidFill>
                <a:highlight>
                  <a:srgbClr val="FFFFFF"/>
                </a:highlight>
              </a:rPr>
              <a:t>Big Mountain resort has 105 runs. Our model showed that closing one run will make no difference on price and revenue. Closing 2 and 3 reduces support for ticket price and so revenue. If Big Mountain closes down 3 runs, it seems they may as well close down 4 or 5 as there's no further loss in ticket price. Increasing the closures down to 6 or more leads to a large drop.</a:t>
            </a:r>
            <a:endParaRPr i="1" sz="1100">
              <a:solidFill>
                <a:srgbClr val="333333"/>
              </a:solidFill>
              <a:highlight>
                <a:srgbClr val="FFFFFF"/>
              </a:highlight>
            </a:endParaRPr>
          </a:p>
          <a:p>
            <a:pPr indent="0" lvl="0" marL="0" rtl="0" algn="l">
              <a:spcBef>
                <a:spcPts val="1200"/>
              </a:spcBef>
              <a:spcAft>
                <a:spcPts val="0"/>
              </a:spcAft>
              <a:buClr>
                <a:schemeClr val="dk1"/>
              </a:buClr>
              <a:buSzPts val="1100"/>
              <a:buFont typeface="Arial"/>
              <a:buNone/>
            </a:pPr>
            <a:r>
              <a:rPr lang="en-GB" sz="1100">
                <a:solidFill>
                  <a:srgbClr val="333333"/>
                </a:solidFill>
              </a:rPr>
              <a:t>2.</a:t>
            </a:r>
            <a:r>
              <a:rPr lang="en-GB" sz="700">
                <a:solidFill>
                  <a:srgbClr val="333333"/>
                </a:solidFill>
                <a:latin typeface="Times New Roman"/>
                <a:ea typeface="Times New Roman"/>
                <a:cs typeface="Times New Roman"/>
                <a:sym typeface="Times New Roman"/>
              </a:rPr>
              <a:t>    </a:t>
            </a:r>
            <a:r>
              <a:rPr lang="en-GB" sz="1100">
                <a:solidFill>
                  <a:srgbClr val="333333"/>
                </a:solidFill>
                <a:highlight>
                  <a:srgbClr val="FFFFFF"/>
                </a:highlight>
              </a:rPr>
              <a:t>Increase the vertical drop by adding a run to a point 150 feet lower down but requiring the installation of an additional chair lift to bring skiers back up, without additional snow making coverage</a:t>
            </a:r>
            <a:endParaRPr sz="1100">
              <a:solidFill>
                <a:srgbClr val="333333"/>
              </a:solidFill>
              <a:highlight>
                <a:srgbClr val="FFFFFF"/>
              </a:highlight>
            </a:endParaRPr>
          </a:p>
          <a:p>
            <a:pPr indent="0" lvl="0" marL="228600" rtl="0" algn="l">
              <a:spcBef>
                <a:spcPts val="1200"/>
              </a:spcBef>
              <a:spcAft>
                <a:spcPts val="0"/>
              </a:spcAft>
              <a:buClr>
                <a:schemeClr val="dk1"/>
              </a:buClr>
              <a:buSzPts val="1100"/>
              <a:buFont typeface="Arial"/>
              <a:buNone/>
            </a:pPr>
            <a:r>
              <a:rPr i="1" lang="en-GB" sz="1100">
                <a:solidFill>
                  <a:srgbClr val="333333"/>
                </a:solidFill>
                <a:highlight>
                  <a:srgbClr val="FFFFFF"/>
                </a:highlight>
              </a:rPr>
              <a:t>Increasing the vertical drop by 150 feet, and installing an additional chair lift. This scenario increases support for ticket price by $1.99. Over the season, this could be expected to amount to $3474638</a:t>
            </a:r>
            <a:endParaRPr i="1" sz="1100">
              <a:solidFill>
                <a:srgbClr val="333333"/>
              </a:solidFill>
              <a:highlight>
                <a:srgbClr val="FFFFFF"/>
              </a:highlight>
            </a:endParaRPr>
          </a:p>
          <a:p>
            <a:pPr indent="0" lvl="0" marL="0" rtl="0" algn="l">
              <a:spcBef>
                <a:spcPts val="1200"/>
              </a:spcBef>
              <a:spcAft>
                <a:spcPts val="0"/>
              </a:spcAft>
              <a:buClr>
                <a:schemeClr val="dk1"/>
              </a:buClr>
              <a:buSzPts val="1100"/>
              <a:buFont typeface="Arial"/>
              <a:buNone/>
            </a:pPr>
            <a:r>
              <a:rPr lang="en-GB" sz="1100">
                <a:solidFill>
                  <a:srgbClr val="333333"/>
                </a:solidFill>
              </a:rPr>
              <a:t>3.</a:t>
            </a:r>
            <a:r>
              <a:rPr lang="en-GB" sz="700">
                <a:solidFill>
                  <a:srgbClr val="333333"/>
                </a:solidFill>
                <a:latin typeface="Times New Roman"/>
                <a:ea typeface="Times New Roman"/>
                <a:cs typeface="Times New Roman"/>
                <a:sym typeface="Times New Roman"/>
              </a:rPr>
              <a:t>    </a:t>
            </a:r>
            <a:r>
              <a:rPr lang="en-GB" sz="1100">
                <a:solidFill>
                  <a:srgbClr val="333333"/>
                </a:solidFill>
                <a:highlight>
                  <a:srgbClr val="FFFFFF"/>
                </a:highlight>
              </a:rPr>
              <a:t>Same as number 2, but adding 2 acres of snow making cover</a:t>
            </a:r>
            <a:endParaRPr sz="1100">
              <a:solidFill>
                <a:srgbClr val="333333"/>
              </a:solidFill>
              <a:highlight>
                <a:srgbClr val="FFFFFF"/>
              </a:highlight>
            </a:endParaRPr>
          </a:p>
          <a:p>
            <a:pPr indent="0" lvl="0" marL="228600" rtl="0" algn="l">
              <a:spcBef>
                <a:spcPts val="1200"/>
              </a:spcBef>
              <a:spcAft>
                <a:spcPts val="0"/>
              </a:spcAft>
              <a:buClr>
                <a:schemeClr val="dk1"/>
              </a:buClr>
              <a:buSzPts val="1100"/>
              <a:buFont typeface="Arial"/>
              <a:buNone/>
            </a:pPr>
            <a:r>
              <a:rPr i="1" lang="en-GB" sz="1100">
                <a:solidFill>
                  <a:srgbClr val="333333"/>
                </a:solidFill>
                <a:highlight>
                  <a:srgbClr val="FFFFFF"/>
                </a:highlight>
              </a:rPr>
              <a:t>Such a small increase in the snow making area makes no difference.</a:t>
            </a:r>
            <a:endParaRPr i="1" sz="1100">
              <a:solidFill>
                <a:srgbClr val="333333"/>
              </a:solidFill>
              <a:highlight>
                <a:srgbClr val="FFFFFF"/>
              </a:highlight>
            </a:endParaRPr>
          </a:p>
          <a:p>
            <a:pPr indent="0" lvl="0" marL="0" rtl="0" algn="l">
              <a:spcBef>
                <a:spcPts val="1200"/>
              </a:spcBef>
              <a:spcAft>
                <a:spcPts val="0"/>
              </a:spcAft>
              <a:buClr>
                <a:schemeClr val="dk1"/>
              </a:buClr>
              <a:buSzPts val="1100"/>
              <a:buFont typeface="Arial"/>
              <a:buNone/>
            </a:pPr>
            <a:r>
              <a:rPr lang="en-GB" sz="1100">
                <a:solidFill>
                  <a:srgbClr val="333333"/>
                </a:solidFill>
              </a:rPr>
              <a:t>4.</a:t>
            </a:r>
            <a:r>
              <a:rPr lang="en-GB" sz="700">
                <a:solidFill>
                  <a:srgbClr val="333333"/>
                </a:solidFill>
                <a:latin typeface="Times New Roman"/>
                <a:ea typeface="Times New Roman"/>
                <a:cs typeface="Times New Roman"/>
                <a:sym typeface="Times New Roman"/>
              </a:rPr>
              <a:t>    </a:t>
            </a:r>
            <a:r>
              <a:rPr lang="en-GB" sz="1100">
                <a:solidFill>
                  <a:srgbClr val="333333"/>
                </a:solidFill>
                <a:highlight>
                  <a:srgbClr val="FFFFFF"/>
                </a:highlight>
              </a:rPr>
              <a:t>Increase the longest run by 0.2 mile to boast 3.5 miles length, requiring an additional snow making coverage of 4 acres</a:t>
            </a:r>
            <a:endParaRPr sz="1100">
              <a:solidFill>
                <a:srgbClr val="333333"/>
              </a:solidFill>
              <a:highlight>
                <a:srgbClr val="FFFFFF"/>
              </a:highlight>
            </a:endParaRPr>
          </a:p>
          <a:p>
            <a:pPr indent="457200" lvl="0" marL="0" rtl="0" algn="l">
              <a:spcBef>
                <a:spcPts val="1200"/>
              </a:spcBef>
              <a:spcAft>
                <a:spcPts val="1600"/>
              </a:spcAft>
              <a:buNone/>
            </a:pPr>
            <a:r>
              <a:rPr i="1" lang="en-GB" sz="1100">
                <a:solidFill>
                  <a:srgbClr val="333333"/>
                </a:solidFill>
                <a:highlight>
                  <a:srgbClr val="FFFFFF"/>
                </a:highlight>
              </a:rPr>
              <a:t>No</a:t>
            </a:r>
            <a:r>
              <a:rPr lang="en-GB" sz="1100">
                <a:solidFill>
                  <a:srgbClr val="333333"/>
                </a:solidFill>
                <a:highlight>
                  <a:srgbClr val="FFFFFF"/>
                </a:highlight>
              </a:rPr>
              <a:t> </a:t>
            </a:r>
            <a:r>
              <a:rPr i="1" lang="en-GB" sz="1100">
                <a:solidFill>
                  <a:srgbClr val="333333"/>
                </a:solidFill>
                <a:highlight>
                  <a:srgbClr val="FFFFFF"/>
                </a:highlight>
              </a:rPr>
              <a:t>difference whatsoever.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333333"/>
                </a:solidFill>
                <a:highlight>
                  <a:srgbClr val="FFFFFF"/>
                </a:highlight>
              </a:rPr>
              <a:t>Summary</a:t>
            </a:r>
            <a:endParaRPr sz="6000"/>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GB" sz="1100">
                <a:solidFill>
                  <a:srgbClr val="333333"/>
                </a:solidFill>
                <a:highlight>
                  <a:srgbClr val="FFFFFF"/>
                </a:highlight>
              </a:rPr>
              <a:t>Although, the Big Mountain resort seems a very well equipped and very well priced among other resorts in the US and our model suggests to increase the price based on the other states data but Big Mountain is already on the top price range within the state  we would not recommend to increase the current price without an additional research. </a:t>
            </a:r>
            <a:endParaRPr sz="1100">
              <a:solidFill>
                <a:srgbClr val="333333"/>
              </a:solidFill>
              <a:highlight>
                <a:srgbClr val="FFFFFF"/>
              </a:highlight>
            </a:endParaRPr>
          </a:p>
          <a:p>
            <a:pPr indent="0" lvl="0" marL="0" rtl="0" algn="l">
              <a:spcBef>
                <a:spcPts val="1200"/>
              </a:spcBef>
              <a:spcAft>
                <a:spcPts val="0"/>
              </a:spcAft>
              <a:buNone/>
            </a:pPr>
            <a:r>
              <a:rPr lang="en-GB" sz="1100">
                <a:solidFill>
                  <a:srgbClr val="333333"/>
                </a:solidFill>
                <a:highlight>
                  <a:srgbClr val="FFFFFF"/>
                </a:highlight>
              </a:rPr>
              <a:t>We know that resort has about 350 000 visitors every year but we know nothing about the </a:t>
            </a:r>
            <a:r>
              <a:rPr lang="en-GB" sz="1100">
                <a:solidFill>
                  <a:srgbClr val="333333"/>
                </a:solidFill>
                <a:highlight>
                  <a:srgbClr val="FFFFFF"/>
                </a:highlight>
              </a:rPr>
              <a:t>occupancy</a:t>
            </a:r>
            <a:r>
              <a:rPr lang="en-GB" sz="1100">
                <a:solidFill>
                  <a:srgbClr val="333333"/>
                </a:solidFill>
                <a:highlight>
                  <a:srgbClr val="FFFFFF"/>
                </a:highlight>
              </a:rPr>
              <a:t> (is it fully booked the whole season?).  </a:t>
            </a:r>
            <a:endParaRPr sz="1100">
              <a:solidFill>
                <a:srgbClr val="333333"/>
              </a:solidFill>
              <a:highlight>
                <a:srgbClr val="FFFFFF"/>
              </a:highlight>
            </a:endParaRPr>
          </a:p>
          <a:p>
            <a:pPr indent="0" lvl="0" marL="0" rtl="0" algn="l">
              <a:spcBef>
                <a:spcPts val="1200"/>
              </a:spcBef>
              <a:spcAft>
                <a:spcPts val="0"/>
              </a:spcAft>
              <a:buNone/>
            </a:pPr>
            <a:r>
              <a:rPr lang="en-GB" sz="1100">
                <a:solidFill>
                  <a:srgbClr val="333333"/>
                </a:solidFill>
                <a:highlight>
                  <a:srgbClr val="FFFFFF"/>
                </a:highlight>
              </a:rPr>
              <a:t>We would also recommend to consider creating a ticket packages for long-</a:t>
            </a:r>
            <a:r>
              <a:rPr lang="en-GB" sz="1100">
                <a:solidFill>
                  <a:srgbClr val="333333"/>
                </a:solidFill>
                <a:highlight>
                  <a:srgbClr val="FFFFFF"/>
                </a:highlight>
              </a:rPr>
              <a:t>term </a:t>
            </a:r>
            <a:r>
              <a:rPr lang="en-GB" sz="1100">
                <a:solidFill>
                  <a:srgbClr val="333333"/>
                </a:solidFill>
                <a:highlight>
                  <a:srgbClr val="FFFFFF"/>
                </a:highlight>
              </a:rPr>
              <a:t>and the short-term visitors instead of current fix price per day.</a:t>
            </a:r>
            <a:endParaRPr sz="1100">
              <a:solidFill>
                <a:srgbClr val="333333"/>
              </a:solidFill>
              <a:highlight>
                <a:srgbClr val="FFFFFF"/>
              </a:highlight>
            </a:endParaRPr>
          </a:p>
          <a:p>
            <a:pPr indent="0" lvl="0" marL="0" rtl="0" algn="l">
              <a:spcBef>
                <a:spcPts val="1600"/>
              </a:spcBef>
              <a:spcAft>
                <a:spcPts val="1600"/>
              </a:spcAft>
              <a:buNone/>
            </a:pPr>
            <a:r>
              <a:rPr lang="en-GB" sz="1100">
                <a:solidFill>
                  <a:srgbClr val="333333"/>
                </a:solidFill>
                <a:highlight>
                  <a:srgbClr val="FFFFFF"/>
                </a:highlight>
              </a:rPr>
              <a:t>Another option we would recommend for the further research is how the resort could reduce the operating cost. Currently we do not have this data</a:t>
            </a:r>
            <a:endParaRPr sz="1100">
              <a:solidFill>
                <a:srgbClr val="333333"/>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