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B7"/>
    <a:srgbClr val="80C342"/>
    <a:srgbClr val="EE3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43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Introduction</a:t>
            </a:r>
            <a:endParaRPr lang="ru-RU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738188" y="1168400"/>
            <a:ext cx="107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solidFill>
                  <a:srgbClr val="006CB7"/>
                </a:solidFill>
              </a:rPr>
              <a:t>Welcome to MERA Presentations template!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38188" y="1752600"/>
            <a:ext cx="1070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/>
              <a:t>To fulfill your needs of creating a wonderful corporate presentation please follow these steps:</a:t>
            </a:r>
          </a:p>
          <a:p>
            <a:endParaRPr lang="ru-RU" sz="1800" b="1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38188" y="2184400"/>
            <a:ext cx="107060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Use the tab “New slide” to create slides from already structured layouts (or choose “Empty slide” 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Insert your information in the blocks (size, font and color has been set for you)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Resize, reorganize and use blocks the way it fits your content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Enjoy the beauty of your masterpiece!</a:t>
            </a:r>
          </a:p>
          <a:p>
            <a:pPr marL="0" lvl="0" indent="0">
              <a:buFont typeface="+mj-lt"/>
              <a:buNone/>
            </a:pPr>
            <a:endParaRPr lang="en-US" dirty="0" smtClean="0"/>
          </a:p>
          <a:p>
            <a:pPr marL="0" lvl="0" indent="0">
              <a:buFont typeface="+mj-lt"/>
              <a:buNone/>
            </a:pPr>
            <a:r>
              <a:rPr lang="en-US" dirty="0" smtClean="0"/>
              <a:t>With any suggestions, remarks and complains feel free to contact PR Team.</a:t>
            </a:r>
            <a:endParaRPr lang="ru-RU" dirty="0" smtClean="0"/>
          </a:p>
          <a:p>
            <a:pPr marL="0" indent="0">
              <a:buFont typeface="+mj-lt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97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9" y="2175641"/>
            <a:ext cx="3359185" cy="37994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411645" y="2175641"/>
            <a:ext cx="3359185" cy="37994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5101" y="2175641"/>
            <a:ext cx="3359185" cy="37994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3144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9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 smtClean="0"/>
              <a:t>Text</a:t>
            </a:r>
            <a:endParaRPr lang="ru-RU" b="1" dirty="0" smtClean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411645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 smtClean="0"/>
              <a:t>Text</a:t>
            </a:r>
            <a:endParaRPr lang="ru-RU" b="1" dirty="0" smtClean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5101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 smtClean="0"/>
              <a:t>Text</a:t>
            </a:r>
            <a:endParaRPr lang="ru-RU" b="1" dirty="0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2474584"/>
            <a:ext cx="335915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2474584"/>
            <a:ext cx="3359150" cy="2286000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2474584"/>
            <a:ext cx="3359150" cy="2286000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96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411645" y="8213833"/>
            <a:ext cx="3359185" cy="42566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ru-RU" b="1" dirty="0" smtClean="0"/>
              <a:t>Текст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5101" y="8213833"/>
            <a:ext cx="3359185" cy="42566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ru-RU" b="1" dirty="0" smtClean="0"/>
              <a:t>Текст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3452647"/>
            <a:ext cx="3359150" cy="256118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3925613"/>
            <a:ext cx="3359150" cy="2088221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4382814"/>
            <a:ext cx="3359150" cy="1631020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9" y="2317531"/>
            <a:ext cx="3359186" cy="113511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</a:t>
            </a:r>
            <a:endParaRPr lang="ru-RU" sz="1400" dirty="0" smtClean="0"/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35" hasCustomPrompt="1"/>
          </p:nvPr>
        </p:nvSpPr>
        <p:spPr>
          <a:xfrm>
            <a:off x="4411645" y="2317531"/>
            <a:ext cx="3359186" cy="160808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</a:t>
            </a:r>
            <a:r>
              <a:rPr lang="ru-RU" sz="1400" dirty="0" smtClean="0"/>
              <a:t> </a:t>
            </a:r>
            <a:r>
              <a:rPr lang="en-US" sz="1400" dirty="0" smtClean="0"/>
              <a:t>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</a:t>
            </a:r>
            <a:endParaRPr lang="ru-RU" sz="1400" dirty="0" smtClean="0"/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36" hasCustomPrompt="1"/>
          </p:nvPr>
        </p:nvSpPr>
        <p:spPr>
          <a:xfrm>
            <a:off x="8085065" y="2317530"/>
            <a:ext cx="3359186" cy="206528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</a:t>
            </a:r>
            <a:r>
              <a:rPr lang="ru-RU" sz="1400" dirty="0" smtClean="0"/>
              <a:t> </a:t>
            </a:r>
            <a:r>
              <a:rPr lang="en-US" sz="1400" dirty="0" smtClean="0"/>
              <a:t>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</a:t>
            </a: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73067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737572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738189" y="2501024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737838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737573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737572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7870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4578488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457795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457769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457769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418169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418787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41807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41781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41781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 smtClean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676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2175641"/>
            <a:ext cx="5043486" cy="37994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1" y="2175641"/>
            <a:ext cx="5043486" cy="37994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075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Title or subtitle (can be longer and longer and longer and longer and longer and longer)</a:t>
            </a:r>
            <a:endParaRPr lang="ru-RU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lvl="0"/>
            <a:endParaRPr lang="en-US" dirty="0" smtClean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lvl="0"/>
            <a:endParaRPr lang="en-US" dirty="0" smtClean="0"/>
          </a:p>
        </p:txBody>
      </p:sp>
      <p:sp>
        <p:nvSpPr>
          <p:cNvPr id="11" name="Текст 24"/>
          <p:cNvSpPr>
            <a:spLocks noGrp="1"/>
          </p:cNvSpPr>
          <p:nvPr>
            <p:ph type="body" sz="quarter" idx="37" hasCustomPrompt="1"/>
          </p:nvPr>
        </p:nvSpPr>
        <p:spPr>
          <a:xfrm>
            <a:off x="6396038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Title or subtitle (can be longer and longer and longer and longer and longer and longer)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88658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Title or subtitle (can be longer and longer and longer and longer and longer and longer)</a:t>
            </a:r>
            <a:endParaRPr lang="ru-RU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lvl="0"/>
            <a:endParaRPr lang="en-US" dirty="0" smtClean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6369270" y="1339850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560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738191" y="1292252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9" hasCustomPrompt="1"/>
          </p:nvPr>
        </p:nvSpPr>
        <p:spPr>
          <a:xfrm>
            <a:off x="6396039" y="1292253"/>
            <a:ext cx="5048247" cy="1640134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US" dirty="0" smtClean="0"/>
              <a:t>Subtitle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40" hasCustomPrompt="1"/>
          </p:nvPr>
        </p:nvSpPr>
        <p:spPr>
          <a:xfrm>
            <a:off x="6396038" y="2955022"/>
            <a:ext cx="5048247" cy="1640134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US" dirty="0" smtClean="0"/>
              <a:t>Subtitle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endParaRPr lang="ru-RU" dirty="0" smtClean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41" hasCustomPrompt="1"/>
          </p:nvPr>
        </p:nvSpPr>
        <p:spPr>
          <a:xfrm>
            <a:off x="6396037" y="4617791"/>
            <a:ext cx="5048247" cy="1309961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US" dirty="0" smtClean="0"/>
              <a:t>Subtitle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53446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10706096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3421116"/>
            <a:ext cx="5048247" cy="2554233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ru-RU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3421115"/>
            <a:ext cx="5048247" cy="2554233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ru-RU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7" hasCustomPrompt="1"/>
          </p:nvPr>
        </p:nvSpPr>
        <p:spPr>
          <a:xfrm>
            <a:off x="738188" y="2617789"/>
            <a:ext cx="5048250" cy="582612"/>
          </a:xfrm>
        </p:spPr>
        <p:txBody>
          <a:bodyPr>
            <a:norm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dirty="0" smtClean="0"/>
              <a:t>Subtitle (can be longer and longer and longer and longer and longer and longer)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49910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2144713"/>
            <a:ext cx="10706096" cy="4723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lang="en-US" b="1" dirty="0" smtClean="0"/>
              <a:t>Block title</a:t>
            </a:r>
            <a:endParaRPr lang="ru-RU" b="1" baseline="0" dirty="0" smtClean="0"/>
          </a:p>
          <a:p>
            <a:endParaRPr lang="ru-RU" b="1" baseline="0" dirty="0" smtClean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0" y="2806700"/>
            <a:ext cx="10706098" cy="31051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096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pictu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28650" y="4800600"/>
            <a:ext cx="8810624" cy="909638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Title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2100263" y="6258717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ru-RU" sz="1200" dirty="0" smtClean="0">
                <a:solidFill>
                  <a:schemeClr val="bg1"/>
                </a:solidFill>
              </a:rPr>
              <a:t>01.01.2016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38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1182415" y="2144713"/>
            <a:ext cx="9747524" cy="384651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1"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/>
            </a:lvl2pPr>
          </a:lstStyle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16134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100" y="2144713"/>
            <a:ext cx="9621838" cy="38941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29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88" y="4274234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098" y="1429490"/>
            <a:ext cx="9621838" cy="24803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4982349"/>
            <a:ext cx="10706098" cy="85089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</p:txBody>
      </p:sp>
    </p:spTree>
    <p:extLst>
      <p:ext uri="{BB962C8B-B14F-4D97-AF65-F5344CB8AC3E}">
        <p14:creationId xmlns:p14="http://schemas.microsoft.com/office/powerpoint/2010/main" val="2679531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4" name="Таблица 3"/>
          <p:cNvSpPr>
            <a:spLocks noGrp="1"/>
          </p:cNvSpPr>
          <p:nvPr>
            <p:ph type="tbl" sz="quarter" idx="34" hasCustomPrompt="1"/>
          </p:nvPr>
        </p:nvSpPr>
        <p:spPr>
          <a:xfrm>
            <a:off x="738188" y="1292225"/>
            <a:ext cx="10706100" cy="45100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Table insert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0061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image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2278119"/>
            <a:ext cx="2587624" cy="36970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 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endParaRPr lang="ru-RU" sz="1400" dirty="0" smtClean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Title or subtitle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3606800" y="1355725"/>
            <a:ext cx="7837488" cy="46196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562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diagram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2278119"/>
            <a:ext cx="2587624" cy="36970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 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endParaRPr lang="ru-RU" sz="1400" dirty="0" smtClean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Title or subtitle</a:t>
            </a:r>
            <a:endParaRPr lang="ru-RU" dirty="0"/>
          </a:p>
        </p:txBody>
      </p:sp>
      <p:sp>
        <p:nvSpPr>
          <p:cNvPr id="4" name="Диаграмма 3"/>
          <p:cNvSpPr>
            <a:spLocks noGrp="1"/>
          </p:cNvSpPr>
          <p:nvPr>
            <p:ph type="chart" sz="quarter" idx="35" hasCustomPrompt="1"/>
          </p:nvPr>
        </p:nvSpPr>
        <p:spPr>
          <a:xfrm>
            <a:off x="3606800" y="1355725"/>
            <a:ext cx="7837488" cy="46194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Diagram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13706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scts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8" name="Овал 7"/>
          <p:cNvSpPr/>
          <p:nvPr userDrawn="1"/>
        </p:nvSpPr>
        <p:spPr>
          <a:xfrm>
            <a:off x="2837794" y="1813034"/>
            <a:ext cx="2443655" cy="24436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Your photo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58717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ru-RU" sz="1200" dirty="0" smtClean="0">
                <a:solidFill>
                  <a:schemeClr val="bg1"/>
                </a:solidFill>
              </a:rPr>
              <a:t>01.01.2016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Name</a:t>
            </a:r>
            <a:endParaRPr lang="ru-RU" dirty="0" smtClean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 smtClean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9591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ADBF-51AB-4B4A-83F1-035D2708D83B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300-F8C3-4894-9F35-17EB9783C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58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Name of the presentation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38188" y="2753574"/>
            <a:ext cx="10706100" cy="1098583"/>
          </a:xfrm>
        </p:spPr>
        <p:txBody>
          <a:bodyPr>
            <a:normAutofit/>
          </a:bodyPr>
          <a:lstStyle>
            <a:lvl1pPr marL="0" indent="0">
              <a:buNone/>
              <a:defRPr sz="6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1.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19241" y="2882386"/>
            <a:ext cx="9925045" cy="957693"/>
          </a:xfrm>
        </p:spPr>
        <p:txBody>
          <a:bodyPr anchor="t">
            <a:normAutofit/>
          </a:bodyPr>
          <a:lstStyle>
            <a:lvl1pPr algn="l">
              <a:defRPr sz="54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Title of the section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4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10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2144713"/>
            <a:ext cx="2587624" cy="38304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8856662" y="2144713"/>
            <a:ext cx="2587624" cy="38304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3444347" y="2144713"/>
            <a:ext cx="2587624" cy="38304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0504" y="2144713"/>
            <a:ext cx="2587624" cy="38304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2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0292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2278119"/>
            <a:ext cx="2587624" cy="36970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3444348" y="2278119"/>
            <a:ext cx="2587624" cy="36970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0505" y="2278119"/>
            <a:ext cx="2587624" cy="36970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856661" y="1214002"/>
            <a:ext cx="2587627" cy="48714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39849"/>
            <a:ext cx="7999409" cy="72543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9068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3846785"/>
            <a:ext cx="2587624" cy="193915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</a:t>
            </a:r>
            <a:r>
              <a:rPr lang="ru-RU" sz="1400" dirty="0" smtClean="0"/>
              <a:t> </a:t>
            </a:r>
            <a:r>
              <a:rPr lang="en-US" sz="1400" dirty="0" smtClean="0"/>
              <a:t>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endParaRPr lang="ru-RU" sz="1400" dirty="0" smtClean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8856662" y="3846785"/>
            <a:ext cx="2587624" cy="193915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</a:t>
            </a:r>
            <a:endParaRPr lang="ru-RU" sz="1400" dirty="0" smtClean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3444347" y="3846785"/>
            <a:ext cx="2587624" cy="193915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</a:t>
            </a:r>
            <a:endParaRPr lang="ru-RU" sz="1400" dirty="0" smtClean="0"/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0504" y="3846785"/>
            <a:ext cx="2587624" cy="193915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</a:t>
            </a:r>
            <a:endParaRPr lang="ru-RU" sz="1400" dirty="0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90" y="1576388"/>
            <a:ext cx="2587624" cy="20181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3444347" y="1576388"/>
            <a:ext cx="2587624" cy="2018150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6150504" y="1576388"/>
            <a:ext cx="2587624" cy="2018150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9" hasCustomPrompt="1"/>
          </p:nvPr>
        </p:nvSpPr>
        <p:spPr>
          <a:xfrm>
            <a:off x="8856662" y="1576388"/>
            <a:ext cx="2587624" cy="2018150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30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2278119"/>
            <a:ext cx="2587624" cy="36970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 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endParaRPr lang="ru-RU" sz="140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Title or subtitle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9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 smtClean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4" name="Текст 3"/>
          <p:cNvSpPr>
            <a:spLocks noGrp="1"/>
          </p:cNvSpPr>
          <p:nvPr>
            <p:ph type="body" sz="quarter" idx="32" hasCustomPrompt="1"/>
          </p:nvPr>
        </p:nvSpPr>
        <p:spPr>
          <a:xfrm>
            <a:off x="73700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45" name="Диаграмма 6"/>
          <p:cNvSpPr>
            <a:spLocks noGrp="1"/>
          </p:cNvSpPr>
          <p:nvPr>
            <p:ph type="chart" sz="quarter" idx="33" hasCustomPrompt="1"/>
          </p:nvPr>
        </p:nvSpPr>
        <p:spPr>
          <a:xfrm>
            <a:off x="73752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46" name="Объект 8"/>
          <p:cNvSpPr>
            <a:spLocks noGrp="1"/>
          </p:cNvSpPr>
          <p:nvPr>
            <p:ph sz="quarter" idx="34" hasCustomPrompt="1"/>
          </p:nvPr>
        </p:nvSpPr>
        <p:spPr>
          <a:xfrm>
            <a:off x="73700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47" name="Объект 8"/>
          <p:cNvSpPr>
            <a:spLocks noGrp="1"/>
          </p:cNvSpPr>
          <p:nvPr>
            <p:ph sz="quarter" idx="35" hasCustomPrompt="1"/>
          </p:nvPr>
        </p:nvSpPr>
        <p:spPr>
          <a:xfrm>
            <a:off x="73673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48" name="Объект 8"/>
          <p:cNvSpPr>
            <a:spLocks noGrp="1"/>
          </p:cNvSpPr>
          <p:nvPr>
            <p:ph sz="quarter" idx="36" hasCustomPrompt="1"/>
          </p:nvPr>
        </p:nvSpPr>
        <p:spPr>
          <a:xfrm>
            <a:off x="73673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93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AFE4-1161-498B-8894-A81D750AFA3C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7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62" r:id="rId3"/>
    <p:sldLayoutId id="2147483663" r:id="rId4"/>
    <p:sldLayoutId id="2147483664" r:id="rId5"/>
    <p:sldLayoutId id="2147483674" r:id="rId6"/>
    <p:sldLayoutId id="2147483675" r:id="rId7"/>
    <p:sldLayoutId id="2147483676" r:id="rId8"/>
    <p:sldLayoutId id="2147483677" r:id="rId9"/>
    <p:sldLayoutId id="2147483665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9" r:id="rId24"/>
    <p:sldLayoutId id="2147483700" r:id="rId25"/>
    <p:sldLayoutId id="2147483697" r:id="rId26"/>
    <p:sldLayoutId id="2147483702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3.xml"/><Relationship Id="rId4" Type="http://schemas.openxmlformats.org/officeDocument/2006/relationships/hyperlink" Target="https://github.com/google/gson/blob/master/UserGuide.m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4.xml"/><Relationship Id="rId4" Type="http://schemas.openxmlformats.org/officeDocument/2006/relationships/hyperlink" Target="https://logback.qos.ch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5.xml"/><Relationship Id="rId4" Type="http://schemas.openxmlformats.org/officeDocument/2006/relationships/hyperlink" Target="https://github.com/allure-framework/allure1/wiki/Test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 </a:t>
            </a:r>
            <a:r>
              <a:rPr lang="en-US" dirty="0" err="1" smtClean="0"/>
              <a:t>autotesting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December 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99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>
                <a:latin typeface="+mn-lt"/>
                <a:ea typeface="+mn-ea"/>
                <a:cs typeface="+mn-cs"/>
              </a:rPr>
              <a:t>Особенности архитектуры</a:t>
            </a:r>
            <a:endParaRPr lang="ru-RU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100" b="1" i="1" dirty="0"/>
              <a:t>Тесты независимы от системы(нет упоминаний локаторов и т.д.).</a:t>
            </a:r>
          </a:p>
          <a:p>
            <a:r>
              <a:rPr lang="ru-RU" sz="2100" b="1" i="1" dirty="0"/>
              <a:t>При изменениях минимальны вмешательства в код(надо изменить лишь метод, использующий какой-либо элемент).</a:t>
            </a:r>
          </a:p>
          <a:p>
            <a:r>
              <a:rPr lang="ru-RU" sz="2100" b="1" i="1" dirty="0"/>
              <a:t>Нет дублирования кода.</a:t>
            </a:r>
            <a:endParaRPr lang="ru-RU" sz="2100" b="1" i="1" dirty="0"/>
          </a:p>
        </p:txBody>
      </p:sp>
    </p:spTree>
    <p:extLst>
      <p:ext uri="{BB962C8B-B14F-4D97-AF65-F5344CB8AC3E}">
        <p14:creationId xmlns:p14="http://schemas.microsoft.com/office/powerpoint/2010/main" val="1954371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60325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800" b="1" dirty="0">
                <a:latin typeface="+mn-lt"/>
                <a:ea typeface="+mn-ea"/>
                <a:cs typeface="+mn-cs"/>
              </a:rPr>
              <a:t>Test layout </a:t>
            </a:r>
            <a:r>
              <a:rPr lang="en-US" sz="2800" b="1" dirty="0">
                <a:latin typeface="+mn-lt"/>
                <a:ea typeface="+mn-ea"/>
                <a:cs typeface="+mn-cs"/>
              </a:rPr>
              <a:t>structure</a:t>
            </a:r>
            <a:endParaRPr lang="ru-RU" sz="28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2553" y="1690688"/>
            <a:ext cx="6791325" cy="377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39915" y="2265405"/>
            <a:ext cx="40138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TestBase</a:t>
            </a:r>
            <a:r>
              <a:rPr lang="ru-RU" b="1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класс, содержащий общие методы для всех тест </a:t>
            </a:r>
            <a:r>
              <a:rPr lang="ru-RU" dirty="0" err="1" smtClean="0"/>
              <a:t>сьютов</a:t>
            </a:r>
            <a:r>
              <a:rPr lang="ru-RU" dirty="0" smtClean="0"/>
              <a:t>. Остальные тестовые классы являются его наследниками.</a:t>
            </a:r>
          </a:p>
          <a:p>
            <a:r>
              <a:rPr lang="en-US" b="1" dirty="0" err="1" smtClean="0"/>
              <a:t>ContactCreationTests</a:t>
            </a:r>
            <a:r>
              <a:rPr lang="en-US" b="1" dirty="0" smtClean="0"/>
              <a:t>, </a:t>
            </a:r>
            <a:r>
              <a:rPr lang="en-US" b="1" dirty="0" err="1" smtClean="0"/>
              <a:t>ContactDeletionTests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тест </a:t>
            </a:r>
            <a:r>
              <a:rPr lang="ru-RU" dirty="0" err="1" smtClean="0"/>
              <a:t>сьюты</a:t>
            </a:r>
            <a:r>
              <a:rPr lang="ru-RU" dirty="0" smtClean="0"/>
              <a:t>, содержащие определенный набор тестов.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362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632" y="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>
                <a:latin typeface="+mn-lt"/>
                <a:ea typeface="+mn-ea"/>
                <a:cs typeface="+mn-cs"/>
              </a:rPr>
              <a:t>Структура связи тестов с системой</a:t>
            </a:r>
            <a:endParaRPr lang="ru-RU" sz="28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51309" y="1690688"/>
            <a:ext cx="3728547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3091" y="2065863"/>
            <a:ext cx="41226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основном тестовом классе создается </a:t>
            </a:r>
          </a:p>
          <a:p>
            <a:r>
              <a:rPr lang="ru-RU" dirty="0" err="1" smtClean="0"/>
              <a:t>обьект</a:t>
            </a:r>
            <a:r>
              <a:rPr lang="ru-RU" dirty="0" smtClean="0"/>
              <a:t> класса </a:t>
            </a:r>
            <a:r>
              <a:rPr lang="en-US" dirty="0" smtClean="0"/>
              <a:t>Application manager</a:t>
            </a:r>
            <a:r>
              <a:rPr lang="ru-RU" dirty="0" smtClean="0"/>
              <a:t>, </a:t>
            </a:r>
          </a:p>
          <a:p>
            <a:r>
              <a:rPr lang="ru-RU" dirty="0" err="1" smtClean="0"/>
              <a:t>засчет</a:t>
            </a:r>
            <a:r>
              <a:rPr lang="ru-RU" dirty="0" smtClean="0"/>
              <a:t> этого тестовые классы имеют </a:t>
            </a:r>
          </a:p>
          <a:p>
            <a:r>
              <a:rPr lang="ru-RU" dirty="0" smtClean="0"/>
              <a:t>доступ к методам классов помощников.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6119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70" y="205946"/>
            <a:ext cx="10515600" cy="362466"/>
          </a:xfrm>
        </p:spPr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b="1" dirty="0">
                <a:latin typeface="+mn-lt"/>
                <a:ea typeface="+mn-ea"/>
                <a:cs typeface="+mn-cs"/>
              </a:rPr>
              <a:t>Структура взаимодействия с системой</a:t>
            </a:r>
            <a:endParaRPr lang="ru-RU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pPr marL="1828800" lvl="4" indent="0">
              <a:buNone/>
            </a:pP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894" y="1825625"/>
            <a:ext cx="88963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00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297" y="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>
                <a:latin typeface="+mn-lt"/>
                <a:ea typeface="+mn-ea"/>
                <a:cs typeface="+mn-cs"/>
              </a:rPr>
              <a:t>Описание структуры взаимодействия с системой</a:t>
            </a:r>
            <a:endParaRPr lang="ru-RU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b="1" i="1" dirty="0" err="1"/>
              <a:t>ApplicationManager</a:t>
            </a:r>
            <a:r>
              <a:rPr lang="en-US" sz="2100" b="1" i="1" dirty="0"/>
              <a:t> – </a:t>
            </a:r>
            <a:r>
              <a:rPr lang="ru-RU" sz="1800" i="1" dirty="0"/>
              <a:t>класс, где прописаны инициализация драйвера и классов </a:t>
            </a:r>
            <a:r>
              <a:rPr lang="ru-RU" sz="1800" i="1" dirty="0"/>
              <a:t>помощников</a:t>
            </a:r>
            <a:r>
              <a:rPr lang="ru-RU" sz="1800" i="1" dirty="0"/>
              <a:t>.</a:t>
            </a:r>
          </a:p>
          <a:p>
            <a:r>
              <a:rPr lang="en-US" sz="2100" b="1" i="1" dirty="0" err="1"/>
              <a:t>HelperBase</a:t>
            </a:r>
            <a:r>
              <a:rPr lang="en-US" sz="2100" b="1" i="1" dirty="0"/>
              <a:t> – </a:t>
            </a:r>
            <a:r>
              <a:rPr lang="ru-RU" sz="1800" i="1" dirty="0"/>
              <a:t>базовый класс, содержащий общие методы, которые могут быть использованы в любой области (</a:t>
            </a:r>
            <a:r>
              <a:rPr lang="en-US" sz="1800" i="1" dirty="0"/>
              <a:t>click, type</a:t>
            </a:r>
            <a:r>
              <a:rPr lang="ru-RU" sz="1800" i="1" dirty="0"/>
              <a:t>).</a:t>
            </a:r>
            <a:endParaRPr lang="en-US" sz="1800" i="1" dirty="0"/>
          </a:p>
          <a:p>
            <a:r>
              <a:rPr lang="en-US" sz="2100" b="1" i="1" dirty="0" err="1"/>
              <a:t>ContactHelper</a:t>
            </a:r>
            <a:r>
              <a:rPr lang="en-US" sz="2100" b="1" i="1" dirty="0"/>
              <a:t> – </a:t>
            </a:r>
            <a:r>
              <a:rPr lang="ru-RU" sz="1800" i="1" dirty="0"/>
              <a:t>класс, содержащий методы для работы с </a:t>
            </a:r>
            <a:r>
              <a:rPr lang="ru-RU" sz="1800" i="1" dirty="0"/>
              <a:t>контактами.</a:t>
            </a:r>
            <a:endParaRPr lang="ru-RU" sz="1800" i="1" dirty="0"/>
          </a:p>
          <a:p>
            <a:r>
              <a:rPr lang="en-US" sz="2100" b="1" i="1" dirty="0" err="1"/>
              <a:t>NavigationHelper</a:t>
            </a:r>
            <a:r>
              <a:rPr lang="en-US" sz="2100" b="1" i="1" dirty="0"/>
              <a:t> – </a:t>
            </a:r>
            <a:r>
              <a:rPr lang="ru-RU" sz="1800" i="1" dirty="0"/>
              <a:t>класс, содержащий методы переходов между страницами.</a:t>
            </a:r>
          </a:p>
          <a:p>
            <a:r>
              <a:rPr lang="en-US" sz="2100" b="1" i="1" dirty="0" err="1"/>
              <a:t>SessionHelper</a:t>
            </a:r>
            <a:r>
              <a:rPr lang="en-US" sz="2100" b="1" i="1" dirty="0"/>
              <a:t> – </a:t>
            </a:r>
            <a:r>
              <a:rPr lang="ru-RU" sz="1800" i="1" dirty="0"/>
              <a:t>класс, содержащий методы для </a:t>
            </a:r>
            <a:r>
              <a:rPr lang="ru-RU" sz="1800" i="1" dirty="0"/>
              <a:t>логина.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3903752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>
                <a:latin typeface="+mn-lt"/>
                <a:ea typeface="+mn-ea"/>
                <a:cs typeface="+mn-cs"/>
              </a:rPr>
              <a:t>Настройки для работы с </a:t>
            </a:r>
            <a:r>
              <a:rPr lang="en-US" sz="2800" b="1" dirty="0" err="1">
                <a:latin typeface="+mn-lt"/>
                <a:ea typeface="+mn-ea"/>
                <a:cs typeface="+mn-cs"/>
              </a:rPr>
              <a:t>json</a:t>
            </a:r>
            <a:r>
              <a:rPr lang="en-US" sz="2800" b="1" dirty="0">
                <a:latin typeface="+mn-lt"/>
                <a:ea typeface="+mn-ea"/>
                <a:cs typeface="+mn-cs"/>
              </a:rPr>
              <a:t> </a:t>
            </a:r>
            <a:r>
              <a:rPr lang="ru-RU" sz="2800" b="1" dirty="0">
                <a:latin typeface="+mn-lt"/>
                <a:ea typeface="+mn-ea"/>
                <a:cs typeface="+mn-cs"/>
              </a:rPr>
              <a:t>файлами</a:t>
            </a:r>
            <a:endParaRPr lang="ru-RU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2473"/>
            <a:ext cx="10515600" cy="46344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sz="1900" i="1" dirty="0" err="1"/>
              <a:t>Gson</a:t>
            </a:r>
            <a:r>
              <a:rPr lang="ru-RU" sz="1900" i="1" dirty="0"/>
              <a:t> - это небольшая </a:t>
            </a:r>
            <a:r>
              <a:rPr lang="ru-RU" sz="1900" i="1" dirty="0" err="1"/>
              <a:t>java</a:t>
            </a:r>
            <a:r>
              <a:rPr lang="ru-RU" sz="1900" i="1" dirty="0"/>
              <a:t> библиотека, которая позволяет конвертировать </a:t>
            </a:r>
            <a:r>
              <a:rPr lang="ru-RU" sz="1900" i="1" dirty="0" err="1"/>
              <a:t>java</a:t>
            </a:r>
            <a:r>
              <a:rPr lang="ru-RU" sz="1900" i="1" dirty="0"/>
              <a:t> объекты в их JSON представление, равно как и создавать объекты на основании их </a:t>
            </a:r>
            <a:r>
              <a:rPr lang="ru-RU" sz="1900" i="1" dirty="0" err="1"/>
              <a:t>json</a:t>
            </a:r>
            <a:r>
              <a:rPr lang="ru-RU" sz="1900" i="1" dirty="0"/>
              <a:t> представления.</a:t>
            </a:r>
          </a:p>
          <a:p>
            <a:pPr marL="514350" indent="-514350">
              <a:buAutoNum type="arabicPeriod"/>
            </a:pPr>
            <a:r>
              <a:rPr lang="ru-RU" sz="1900" i="1" dirty="0"/>
              <a:t>Добавляем в </a:t>
            </a:r>
            <a:r>
              <a:rPr lang="en-US" sz="1900" i="1" dirty="0" err="1"/>
              <a:t>build.gradle</a:t>
            </a:r>
            <a:endParaRPr lang="en-US" sz="1900" i="1" dirty="0"/>
          </a:p>
          <a:p>
            <a:pPr marL="0" indent="0">
              <a:buNone/>
            </a:pPr>
            <a:r>
              <a:rPr lang="en-US" sz="1900" i="1" dirty="0"/>
              <a:t>compile 'com.google.code.gson:gson:2.8.2'</a:t>
            </a:r>
            <a:endParaRPr lang="ru-RU" sz="1900" i="1" dirty="0"/>
          </a:p>
          <a:p>
            <a:pPr marL="0" indent="0">
              <a:buNone/>
            </a:pPr>
            <a:r>
              <a:rPr lang="en-US" sz="1900" i="1" dirty="0"/>
              <a:t>2. </a:t>
            </a:r>
            <a:r>
              <a:rPr lang="ru-RU" sz="1900" i="1" dirty="0"/>
              <a:t>Создаем объект</a:t>
            </a:r>
          </a:p>
          <a:p>
            <a:pPr marL="0" indent="0">
              <a:buNone/>
            </a:pPr>
            <a:r>
              <a:rPr lang="ru-RU" sz="1900" i="1" dirty="0" err="1"/>
              <a:t>Gson</a:t>
            </a:r>
            <a:r>
              <a:rPr lang="ru-RU" sz="1900" i="1" dirty="0"/>
              <a:t> </a:t>
            </a:r>
            <a:r>
              <a:rPr lang="ru-RU" sz="1900" i="1" dirty="0" err="1"/>
              <a:t>gson</a:t>
            </a:r>
            <a:r>
              <a:rPr lang="ru-RU" sz="1900" i="1" dirty="0"/>
              <a:t> = </a:t>
            </a:r>
            <a:r>
              <a:rPr lang="ru-RU" sz="1900" i="1" dirty="0" err="1"/>
              <a:t>new</a:t>
            </a:r>
            <a:r>
              <a:rPr lang="ru-RU" sz="1900" i="1" dirty="0"/>
              <a:t> </a:t>
            </a:r>
            <a:r>
              <a:rPr lang="ru-RU" sz="1900" i="1" dirty="0" err="1"/>
              <a:t>GsonBuilder</a:t>
            </a:r>
            <a:r>
              <a:rPr lang="ru-RU" sz="1900" i="1" dirty="0"/>
              <a:t>().</a:t>
            </a:r>
            <a:r>
              <a:rPr lang="ru-RU" sz="1900" i="1" dirty="0" err="1"/>
              <a:t>create</a:t>
            </a:r>
            <a:r>
              <a:rPr lang="ru-RU" sz="1900" i="1" dirty="0"/>
              <a:t>();</a:t>
            </a:r>
          </a:p>
          <a:p>
            <a:pPr marL="0" indent="0">
              <a:buNone/>
            </a:pPr>
            <a:r>
              <a:rPr lang="ru-RU" sz="1900" i="1" dirty="0"/>
              <a:t>Основные методы, которые используются для </a:t>
            </a:r>
            <a:r>
              <a:rPr lang="ru-RU" sz="1900" i="1" dirty="0" err="1"/>
              <a:t>сериализации</a:t>
            </a:r>
            <a:r>
              <a:rPr lang="ru-RU" sz="1900" i="1" dirty="0"/>
              <a:t> и </a:t>
            </a:r>
            <a:r>
              <a:rPr lang="ru-RU" sz="1900" i="1" dirty="0" err="1"/>
              <a:t>десериализации</a:t>
            </a:r>
            <a:r>
              <a:rPr lang="ru-RU" sz="1900" i="1" dirty="0"/>
              <a:t> </a:t>
            </a:r>
            <a:r>
              <a:rPr lang="ru-RU" sz="1900" i="1" dirty="0" err="1"/>
              <a:t>java</a:t>
            </a:r>
            <a:r>
              <a:rPr lang="ru-RU" sz="1900" i="1" dirty="0"/>
              <a:t>-объектов, называются </a:t>
            </a:r>
            <a:r>
              <a:rPr lang="ru-RU" sz="1900" i="1" dirty="0" err="1"/>
              <a:t>toJson</a:t>
            </a:r>
            <a:r>
              <a:rPr lang="ru-RU" sz="1900" i="1" dirty="0"/>
              <a:t> и </a:t>
            </a:r>
            <a:r>
              <a:rPr lang="ru-RU" sz="1900" i="1" dirty="0" err="1"/>
              <a:t>fromJson</a:t>
            </a:r>
            <a:r>
              <a:rPr lang="ru-RU" sz="1900" i="1" dirty="0"/>
              <a:t>.</a:t>
            </a:r>
          </a:p>
          <a:p>
            <a:pPr marL="0" indent="0" fontAlgn="base">
              <a:spcAft>
                <a:spcPct val="0"/>
              </a:spcAft>
              <a:buNone/>
            </a:pPr>
            <a:r>
              <a:rPr lang="en-US" sz="1900" i="1" dirty="0"/>
              <a:t>More info: </a:t>
            </a:r>
            <a:r>
              <a:rPr lang="en-US" sz="1900" i="1" dirty="0">
                <a:hlinkClick r:id="rId4"/>
              </a:rPr>
              <a:t>https://github.com/google/gson/blob/master/UserGuide.md</a:t>
            </a:r>
            <a:endParaRPr lang="en-US" sz="1900" i="1" dirty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3426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>
                <a:latin typeface="+mn-lt"/>
                <a:ea typeface="+mn-ea"/>
                <a:cs typeface="+mn-cs"/>
              </a:rPr>
              <a:t>Настройка </a:t>
            </a:r>
            <a:r>
              <a:rPr lang="ru-RU" sz="2800" b="1" dirty="0" err="1">
                <a:latin typeface="+mn-lt"/>
                <a:ea typeface="+mn-ea"/>
                <a:cs typeface="+mn-cs"/>
              </a:rPr>
              <a:t>логгирования</a:t>
            </a:r>
            <a:endParaRPr lang="ru-RU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spcAft>
                <a:spcPct val="0"/>
              </a:spcAft>
              <a:buNone/>
            </a:pPr>
            <a:r>
              <a:rPr lang="en-US" sz="1900" i="1" dirty="0"/>
              <a:t>Steps:</a:t>
            </a:r>
          </a:p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ru-RU" sz="1900" i="1" dirty="0" smtClean="0"/>
              <a:t> </a:t>
            </a:r>
            <a:r>
              <a:rPr lang="en-US" sz="1900" i="1" dirty="0" smtClean="0"/>
              <a:t>Add </a:t>
            </a:r>
            <a:r>
              <a:rPr lang="en-US" sz="1900" i="1" dirty="0"/>
              <a:t>dependency to </a:t>
            </a:r>
            <a:r>
              <a:rPr lang="en-US" sz="1900" i="1" dirty="0" err="1"/>
              <a:t>gradle.build</a:t>
            </a:r>
            <a:r>
              <a:rPr lang="en-US" sz="1900" i="1" dirty="0"/>
              <a:t>(compile 'ch.qos.logback:logback-classic:1.1.5') </a:t>
            </a:r>
          </a:p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ru-RU" sz="1900" i="1" dirty="0" smtClean="0"/>
              <a:t> </a:t>
            </a:r>
            <a:r>
              <a:rPr lang="en-US" sz="1900" i="1" dirty="0" smtClean="0"/>
              <a:t>Import </a:t>
            </a:r>
            <a:r>
              <a:rPr lang="en-US" sz="1900" i="1" dirty="0" err="1"/>
              <a:t>import</a:t>
            </a:r>
            <a:r>
              <a:rPr lang="en-US" sz="1900" i="1" dirty="0"/>
              <a:t> org.slf4j.Logger;</a:t>
            </a:r>
          </a:p>
          <a:p>
            <a:pPr marL="0" indent="0" fontAlgn="base">
              <a:spcAft>
                <a:spcPct val="0"/>
              </a:spcAft>
              <a:buNone/>
            </a:pPr>
            <a:r>
              <a:rPr lang="ru-RU" sz="1900" i="1" dirty="0" smtClean="0"/>
              <a:t>	</a:t>
            </a:r>
            <a:r>
              <a:rPr lang="en-US" sz="1900" i="1" dirty="0" smtClean="0"/>
              <a:t>import </a:t>
            </a:r>
            <a:r>
              <a:rPr lang="en-US" sz="1900" i="1" dirty="0"/>
              <a:t>org.slf4j.LoggerFactory;</a:t>
            </a:r>
          </a:p>
          <a:p>
            <a:pPr marL="0" indent="0" fontAlgn="base">
              <a:spcAft>
                <a:spcPct val="0"/>
              </a:spcAft>
              <a:buNone/>
            </a:pPr>
            <a:r>
              <a:rPr lang="ru-RU" sz="1900" i="1" dirty="0" smtClean="0"/>
              <a:t>3.       </a:t>
            </a:r>
            <a:r>
              <a:rPr lang="en-US" sz="1900" i="1" dirty="0" smtClean="0"/>
              <a:t>Create </a:t>
            </a:r>
            <a:r>
              <a:rPr lang="en-US" sz="1900" i="1" dirty="0"/>
              <a:t>logback.xml in project folder.</a:t>
            </a:r>
          </a:p>
          <a:p>
            <a:pPr marL="0" indent="0" fontAlgn="base">
              <a:spcAft>
                <a:spcPct val="0"/>
              </a:spcAft>
              <a:buNone/>
            </a:pPr>
            <a:r>
              <a:rPr lang="ru-RU" sz="1900" i="1" dirty="0" smtClean="0"/>
              <a:t>4.       </a:t>
            </a:r>
            <a:r>
              <a:rPr lang="en-US" sz="1900" i="1" dirty="0" smtClean="0"/>
              <a:t>Create </a:t>
            </a:r>
            <a:r>
              <a:rPr lang="en-US" sz="1900" i="1" dirty="0"/>
              <a:t>object Logger </a:t>
            </a:r>
            <a:r>
              <a:rPr lang="en-US" sz="1900" i="1" dirty="0" err="1"/>
              <a:t>logger</a:t>
            </a:r>
            <a:r>
              <a:rPr lang="en-US" sz="1900" i="1" dirty="0"/>
              <a:t> = </a:t>
            </a:r>
            <a:r>
              <a:rPr lang="en-US" sz="1900" i="1" dirty="0" err="1"/>
              <a:t>LoggerFactory.getLogger</a:t>
            </a:r>
            <a:r>
              <a:rPr lang="en-US" sz="1900" i="1" dirty="0"/>
              <a:t>(</a:t>
            </a:r>
            <a:r>
              <a:rPr lang="en-US" sz="1900" i="1" dirty="0" err="1"/>
              <a:t>TestBase.class</a:t>
            </a:r>
            <a:r>
              <a:rPr lang="en-US" sz="1900" i="1" dirty="0"/>
              <a:t>);</a:t>
            </a:r>
          </a:p>
          <a:p>
            <a:pPr marL="0" indent="0" fontAlgn="base">
              <a:spcAft>
                <a:spcPct val="0"/>
              </a:spcAft>
              <a:buNone/>
            </a:pPr>
            <a:r>
              <a:rPr lang="ru-RU" sz="1900" i="1" dirty="0" smtClean="0"/>
              <a:t>5.        </a:t>
            </a:r>
            <a:r>
              <a:rPr lang="en-US" sz="1900" i="1" dirty="0" smtClean="0"/>
              <a:t>Add info to </a:t>
            </a:r>
            <a:r>
              <a:rPr lang="en-US" sz="1900" i="1" dirty="0" err="1" smtClean="0"/>
              <a:t>looger</a:t>
            </a:r>
            <a:r>
              <a:rPr lang="en-US" sz="1900" i="1" dirty="0" smtClean="0"/>
              <a:t> logger.info</a:t>
            </a:r>
            <a:r>
              <a:rPr lang="en-US" sz="1900" i="1" dirty="0"/>
              <a:t>("Start test: " + </a:t>
            </a:r>
            <a:r>
              <a:rPr lang="en-US" sz="1900" i="1" dirty="0" err="1"/>
              <a:t>m.getName</a:t>
            </a:r>
            <a:r>
              <a:rPr lang="en-US" sz="1900" i="1" dirty="0"/>
              <a:t>())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700" dirty="0" smtClean="0">
              <a:latin typeface="Calibri Light" panose="020F0302020204030204" pitchFamily="34" charset="0"/>
              <a:hlinkClick r:id="rId4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i="1" dirty="0"/>
              <a:t>More info: </a:t>
            </a:r>
            <a:r>
              <a:rPr lang="en-US" sz="1700" dirty="0" smtClean="0">
                <a:latin typeface="Calibri Light" panose="020F0302020204030204" pitchFamily="34" charset="0"/>
                <a:hlinkClick r:id="rId4"/>
              </a:rPr>
              <a:t>https</a:t>
            </a:r>
            <a:r>
              <a:rPr lang="en-US" sz="1700" dirty="0">
                <a:latin typeface="Calibri Light" panose="020F0302020204030204" pitchFamily="34" charset="0"/>
                <a:hlinkClick r:id="rId4"/>
              </a:rPr>
              <a:t>://logback.qos.ch/</a:t>
            </a:r>
            <a:endParaRPr lang="en-US" sz="1700" dirty="0">
              <a:latin typeface="Calibri Light" panose="020F030202020403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839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584" y="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>
                <a:latin typeface="+mn-lt"/>
                <a:ea typeface="+mn-ea"/>
                <a:cs typeface="+mn-cs"/>
              </a:rPr>
              <a:t>Настройка отчетов </a:t>
            </a:r>
            <a:r>
              <a:rPr lang="en-US" sz="2800" b="1" dirty="0">
                <a:latin typeface="+mn-lt"/>
                <a:ea typeface="+mn-ea"/>
                <a:cs typeface="+mn-cs"/>
              </a:rPr>
              <a:t>Allure </a:t>
            </a:r>
            <a:endParaRPr lang="ru-RU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39166"/>
            <a:ext cx="8511689" cy="432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altLang="ru-RU" sz="1900" i="1" dirty="0"/>
              <a:t>Добавляем настройки в </a:t>
            </a:r>
            <a:r>
              <a:rPr lang="ru-RU" altLang="ru-RU" sz="1900" i="1" dirty="0" err="1"/>
              <a:t>build.gradle</a:t>
            </a:r>
            <a:r>
              <a:rPr lang="ru-RU" altLang="ru-RU" sz="1900" i="1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apply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plugin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'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java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'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configurations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agent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} 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dependencies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 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agent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"org.aspectj:aspectjweaver:1.8.10" 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compile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"io.qameta.allure:allure-testng:2.0-BETA10" } 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0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test.doFirst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jvmArgs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"-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javaagent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:${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configurations.agent.singleFile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}" } 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test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useTestNG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systemProperty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'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allure.results.directory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', '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build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allure-results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' }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altLang="ru-RU" sz="1900" i="1" dirty="0" smtClean="0"/>
              <a:t>2.   Теперь </a:t>
            </a:r>
            <a:r>
              <a:rPr lang="ru-RU" altLang="ru-RU" sz="1900" i="1" dirty="0"/>
              <a:t>при прогоне тестов через </a:t>
            </a:r>
            <a:r>
              <a:rPr lang="ru-RU" altLang="ru-RU" sz="1900" i="1" dirty="0" err="1"/>
              <a:t>command</a:t>
            </a:r>
            <a:r>
              <a:rPr lang="ru-RU" altLang="ru-RU" sz="1900" i="1" dirty="0"/>
              <a:t> </a:t>
            </a:r>
            <a:r>
              <a:rPr lang="ru-RU" altLang="ru-RU" sz="1900" i="1" dirty="0" err="1"/>
              <a:t>line</a:t>
            </a:r>
            <a:r>
              <a:rPr lang="ru-RU" altLang="ru-RU" sz="1900" i="1" dirty="0"/>
              <a:t> или CI c помощью команды: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900" i="1" dirty="0" err="1"/>
              <a:t>gradlew</a:t>
            </a:r>
            <a:r>
              <a:rPr lang="ru-RU" altLang="ru-RU" sz="1900" i="1" dirty="0"/>
              <a:t> </a:t>
            </a:r>
            <a:r>
              <a:rPr lang="ru-RU" altLang="ru-RU" sz="1900" i="1" dirty="0" err="1"/>
              <a:t>clean</a:t>
            </a:r>
            <a:r>
              <a:rPr lang="ru-RU" altLang="ru-RU" sz="1900" i="1" dirty="0"/>
              <a:t> </a:t>
            </a:r>
            <a:r>
              <a:rPr lang="ru-RU" altLang="ru-RU" sz="1900" i="1" dirty="0" err="1"/>
              <a:t>test</a:t>
            </a:r>
            <a:r>
              <a:rPr lang="en-US" altLang="ru-RU" sz="1900" i="1" dirty="0"/>
              <a:t> </a:t>
            </a:r>
            <a:r>
              <a:rPr lang="ru-RU" altLang="ru-RU" sz="1900" i="1" dirty="0"/>
              <a:t> вас в папке </a:t>
            </a:r>
            <a:r>
              <a:rPr lang="ru-RU" altLang="ru-RU" sz="1900" i="1" dirty="0" err="1"/>
              <a:t>build</a:t>
            </a:r>
            <a:r>
              <a:rPr lang="ru-RU" altLang="ru-RU" sz="1900" i="1" dirty="0"/>
              <a:t>/</a:t>
            </a:r>
            <a:r>
              <a:rPr lang="ru-RU" altLang="ru-RU" sz="1900" i="1" dirty="0" err="1"/>
              <a:t>allure-results</a:t>
            </a:r>
            <a:r>
              <a:rPr lang="ru-RU" altLang="ru-RU" sz="1900" i="1" dirty="0"/>
              <a:t> будут создаваться </a:t>
            </a:r>
            <a:endParaRPr lang="ru-RU" altLang="ru-RU" sz="1900" i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900" i="1" dirty="0" smtClean="0"/>
              <a:t>*.</a:t>
            </a:r>
            <a:r>
              <a:rPr lang="ru-RU" altLang="ru-RU" sz="1900" i="1" dirty="0" err="1"/>
              <a:t>json</a:t>
            </a:r>
            <a:r>
              <a:rPr lang="ru-RU" altLang="ru-RU" sz="1900" i="1" dirty="0"/>
              <a:t> файлы, из которых потом и будет генерироваться отчет.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900" i="1" dirty="0"/>
              <a:t>Генерируем отчет: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900" i="1" dirty="0"/>
              <a:t>generate build\allure-results</a:t>
            </a:r>
            <a:endParaRPr lang="ru-RU" altLang="ru-RU" sz="1900" i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900" i="1" dirty="0"/>
              <a:t>Больше информации доступно тут: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800" dirty="0">
                <a:latin typeface="Arial" panose="020B0604020202020204" pitchFamily="34" charset="0"/>
                <a:hlinkClick r:id="rId4"/>
              </a:rPr>
              <a:t>https://github.com/allure-framework/allure1/wiki/TestNG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41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33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Основные преимущества </a:t>
            </a:r>
            <a:r>
              <a:rPr lang="ru-RU" dirty="0" err="1"/>
              <a:t>Selenium</a:t>
            </a:r>
            <a:r>
              <a:rPr lang="ru-RU" dirty="0"/>
              <a:t>?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5"/>
          </p:nvPr>
        </p:nvSpPr>
        <p:spPr>
          <a:xfrm>
            <a:off x="605766" y="1219200"/>
            <a:ext cx="9747524" cy="4772025"/>
          </a:xfrm>
        </p:spPr>
        <p:txBody>
          <a:bodyPr/>
          <a:lstStyle/>
          <a:p>
            <a:r>
              <a:rPr lang="ru-RU" i="1" dirty="0"/>
              <a:t> </a:t>
            </a:r>
            <a:r>
              <a:rPr lang="ru-RU" i="1" dirty="0" err="1"/>
              <a:t>Selenium</a:t>
            </a:r>
            <a:r>
              <a:rPr lang="ru-RU" dirty="0"/>
              <a:t> </a:t>
            </a:r>
            <a:r>
              <a:rPr lang="ru-RU" i="1" dirty="0"/>
              <a:t>бесплатный и свободный в использовании инструмент. Вам не нужно платить за лицензию для его использования.</a:t>
            </a:r>
            <a:endParaRPr lang="ru-RU" dirty="0"/>
          </a:p>
          <a:p>
            <a:r>
              <a:rPr lang="ru-RU" i="1" dirty="0"/>
              <a:t>Кросс-</a:t>
            </a:r>
            <a:r>
              <a:rPr lang="ru-RU" i="1" dirty="0" err="1"/>
              <a:t>браузерная</a:t>
            </a:r>
            <a:r>
              <a:rPr lang="ru-RU" dirty="0"/>
              <a:t> </a:t>
            </a:r>
            <a:r>
              <a:rPr lang="ru-RU" i="1" dirty="0"/>
              <a:t>совместимость (</a:t>
            </a:r>
            <a:r>
              <a:rPr lang="ru-RU" i="1" dirty="0" err="1"/>
              <a:t>Firefox</a:t>
            </a:r>
            <a:r>
              <a:rPr lang="ru-RU" i="1" dirty="0"/>
              <a:t>, </a:t>
            </a:r>
            <a:r>
              <a:rPr lang="ru-RU" i="1" dirty="0" err="1"/>
              <a:t>Chrome</a:t>
            </a:r>
            <a:r>
              <a:rPr lang="ru-RU" i="1" dirty="0"/>
              <a:t>, </a:t>
            </a:r>
            <a:r>
              <a:rPr lang="ru-RU" i="1" dirty="0" err="1"/>
              <a:t>Internet</a:t>
            </a:r>
            <a:r>
              <a:rPr lang="ru-RU" i="1" dirty="0"/>
              <a:t> </a:t>
            </a:r>
            <a:r>
              <a:rPr lang="ru-RU" i="1" dirty="0" err="1"/>
              <a:t>Explorer</a:t>
            </a:r>
            <a:r>
              <a:rPr lang="ru-RU" i="1" dirty="0"/>
              <a:t>, </a:t>
            </a:r>
            <a:r>
              <a:rPr lang="ru-RU" i="1" dirty="0" err="1"/>
              <a:t>Safari</a:t>
            </a:r>
            <a:r>
              <a:rPr lang="ru-RU" i="1" dirty="0"/>
              <a:t> )</a:t>
            </a:r>
            <a:endParaRPr lang="ru-RU" dirty="0"/>
          </a:p>
          <a:p>
            <a:r>
              <a:rPr lang="ru-RU" i="1" dirty="0"/>
              <a:t>Поддержка большого количества языков программирования (</a:t>
            </a:r>
            <a:r>
              <a:rPr lang="ru-RU" i="1" dirty="0" err="1"/>
              <a:t>Java</a:t>
            </a:r>
            <a:r>
              <a:rPr lang="ru-RU" i="1" dirty="0"/>
              <a:t>, C#, Ruby, </a:t>
            </a:r>
            <a:r>
              <a:rPr lang="ru-RU" i="1" dirty="0" err="1"/>
              <a:t>Python</a:t>
            </a:r>
            <a:r>
              <a:rPr lang="ru-RU" i="1" dirty="0"/>
              <a:t>, </a:t>
            </a:r>
            <a:r>
              <a:rPr lang="ru-RU" i="1" dirty="0" err="1"/>
              <a:t>Pearl</a:t>
            </a:r>
            <a:r>
              <a:rPr lang="ru-RU" i="1" dirty="0"/>
              <a:t>)</a:t>
            </a:r>
            <a:endParaRPr lang="ru-RU" dirty="0"/>
          </a:p>
          <a:p>
            <a:r>
              <a:rPr lang="ru-RU" i="1" dirty="0"/>
              <a:t>Совместимость со всеми основными платформами (</a:t>
            </a:r>
            <a:r>
              <a:rPr lang="ru-RU" i="1" dirty="0" err="1"/>
              <a:t>Windows</a:t>
            </a:r>
            <a:r>
              <a:rPr lang="ru-RU" i="1" dirty="0"/>
              <a:t>, </a:t>
            </a:r>
            <a:r>
              <a:rPr lang="ru-RU" i="1" dirty="0" err="1"/>
              <a:t>Mac</a:t>
            </a:r>
            <a:r>
              <a:rPr lang="ru-RU" dirty="0"/>
              <a:t> </a:t>
            </a:r>
            <a:r>
              <a:rPr lang="ru-RU" i="1" dirty="0"/>
              <a:t>OS, </a:t>
            </a:r>
            <a:r>
              <a:rPr lang="ru-RU" i="1" dirty="0" err="1"/>
              <a:t>Linux</a:t>
            </a:r>
            <a:r>
              <a:rPr lang="ru-RU" i="1" dirty="0"/>
              <a:t>)</a:t>
            </a:r>
            <a:endParaRPr lang="ru-RU" dirty="0"/>
          </a:p>
          <a:p>
            <a:r>
              <a:rPr lang="ru-RU" i="1" dirty="0"/>
              <a:t>Огромное количество пользователей и, соответственно, массовая публичная поддержка</a:t>
            </a:r>
            <a:endParaRPr lang="ru-RU" dirty="0"/>
          </a:p>
          <a:p>
            <a:r>
              <a:rPr lang="ru-RU" i="1" dirty="0"/>
              <a:t>Возможность автоматизации скриптов</a:t>
            </a:r>
            <a:endParaRPr lang="ru-RU" dirty="0"/>
          </a:p>
          <a:p>
            <a:r>
              <a:rPr lang="ru-RU" i="1" dirty="0"/>
              <a:t>Поддержка распределения тестов</a:t>
            </a:r>
            <a:endParaRPr lang="ru-RU" dirty="0"/>
          </a:p>
          <a:p>
            <a:r>
              <a:rPr lang="ru-RU" i="1" dirty="0"/>
              <a:t>Регулярные и свежие усовершенствования библиотек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823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443" y="32393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3100" b="1" dirty="0">
                <a:latin typeface="+mn-lt"/>
                <a:ea typeface="+mn-ea"/>
                <a:cs typeface="+mn-cs"/>
              </a:rPr>
              <a:t>Какие действия могут быть выполнены с помощью </a:t>
            </a:r>
            <a:r>
              <a:rPr lang="en-US" sz="3100" b="1" dirty="0">
                <a:latin typeface="+mn-lt"/>
                <a:ea typeface="+mn-ea"/>
                <a:cs typeface="+mn-cs"/>
              </a:rPr>
              <a:t>Selenium?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43" y="152906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300" b="1" i="1" dirty="0"/>
              <a:t>click(</a:t>
            </a:r>
            <a:r>
              <a:rPr lang="en-US" sz="2300" b="1" i="1" dirty="0" err="1"/>
              <a:t>WebElement</a:t>
            </a:r>
            <a:r>
              <a:rPr lang="en-US" sz="2300" b="1" i="1" dirty="0"/>
              <a:t> </a:t>
            </a:r>
            <a:r>
              <a:rPr lang="en-US" sz="2300" b="1" i="1" dirty="0"/>
              <a:t>element)</a:t>
            </a:r>
          </a:p>
          <a:p>
            <a:r>
              <a:rPr lang="en-US" sz="2300" b="1" i="1" dirty="0" err="1"/>
              <a:t>contextClick</a:t>
            </a:r>
            <a:r>
              <a:rPr lang="en-US" sz="2300" b="1" i="1" dirty="0"/>
              <a:t>(</a:t>
            </a:r>
            <a:r>
              <a:rPr lang="en-US" sz="2300" b="1" i="1" dirty="0" err="1"/>
              <a:t>WebElement</a:t>
            </a:r>
            <a:r>
              <a:rPr lang="en-US" sz="2300" b="1" i="1" dirty="0"/>
              <a:t> element)</a:t>
            </a:r>
          </a:p>
          <a:p>
            <a:r>
              <a:rPr lang="en-US" sz="2300" b="1" i="1" dirty="0" err="1"/>
              <a:t>doubleClick</a:t>
            </a:r>
            <a:r>
              <a:rPr lang="en-US" sz="2300" b="1" i="1" dirty="0"/>
              <a:t>(</a:t>
            </a:r>
            <a:r>
              <a:rPr lang="en-US" sz="2300" b="1" i="1" dirty="0" err="1"/>
              <a:t>WebElement</a:t>
            </a:r>
            <a:r>
              <a:rPr lang="en-US" sz="2300" b="1" i="1" dirty="0"/>
              <a:t> element)</a:t>
            </a:r>
          </a:p>
          <a:p>
            <a:r>
              <a:rPr lang="en-US" sz="2300" b="1" i="1" dirty="0" err="1"/>
              <a:t>mouseUp</a:t>
            </a:r>
            <a:r>
              <a:rPr lang="en-US" sz="2300" b="1" i="1" dirty="0"/>
              <a:t>(</a:t>
            </a:r>
            <a:r>
              <a:rPr lang="en-US" sz="2300" b="1" i="1" dirty="0" err="1"/>
              <a:t>WebElement</a:t>
            </a:r>
            <a:r>
              <a:rPr lang="en-US" sz="2300" b="1" i="1" dirty="0"/>
              <a:t> element)</a:t>
            </a:r>
          </a:p>
          <a:p>
            <a:r>
              <a:rPr lang="en-US" sz="2300" b="1" i="1" dirty="0" err="1"/>
              <a:t>mouseDown</a:t>
            </a:r>
            <a:r>
              <a:rPr lang="en-US" sz="2300" b="1" i="1" dirty="0"/>
              <a:t>(</a:t>
            </a:r>
            <a:r>
              <a:rPr lang="en-US" sz="2300" b="1" i="1" dirty="0" err="1"/>
              <a:t>WebElement</a:t>
            </a:r>
            <a:r>
              <a:rPr lang="en-US" sz="2300" b="1" i="1" dirty="0"/>
              <a:t> element)</a:t>
            </a:r>
          </a:p>
          <a:p>
            <a:r>
              <a:rPr lang="en-US" sz="2300" b="1" i="1" dirty="0" err="1"/>
              <a:t>mouseMove</a:t>
            </a:r>
            <a:r>
              <a:rPr lang="en-US" sz="2300" b="1" i="1" dirty="0"/>
              <a:t>(</a:t>
            </a:r>
            <a:r>
              <a:rPr lang="en-US" sz="2300" b="1" i="1" dirty="0" err="1"/>
              <a:t>WebElement</a:t>
            </a:r>
            <a:r>
              <a:rPr lang="en-US" sz="2300" b="1" i="1" dirty="0"/>
              <a:t> element)</a:t>
            </a:r>
          </a:p>
          <a:p>
            <a:r>
              <a:rPr lang="en-US" sz="2300" b="1" i="1" dirty="0" err="1"/>
              <a:t>mouseMove</a:t>
            </a:r>
            <a:r>
              <a:rPr lang="en-US" sz="2300" b="1" i="1" dirty="0"/>
              <a:t>(</a:t>
            </a:r>
            <a:r>
              <a:rPr lang="en-US" sz="2300" b="1" i="1" dirty="0" err="1"/>
              <a:t>WebElement</a:t>
            </a:r>
            <a:r>
              <a:rPr lang="en-US" sz="2300" b="1" i="1" dirty="0"/>
              <a:t> element, long </a:t>
            </a:r>
            <a:r>
              <a:rPr lang="en-US" sz="2300" b="1" i="1" dirty="0" err="1"/>
              <a:t>xOffset</a:t>
            </a:r>
            <a:r>
              <a:rPr lang="en-US" sz="2300" b="1" i="1" dirty="0"/>
              <a:t>, long </a:t>
            </a:r>
            <a:r>
              <a:rPr lang="en-US" sz="2300" b="1" i="1" dirty="0" err="1"/>
              <a:t>yOffset</a:t>
            </a:r>
            <a:r>
              <a:rPr lang="en-US" sz="2300" b="1" i="1" dirty="0"/>
              <a:t>)</a:t>
            </a:r>
          </a:p>
          <a:p>
            <a:r>
              <a:rPr lang="ru-RU" sz="2300" b="1" i="1" dirty="0"/>
              <a:t>.</a:t>
            </a:r>
            <a:r>
              <a:rPr lang="ru-RU" sz="2300" b="1" i="1" dirty="0" err="1"/>
              <a:t>pressKey</a:t>
            </a:r>
            <a:r>
              <a:rPr lang="ru-RU" sz="2300" b="1" i="1" dirty="0"/>
              <a:t>("</a:t>
            </a:r>
            <a:r>
              <a:rPr lang="ru-RU" sz="2300" b="1" i="1" dirty="0" err="1"/>
              <a:t>non-text</a:t>
            </a:r>
            <a:r>
              <a:rPr lang="ru-RU" sz="2300" b="1" i="1" dirty="0"/>
              <a:t> </a:t>
            </a:r>
            <a:r>
              <a:rPr lang="ru-RU" sz="2300" b="1" i="1" dirty="0" err="1"/>
              <a:t>keys</a:t>
            </a:r>
            <a:r>
              <a:rPr lang="ru-RU" sz="2300" b="1" i="1" dirty="0"/>
              <a:t>") используется для имитации работы нетекстовых функциональных клавиш.</a:t>
            </a:r>
          </a:p>
          <a:p>
            <a:r>
              <a:rPr lang="ru-RU" sz="2300" b="1" i="1" dirty="0" err="1"/>
              <a:t>releaseKey</a:t>
            </a:r>
            <a:r>
              <a:rPr lang="ru-RU" sz="2300" b="1" i="1" dirty="0"/>
              <a:t>("</a:t>
            </a:r>
            <a:r>
              <a:rPr lang="ru-RU" sz="2300" b="1" i="1" dirty="0" err="1"/>
              <a:t>non-text</a:t>
            </a:r>
            <a:r>
              <a:rPr lang="ru-RU" sz="2300" b="1" i="1" dirty="0"/>
              <a:t> </a:t>
            </a:r>
            <a:r>
              <a:rPr lang="ru-RU" sz="2300" b="1" i="1" dirty="0" err="1"/>
              <a:t>keys</a:t>
            </a:r>
            <a:r>
              <a:rPr lang="ru-RU" sz="2300" b="1" i="1" dirty="0"/>
              <a:t>") используется для имитации работы сочетаний клавиш.</a:t>
            </a:r>
          </a:p>
          <a:p>
            <a:r>
              <a:rPr lang="ru-RU" sz="2300" b="1" i="1" dirty="0"/>
              <a:t>.</a:t>
            </a:r>
            <a:r>
              <a:rPr lang="ru-RU" sz="2300" b="1" i="1" dirty="0" err="1"/>
              <a:t>sendKeys</a:t>
            </a:r>
            <a:r>
              <a:rPr lang="ru-RU" sz="2300" b="1" i="1" dirty="0"/>
              <a:t>("</a:t>
            </a:r>
            <a:r>
              <a:rPr lang="ru-RU" sz="2300" b="1" i="1" dirty="0" err="1"/>
              <a:t>sequence</a:t>
            </a:r>
            <a:r>
              <a:rPr lang="ru-RU" sz="2300" b="1" i="1" dirty="0"/>
              <a:t> </a:t>
            </a:r>
            <a:r>
              <a:rPr lang="ru-RU" sz="2300" b="1" i="1" dirty="0" err="1"/>
              <a:t>of</a:t>
            </a:r>
            <a:r>
              <a:rPr lang="ru-RU" sz="2300" b="1" i="1" dirty="0"/>
              <a:t> </a:t>
            </a:r>
            <a:r>
              <a:rPr lang="ru-RU" sz="2300" b="1" i="1" dirty="0" err="1"/>
              <a:t>characters</a:t>
            </a:r>
            <a:r>
              <a:rPr lang="ru-RU" sz="2300" b="1" i="1" dirty="0"/>
              <a:t>") используется для передачи символьной последовательности во входной или текстовый элемент.</a:t>
            </a:r>
            <a:endParaRPr lang="en-US" sz="2300" b="1" i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1758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  <a:ea typeface="+mn-ea"/>
                <a:cs typeface="+mn-cs"/>
              </a:rPr>
              <a:t>Selenium </a:t>
            </a:r>
            <a:r>
              <a:rPr lang="ru-RU" sz="2800" b="1" dirty="0">
                <a:latin typeface="+mn-lt"/>
                <a:ea typeface="+mn-ea"/>
                <a:cs typeface="+mn-cs"/>
              </a:rPr>
              <a:t>локаторы</a:t>
            </a:r>
            <a:endParaRPr lang="ru-RU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b="1" i="1" dirty="0"/>
              <a:t>By.id — </a:t>
            </a:r>
            <a:r>
              <a:rPr lang="ru-RU" sz="2100" b="1" i="1" dirty="0"/>
              <a:t>поиск элемента по </a:t>
            </a:r>
            <a:r>
              <a:rPr lang="en-US" sz="2100" b="1" i="1" dirty="0"/>
              <a:t>id</a:t>
            </a:r>
          </a:p>
          <a:p>
            <a:r>
              <a:rPr lang="en-US" sz="2100" b="1" i="1" dirty="0" err="1"/>
              <a:t>By.className</a:t>
            </a:r>
            <a:r>
              <a:rPr lang="en-US" sz="2100" b="1" i="1" dirty="0"/>
              <a:t> — </a:t>
            </a:r>
            <a:r>
              <a:rPr lang="ru-RU" sz="2100" b="1" i="1" dirty="0"/>
              <a:t>поиск элемента по значению атрибута </a:t>
            </a:r>
            <a:r>
              <a:rPr lang="en-US" sz="2100" b="1" i="1" dirty="0"/>
              <a:t>class</a:t>
            </a:r>
          </a:p>
          <a:p>
            <a:r>
              <a:rPr lang="en-US" sz="2100" b="1" i="1" dirty="0" err="1"/>
              <a:t>By.cssSelector</a:t>
            </a:r>
            <a:r>
              <a:rPr lang="en-US" sz="2100" b="1" i="1" dirty="0"/>
              <a:t> — </a:t>
            </a:r>
            <a:r>
              <a:rPr lang="ru-RU" sz="2100" b="1" i="1" dirty="0"/>
              <a:t>поиск элемента с использованием с</a:t>
            </a:r>
            <a:r>
              <a:rPr lang="en-US" sz="2100" b="1" i="1" dirty="0" err="1"/>
              <a:t>ssSelector</a:t>
            </a:r>
            <a:endParaRPr lang="en-US" sz="2100" b="1" i="1" dirty="0"/>
          </a:p>
          <a:p>
            <a:r>
              <a:rPr lang="en-US" sz="2100" b="1" i="1" dirty="0"/>
              <a:t>By.name — </a:t>
            </a:r>
            <a:r>
              <a:rPr lang="ru-RU" sz="2100" b="1" i="1" dirty="0"/>
              <a:t>поиск элемента по значению атрибута </a:t>
            </a:r>
            <a:r>
              <a:rPr lang="en-US" sz="2100" b="1" i="1" dirty="0"/>
              <a:t>name</a:t>
            </a:r>
          </a:p>
          <a:p>
            <a:r>
              <a:rPr lang="en-US" sz="2100" b="1" i="1" dirty="0" err="1"/>
              <a:t>By.xpath</a:t>
            </a:r>
            <a:r>
              <a:rPr lang="en-US" sz="2100" b="1" i="1" dirty="0"/>
              <a:t> — </a:t>
            </a:r>
            <a:r>
              <a:rPr lang="ru-RU" sz="2100" b="1" i="1" dirty="0"/>
              <a:t>поиск элемента с использованием </a:t>
            </a:r>
            <a:r>
              <a:rPr lang="en-US" sz="2100" b="1" i="1" dirty="0" err="1"/>
              <a:t>xpath</a:t>
            </a:r>
            <a:endParaRPr lang="en-US" sz="2100" b="1" i="1" dirty="0"/>
          </a:p>
          <a:p>
            <a:r>
              <a:rPr lang="en-US" sz="2100" b="1" i="1" dirty="0" err="1"/>
              <a:t>By.linkText</a:t>
            </a:r>
            <a:r>
              <a:rPr lang="en-US" sz="2100" b="1" i="1" dirty="0"/>
              <a:t> — </a:t>
            </a:r>
            <a:r>
              <a:rPr lang="ru-RU" sz="2100" b="1" i="1" dirty="0"/>
              <a:t>поиск по тексту </a:t>
            </a:r>
            <a:r>
              <a:rPr lang="ru-RU" sz="2100" b="1" i="1" dirty="0" err="1"/>
              <a:t>линка</a:t>
            </a:r>
            <a:r>
              <a:rPr lang="ru-RU" sz="2100" b="1" i="1" dirty="0"/>
              <a:t>, находящегося в элементе</a:t>
            </a:r>
          </a:p>
          <a:p>
            <a:r>
              <a:rPr lang="en-US" sz="2100" b="1" i="1" dirty="0" err="1"/>
              <a:t>By.partialLinkText</a:t>
            </a:r>
            <a:r>
              <a:rPr lang="en-US" sz="2100" b="1" i="1" dirty="0"/>
              <a:t> — </a:t>
            </a:r>
            <a:r>
              <a:rPr lang="ru-RU" sz="2100" b="1" i="1" dirty="0"/>
              <a:t>поиск по частичному тексту </a:t>
            </a:r>
            <a:r>
              <a:rPr lang="ru-RU" sz="2100" b="1" i="1" dirty="0" err="1"/>
              <a:t>линка</a:t>
            </a:r>
            <a:r>
              <a:rPr lang="ru-RU" sz="2100" b="1" i="1" dirty="0"/>
              <a:t>, находящегося в элементе</a:t>
            </a:r>
          </a:p>
          <a:p>
            <a:r>
              <a:rPr lang="en-US" sz="2100" b="1" i="1" dirty="0" err="1"/>
              <a:t>By.tagName</a:t>
            </a:r>
            <a:r>
              <a:rPr lang="en-US" sz="2100" b="1" i="1" dirty="0"/>
              <a:t> — </a:t>
            </a:r>
            <a:r>
              <a:rPr lang="ru-RU" sz="2100" b="1" i="1" dirty="0"/>
              <a:t>поиск элемента по тегу</a:t>
            </a:r>
          </a:p>
          <a:p>
            <a:endParaRPr lang="en-US" b="1" i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0038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60325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>
                <a:latin typeface="+mn-lt"/>
                <a:ea typeface="+mn-ea"/>
                <a:cs typeface="+mn-cs"/>
              </a:rPr>
              <a:t>Структура теста в </a:t>
            </a:r>
            <a:r>
              <a:rPr lang="en-US" sz="2800" b="1" dirty="0" err="1">
                <a:latin typeface="+mn-lt"/>
                <a:ea typeface="+mn-ea"/>
                <a:cs typeface="+mn-cs"/>
              </a:rPr>
              <a:t>testNG</a:t>
            </a:r>
            <a:endParaRPr lang="ru-RU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3400" y="1700516"/>
            <a:ext cx="5202382" cy="4098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ContactDeletionTests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TestBase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BeforeMethod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ensurePreconditions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.goTo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contactsPage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.contact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()==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.contact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ContactData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withFirstName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FirstDeletion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withLastName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LastDeletion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withPhone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"111"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withEMail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"eMail@deletion.com"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withBirthday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"01.01.2000"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testContactDelete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sizeBefore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.contact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.goTo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contactsPage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.contact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.contact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ru-RU" altLang="ru-RU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equalTo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(sizeBefore-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639" y="1909043"/>
            <a:ext cx="4276725" cy="1733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52368" y="1285103"/>
            <a:ext cx="140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2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9" y="93276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>
                <a:latin typeface="+mn-lt"/>
                <a:ea typeface="+mn-ea"/>
                <a:cs typeface="+mn-cs"/>
              </a:rPr>
              <a:t>Аннотации </a:t>
            </a:r>
            <a:r>
              <a:rPr lang="en-US" sz="2800" b="1" dirty="0" err="1">
                <a:latin typeface="+mn-lt"/>
                <a:ea typeface="+mn-ea"/>
                <a:cs typeface="+mn-cs"/>
              </a:rPr>
              <a:t>TestNG</a:t>
            </a:r>
            <a:r>
              <a:rPr lang="ru-RU" sz="2800" b="1" dirty="0">
                <a:latin typeface="+mn-lt"/>
                <a:ea typeface="+mn-ea"/>
                <a:cs typeface="+mn-cs"/>
              </a:rPr>
              <a:t> </a:t>
            </a:r>
            <a:endParaRPr lang="ru-RU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031056"/>
            <a:ext cx="10408065" cy="5465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100" b="1" i="1" dirty="0"/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BeforeSuite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will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before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any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declared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inside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TestNG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suite</a:t>
            </a:r>
            <a:r>
              <a:rPr lang="ru-RU" altLang="ru-RU" sz="2100" i="1" dirty="0"/>
              <a:t>.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BeforeTest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will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before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each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section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declared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inside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TestNG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suite</a:t>
            </a:r>
            <a:r>
              <a:rPr lang="ru-RU" altLang="ru-RU" sz="2100" i="1" dirty="0"/>
              <a:t>.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BeforeClass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will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before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any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class</a:t>
            </a:r>
            <a:r>
              <a:rPr lang="ru-RU" altLang="ru-RU" sz="2100" i="1" dirty="0"/>
              <a:t>.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BeforeMethod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will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before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execution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each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.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BeforeGroups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will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run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before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any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specified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group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is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executed</a:t>
            </a:r>
            <a:r>
              <a:rPr lang="ru-RU" altLang="ru-RU" sz="2100" i="1" dirty="0"/>
              <a:t>. </a:t>
            </a:r>
            <a:r>
              <a:rPr lang="ru-RU" altLang="ru-RU" sz="2100" i="1" dirty="0" err="1"/>
              <a:t>groups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attribute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must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contain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list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groups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this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belongs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to</a:t>
            </a:r>
            <a:r>
              <a:rPr lang="ru-RU" altLang="ru-RU" sz="2100" i="1" dirty="0"/>
              <a:t>.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AfterSuite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will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after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any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declared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inside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TestNG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suite</a:t>
            </a:r>
            <a:r>
              <a:rPr lang="ru-RU" altLang="ru-RU" sz="2100" i="1" dirty="0"/>
              <a:t>.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AfterTest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will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after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each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section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declared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inside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TestNG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suite</a:t>
            </a:r>
            <a:r>
              <a:rPr lang="ru-RU" altLang="ru-RU" sz="2100" i="1" dirty="0"/>
              <a:t>.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AfterClass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will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after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last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class</a:t>
            </a:r>
            <a:r>
              <a:rPr lang="ru-RU" altLang="ru-RU" sz="2100" i="1" dirty="0"/>
              <a:t>.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AfterMethod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will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after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execution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each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.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AfterGroups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will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run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after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last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specified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group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is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executed</a:t>
            </a:r>
            <a:r>
              <a:rPr lang="ru-RU" altLang="ru-RU" sz="2100" i="1" dirty="0"/>
              <a:t>. </a:t>
            </a:r>
            <a:r>
              <a:rPr lang="ru-RU" altLang="ru-RU" sz="2100" i="1" dirty="0" err="1"/>
              <a:t>groups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attribute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must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contain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list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groups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this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belongs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to</a:t>
            </a:r>
            <a:r>
              <a:rPr lang="ru-RU" altLang="ru-RU" sz="2100" i="1" dirty="0"/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61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297" y="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>
                <a:latin typeface="+mn-lt"/>
                <a:ea typeface="+mn-ea"/>
                <a:cs typeface="+mn-cs"/>
              </a:rPr>
              <a:t>Аннотации </a:t>
            </a:r>
            <a:r>
              <a:rPr lang="en-US" sz="2800" b="1" dirty="0" err="1">
                <a:latin typeface="+mn-lt"/>
                <a:ea typeface="+mn-ea"/>
                <a:cs typeface="+mn-cs"/>
              </a:rPr>
              <a:t>TestNG</a:t>
            </a:r>
            <a:r>
              <a:rPr lang="ru-RU" sz="2800" b="1" dirty="0">
                <a:latin typeface="+mn-lt"/>
                <a:ea typeface="+mn-ea"/>
                <a:cs typeface="+mn-cs"/>
              </a:rPr>
              <a:t> </a:t>
            </a:r>
            <a:endParaRPr lang="ru-RU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339300"/>
            <a:ext cx="11337078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ru-RU" altLang="ru-RU" sz="2100" b="1" i="1" dirty="0" err="1"/>
              <a:t>DataProvider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provides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data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for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and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must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return</a:t>
            </a:r>
            <a:r>
              <a:rPr lang="ru-RU" altLang="ru-RU" sz="2100" i="1" dirty="0"/>
              <a:t> a </a:t>
            </a:r>
            <a:endParaRPr lang="en-US" altLang="ru-RU" sz="2100" i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100" i="1" dirty="0" err="1"/>
              <a:t>two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dimensional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object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array</a:t>
            </a:r>
            <a:r>
              <a:rPr lang="ru-RU" altLang="ru-RU" sz="2100" i="1" dirty="0"/>
              <a:t> (</a:t>
            </a:r>
            <a:r>
              <a:rPr lang="ru-RU" altLang="ru-RU" sz="2100" i="1" dirty="0" err="1"/>
              <a:t>Object</a:t>
            </a:r>
            <a:r>
              <a:rPr lang="ru-RU" altLang="ru-RU" sz="2100" i="1" dirty="0"/>
              <a:t>[ ][ ]) </a:t>
            </a:r>
            <a:r>
              <a:rPr lang="ru-RU" altLang="ru-RU" sz="2100" i="1" dirty="0" err="1"/>
              <a:t>as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data</a:t>
            </a:r>
            <a:r>
              <a:rPr lang="ru-RU" altLang="ru-RU" sz="2100" i="1" dirty="0"/>
              <a:t>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Factory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returns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an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array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class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objects</a:t>
            </a:r>
            <a:r>
              <a:rPr lang="ru-RU" altLang="ru-RU" sz="2100" i="1" dirty="0"/>
              <a:t> (</a:t>
            </a:r>
            <a:r>
              <a:rPr lang="ru-RU" altLang="ru-RU" sz="2100" i="1" dirty="0" err="1"/>
              <a:t>Object</a:t>
            </a:r>
            <a:r>
              <a:rPr lang="ru-RU" altLang="ru-RU" sz="2100" i="1" dirty="0"/>
              <a:t>[ ]). </a:t>
            </a:r>
            <a:r>
              <a:rPr lang="ru-RU" altLang="ru-RU" sz="2100" i="1" dirty="0" err="1"/>
              <a:t>This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is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used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to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run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set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cases</a:t>
            </a:r>
            <a:r>
              <a:rPr lang="ru-RU" altLang="ru-RU" sz="2100" i="1" dirty="0"/>
              <a:t> </a:t>
            </a:r>
            <a:endParaRPr lang="en-US" altLang="ru-RU" sz="2100" i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100" i="1" dirty="0" err="1"/>
              <a:t>with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different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values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provided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to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class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during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its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instantiation</a:t>
            </a:r>
            <a:r>
              <a:rPr lang="ru-RU" altLang="ru-RU" sz="2100" i="1" dirty="0"/>
              <a:t>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Test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marks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class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or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as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. </a:t>
            </a:r>
            <a:r>
              <a:rPr lang="ru-RU" altLang="ru-RU" sz="2100" i="1" dirty="0" err="1"/>
              <a:t>If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used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class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level</a:t>
            </a:r>
            <a:r>
              <a:rPr lang="ru-RU" altLang="ru-RU" sz="2100" i="1" dirty="0"/>
              <a:t>, </a:t>
            </a:r>
            <a:endParaRPr lang="en-US" altLang="ru-RU" sz="2100" i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100" i="1" dirty="0" err="1"/>
              <a:t>all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public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class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will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considered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as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Listeners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is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defined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class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level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to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specify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an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array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listeners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classes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extending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org.testng</a:t>
            </a:r>
            <a:r>
              <a:rPr lang="ru-RU" altLang="ru-RU" sz="2100" i="1" dirty="0"/>
              <a:t>.</a:t>
            </a:r>
            <a:endParaRPr lang="en-US" altLang="ru-RU" sz="2100" i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100" i="1" dirty="0" err="1"/>
              <a:t>ITestNGListener</a:t>
            </a:r>
            <a:r>
              <a:rPr lang="ru-RU" altLang="ru-RU" sz="2100" i="1" dirty="0"/>
              <a:t>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Parameters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is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used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to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pass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parameters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to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. </a:t>
            </a:r>
            <a:r>
              <a:rPr lang="ru-RU" altLang="ru-RU" sz="2100" i="1" dirty="0" err="1"/>
              <a:t>These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parameter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values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are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provided</a:t>
            </a:r>
            <a:r>
              <a:rPr lang="ru-RU" altLang="ru-RU" sz="2100" i="1" dirty="0"/>
              <a:t> </a:t>
            </a:r>
            <a:r>
              <a:rPr lang="ru-RU" altLang="ru-RU" sz="2100" i="1" dirty="0"/>
              <a:t>i</a:t>
            </a:r>
            <a:endParaRPr lang="en-US" altLang="ru-RU" sz="2100" i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100" i="1" dirty="0"/>
              <a:t>n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testng.xml </a:t>
            </a:r>
            <a:r>
              <a:rPr lang="ru-RU" altLang="ru-RU" sz="2100" i="1" dirty="0" err="1"/>
              <a:t>configuration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file</a:t>
            </a:r>
            <a:r>
              <a:rPr lang="en-US" altLang="ru-RU" sz="2100" i="1" dirty="0"/>
              <a:t>.</a:t>
            </a:r>
            <a:r>
              <a:rPr lang="ru-RU" altLang="ru-RU" sz="2100" i="1" dirty="0"/>
              <a:t> </a:t>
            </a:r>
            <a:endParaRPr lang="ru-RU" altLang="ru-RU" sz="2100" i="1" dirty="0"/>
          </a:p>
        </p:txBody>
      </p:sp>
    </p:spTree>
    <p:extLst>
      <p:ext uri="{BB962C8B-B14F-4D97-AF65-F5344CB8AC3E}">
        <p14:creationId xmlns:p14="http://schemas.microsoft.com/office/powerpoint/2010/main" val="269120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110" y="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>
                <a:latin typeface="+mn-lt"/>
                <a:ea typeface="+mn-ea"/>
                <a:cs typeface="+mn-cs"/>
              </a:rPr>
              <a:t>Порядок выполнения </a:t>
            </a:r>
            <a:r>
              <a:rPr lang="ru-RU" sz="2800" b="1" dirty="0" smtClean="0">
                <a:latin typeface="+mn-lt"/>
                <a:ea typeface="+mn-ea"/>
                <a:cs typeface="+mn-cs"/>
              </a:rPr>
              <a:t>аннотаций в </a:t>
            </a:r>
            <a:r>
              <a:rPr lang="en-US" sz="2800" b="1" dirty="0" err="1">
                <a:latin typeface="+mn-lt"/>
                <a:ea typeface="+mn-ea"/>
                <a:cs typeface="+mn-cs"/>
              </a:rPr>
              <a:t>TestNG</a:t>
            </a:r>
            <a:endParaRPr lang="ru-RU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912091" y="1896485"/>
            <a:ext cx="2022764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BeforeSuite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2380673" y="2265939"/>
            <a:ext cx="2022764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BeforeGroup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3923146" y="2585603"/>
            <a:ext cx="2022764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BeforeTest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5615709" y="2905267"/>
            <a:ext cx="2022764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BeforeClass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7308272" y="3197220"/>
            <a:ext cx="2022764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BeforeMethod</a:t>
            </a:r>
            <a:endParaRPr lang="ru-RU" dirty="0"/>
          </a:p>
        </p:txBody>
      </p:sp>
      <p:sp>
        <p:nvSpPr>
          <p:cNvPr id="15" name="Oval 14"/>
          <p:cNvSpPr/>
          <p:nvPr/>
        </p:nvSpPr>
        <p:spPr>
          <a:xfrm>
            <a:off x="9070110" y="3401427"/>
            <a:ext cx="1728355" cy="914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7308272" y="4171661"/>
            <a:ext cx="2022764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AfterMethod</a:t>
            </a:r>
            <a:endParaRPr lang="ru-RU" dirty="0"/>
          </a:p>
        </p:txBody>
      </p:sp>
      <p:sp>
        <p:nvSpPr>
          <p:cNvPr id="17" name="Rectangle 16"/>
          <p:cNvSpPr/>
          <p:nvPr/>
        </p:nvSpPr>
        <p:spPr>
          <a:xfrm>
            <a:off x="5701145" y="4502908"/>
            <a:ext cx="2022764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AfterClass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912091" y="5473753"/>
            <a:ext cx="2022764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AfterSuite</a:t>
            </a:r>
            <a:endParaRPr lang="ru-RU" dirty="0"/>
          </a:p>
        </p:txBody>
      </p:sp>
      <p:sp>
        <p:nvSpPr>
          <p:cNvPr id="19" name="Rectangle 18"/>
          <p:cNvSpPr/>
          <p:nvPr/>
        </p:nvSpPr>
        <p:spPr>
          <a:xfrm>
            <a:off x="2279071" y="5139998"/>
            <a:ext cx="2022764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AfterGroup</a:t>
            </a:r>
            <a:endParaRPr lang="ru-RU" dirty="0"/>
          </a:p>
        </p:txBody>
      </p:sp>
      <p:sp>
        <p:nvSpPr>
          <p:cNvPr id="20" name="Rectangle 19"/>
          <p:cNvSpPr/>
          <p:nvPr/>
        </p:nvSpPr>
        <p:spPr>
          <a:xfrm>
            <a:off x="3990108" y="4809763"/>
            <a:ext cx="2022764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AfterTest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264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>
                <a:latin typeface="+mn-lt"/>
                <a:ea typeface="+mn-ea"/>
                <a:cs typeface="+mn-cs"/>
              </a:rPr>
              <a:t>Двухуровневая архитектура</a:t>
            </a:r>
            <a:endParaRPr lang="ru-RU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26" y="1552575"/>
            <a:ext cx="10078350" cy="48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12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RA Templat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2F2E270A-1EF2-4FED-9322-7BA969B5860B}" vid="{60762ED2-6C7C-42B6-8799-A95E6E13A6B6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812</Words>
  <Application>Microsoft Office PowerPoint</Application>
  <PresentationFormat>Widescreen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 Unicode MS</vt:lpstr>
      <vt:lpstr>Arial</vt:lpstr>
      <vt:lpstr>Calibri</vt:lpstr>
      <vt:lpstr>Calibri Light</vt:lpstr>
      <vt:lpstr>Courier New</vt:lpstr>
      <vt:lpstr>Times New Roman</vt:lpstr>
      <vt:lpstr>MERA Template</vt:lpstr>
      <vt:lpstr>Selenium autotesting</vt:lpstr>
      <vt:lpstr>PowerPoint Presentation</vt:lpstr>
      <vt:lpstr>Какие действия могут быть выполнены с помощью Selenium? </vt:lpstr>
      <vt:lpstr>Selenium локаторы</vt:lpstr>
      <vt:lpstr>Структура теста в testNG</vt:lpstr>
      <vt:lpstr>Аннотации TestNG </vt:lpstr>
      <vt:lpstr>Аннотации TestNG </vt:lpstr>
      <vt:lpstr>Порядок выполнения аннотаций в TestNG</vt:lpstr>
      <vt:lpstr>Двухуровневая архитектура</vt:lpstr>
      <vt:lpstr>Особенности архитектуры</vt:lpstr>
      <vt:lpstr>Test layout structure</vt:lpstr>
      <vt:lpstr>Структура связи тестов с системой</vt:lpstr>
      <vt:lpstr> Структура взаимодействия с системой</vt:lpstr>
      <vt:lpstr>Описание структуры взаимодействия с системой</vt:lpstr>
      <vt:lpstr>Настройки для работы с json файлами</vt:lpstr>
      <vt:lpstr>Настройка логгирования</vt:lpstr>
      <vt:lpstr>Настройка отчетов Allure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Sharov, Geliy</dc:creator>
  <cp:lastModifiedBy>Volkova, Natalya</cp:lastModifiedBy>
  <cp:revision>12</cp:revision>
  <dcterms:created xsi:type="dcterms:W3CDTF">2015-11-30T14:35:10Z</dcterms:created>
  <dcterms:modified xsi:type="dcterms:W3CDTF">2017-12-18T17:51:53Z</dcterms:modified>
</cp:coreProperties>
</file>