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698" r:id="rId3"/>
    <p:sldId id="715" r:id="rId4"/>
    <p:sldId id="702" r:id="rId5"/>
    <p:sldId id="716" r:id="rId6"/>
    <p:sldId id="717" r:id="rId7"/>
    <p:sldId id="693" r:id="rId8"/>
    <p:sldId id="700" r:id="rId9"/>
    <p:sldId id="714" r:id="rId10"/>
    <p:sldId id="694" r:id="rId11"/>
    <p:sldId id="691" r:id="rId12"/>
    <p:sldId id="697" r:id="rId13"/>
    <p:sldId id="696" r:id="rId14"/>
    <p:sldId id="692" r:id="rId15"/>
    <p:sldId id="701" r:id="rId16"/>
  </p:sldIdLst>
  <p:sldSz cx="12192000" cy="6858000"/>
  <p:notesSz cx="6742113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>
        <p:guide orient="horz" pos="21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1E6C3-9980-446E-BCF2-447331055F47}" type="datetimeFigureOut">
              <a:rPr lang="de-AT" smtClean="0"/>
              <a:t>29.03.2022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FFFE7-CDF2-4279-BB87-B7BDC49B8A0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40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1EAD-74BA-4428-B5B1-464611837D41}" type="datetime1">
              <a:rPr lang="de-AT" smtClean="0"/>
              <a:t>29.03.2022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30B3-BEF7-4811-A31B-140BED0FA4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422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CC42-80A4-4EAF-9B14-4C52D5267667}" type="datetime1">
              <a:rPr lang="de-AT" smtClean="0"/>
              <a:t>29.03.2022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30B3-BEF7-4811-A31B-140BED0FA4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398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D257-3BE4-492F-801E-89BE01CB5A22}" type="datetime1">
              <a:rPr lang="de-AT" smtClean="0"/>
              <a:t>29.03.2022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30B3-BEF7-4811-A31B-140BED0FA4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719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6F03-A996-424E-9162-0726A49B20EB}" type="datetime1">
              <a:rPr lang="de-AT" smtClean="0"/>
              <a:t>29.03.2022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30B3-BEF7-4811-A31B-140BED0FA4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800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6C19-580A-43C9-A86C-4EDC50C1661E}" type="datetime1">
              <a:rPr lang="de-AT" smtClean="0"/>
              <a:t>29.03.2022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30B3-BEF7-4811-A31B-140BED0FA4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050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CABA-91AA-4C7C-9412-87CA1E9934A7}" type="datetime1">
              <a:rPr lang="de-AT" smtClean="0"/>
              <a:t>29.03.2022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30B3-BEF7-4811-A31B-140BED0FA4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818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82EE-3C09-47F6-9F45-265F4E64FB56}" type="datetime1">
              <a:rPr lang="de-AT" smtClean="0"/>
              <a:t>29.03.2022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30B3-BEF7-4811-A31B-140BED0FA4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588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CDEF-A20A-41E3-9FDB-C2951409BC36}" type="datetime1">
              <a:rPr lang="de-AT" smtClean="0"/>
              <a:t>29.03.2022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30B3-BEF7-4811-A31B-140BED0FA4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634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0F2-3F52-4AB4-A5FD-D38FE85DC517}" type="datetime1">
              <a:rPr lang="de-AT" smtClean="0"/>
              <a:t>29.03.2022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30B3-BEF7-4811-A31B-140BED0FA4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371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B2BB-E376-47FE-8754-EF1DFFB42611}" type="datetime1">
              <a:rPr lang="de-AT" smtClean="0"/>
              <a:t>29.03.2022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30B3-BEF7-4811-A31B-140BED0FA4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446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20F9-66C2-4E50-85C7-D842848528C2}" type="datetime1">
              <a:rPr lang="de-AT" smtClean="0"/>
              <a:t>29.03.2022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30B3-BEF7-4811-A31B-140BED0FA4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886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FEFB1-217A-4CC2-96DC-83F3DDFB6D84}" type="datetime1">
              <a:rPr lang="de-AT" smtClean="0"/>
              <a:t>29.03.2022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D30B3-BEF7-4811-A31B-140BED0FA4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515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urfer.nmr.mgh.harvard.edu/fswiki/FsTutorial/GroupAnalysisV6.0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gif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urfer.nmr.mgh.harvard.edu/fswiki/FsFastTutorialV5.1/FsFastGroupLevel" TargetMode="External"/><Relationship Id="rId2" Type="http://schemas.openxmlformats.org/officeDocument/2006/relationships/hyperlink" Target="https://surfer.nmr.mgh.harvard.edu/fswiki/FsFastFunctionalConnectivityWalkthroug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DavxePlS94w&amp;t=61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gnetic_resonance_imaging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PSY.847</a:t>
            </a:r>
            <a:r>
              <a:rPr lang="en-US" dirty="0"/>
              <a:t> Advanced neuroimaging methods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Natalia </a:t>
            </a:r>
            <a:r>
              <a:rPr lang="en-US" dirty="0" err="1"/>
              <a:t>Zaretskaya</a:t>
            </a:r>
            <a:endParaRPr lang="en-US" dirty="0"/>
          </a:p>
          <a:p>
            <a:r>
              <a:rPr lang="en-US" dirty="0"/>
              <a:t>Department of Cognitive Psychology and Neuroscience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30B3-BEF7-4811-A31B-140BED0FA4E8}" type="slidenum">
              <a:rPr lang="de-AT" smtClean="0"/>
              <a:t>1</a:t>
            </a:fld>
            <a:endParaRPr lang="de-AT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12A17136-2F9F-7746-AD79-E2413A461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612" y="347663"/>
            <a:ext cx="1514475" cy="12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8D90C09A-78C6-9647-974F-5CF09507D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14" y="620713"/>
            <a:ext cx="1406525" cy="74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55F91E-8FE0-DC42-8F55-671F18E217F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97" b="17901"/>
          <a:stretch/>
        </p:blipFill>
        <p:spPr>
          <a:xfrm>
            <a:off x="4736175" y="506413"/>
            <a:ext cx="2743200" cy="11398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4B2F88-2D6A-2546-B8F7-05EBB38C8F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857" y="4669704"/>
            <a:ext cx="1614286" cy="11761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6592C0-A535-7A46-9344-729879B6477C}"/>
              </a:ext>
            </a:extLst>
          </p:cNvPr>
          <p:cNvSpPr txBox="1"/>
          <p:nvPr/>
        </p:nvSpPr>
        <p:spPr>
          <a:xfrm>
            <a:off x="5223966" y="5845895"/>
            <a:ext cx="17440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neurovision.uni-graz.at</a:t>
            </a:r>
          </a:p>
        </p:txBody>
      </p:sp>
    </p:spTree>
    <p:extLst>
      <p:ext uri="{BB962C8B-B14F-4D97-AF65-F5344CB8AC3E}">
        <p14:creationId xmlns:p14="http://schemas.microsoft.com/office/powerpoint/2010/main" val="3119010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9A41-A77F-48EE-BF1F-C69FB68C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Myopia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939F7-F2E3-48B5-A36F-596E16128F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 groups based on prescreening/visual acuity test</a:t>
            </a:r>
          </a:p>
          <a:p>
            <a:r>
              <a:rPr lang="en-US" dirty="0"/>
              <a:t>Uncorrected myopia</a:t>
            </a:r>
          </a:p>
          <a:p>
            <a:r>
              <a:rPr lang="en-US" dirty="0"/>
              <a:t>Corrected myopia</a:t>
            </a:r>
          </a:p>
          <a:p>
            <a:r>
              <a:rPr lang="en-US" dirty="0"/>
              <a:t>Emmetropia (= normal vision)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9C570-4270-4238-A7D5-5C250888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30B3-BEF7-4811-A31B-140BED0FA4E8}" type="slidenum">
              <a:rPr lang="de-AT" smtClean="0"/>
              <a:t>10</a:t>
            </a:fld>
            <a:endParaRPr lang="de-AT"/>
          </a:p>
        </p:txBody>
      </p:sp>
      <p:grpSp>
        <p:nvGrpSpPr>
          <p:cNvPr id="9" name="Grup 9">
            <a:extLst>
              <a:ext uri="{FF2B5EF4-FFF2-40B4-BE49-F238E27FC236}">
                <a16:creationId xmlns:a16="http://schemas.microsoft.com/office/drawing/2014/main" id="{19FA7077-9E11-4814-B5F2-A626D2AFDD27}"/>
              </a:ext>
            </a:extLst>
          </p:cNvPr>
          <p:cNvGrpSpPr/>
          <p:nvPr/>
        </p:nvGrpSpPr>
        <p:grpSpPr>
          <a:xfrm>
            <a:off x="6226532" y="1765511"/>
            <a:ext cx="5051068" cy="2869242"/>
            <a:chOff x="3851854" y="2310856"/>
            <a:chExt cx="4663496" cy="2201374"/>
          </a:xfrm>
        </p:grpSpPr>
        <p:pic>
          <p:nvPicPr>
            <p:cNvPr id="10" name="Resim 15">
              <a:extLst>
                <a:ext uri="{FF2B5EF4-FFF2-40B4-BE49-F238E27FC236}">
                  <a16:creationId xmlns:a16="http://schemas.microsoft.com/office/drawing/2014/main" id="{737A4C1C-EF14-40D5-A422-2E5942F0A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854" y="2345769"/>
              <a:ext cx="4663496" cy="2166461"/>
            </a:xfrm>
            <a:prstGeom prst="rect">
              <a:avLst/>
            </a:prstGeom>
          </p:spPr>
        </p:pic>
        <p:sp>
          <p:nvSpPr>
            <p:cNvPr id="11" name="Metin kutusu 8">
              <a:extLst>
                <a:ext uri="{FF2B5EF4-FFF2-40B4-BE49-F238E27FC236}">
                  <a16:creationId xmlns:a16="http://schemas.microsoft.com/office/drawing/2014/main" id="{C0D0D361-6FFA-44C9-B580-1747FFD2DDBD}"/>
                </a:ext>
              </a:extLst>
            </p:cNvPr>
            <p:cNvSpPr txBox="1"/>
            <p:nvPr/>
          </p:nvSpPr>
          <p:spPr>
            <a:xfrm>
              <a:off x="6493270" y="2310856"/>
              <a:ext cx="2022080" cy="39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(Bach, 2021)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CFB3C99-2BDF-411F-9E6A-F58E8C654C99}"/>
              </a:ext>
            </a:extLst>
          </p:cNvPr>
          <p:cNvSpPr txBox="1"/>
          <p:nvPr/>
        </p:nvSpPr>
        <p:spPr>
          <a:xfrm>
            <a:off x="838200" y="1321356"/>
            <a:ext cx="904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Research question 4.1: is uncorrected myopia related to differences in functional connectivity?</a:t>
            </a:r>
          </a:p>
        </p:txBody>
      </p:sp>
    </p:spTree>
    <p:extLst>
      <p:ext uri="{BB962C8B-B14F-4D97-AF65-F5344CB8AC3E}">
        <p14:creationId xmlns:p14="http://schemas.microsoft.com/office/powerpoint/2010/main" val="4087995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2A7A-AA04-5546-A12D-7A9450C6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Project </a:t>
            </a:r>
            <a:r>
              <a:rPr lang="en-US" dirty="0"/>
              <a:t>4</a:t>
            </a:r>
            <a:r>
              <a:rPr lang="en-AT" dirty="0"/>
              <a:t>.</a:t>
            </a:r>
            <a:r>
              <a:rPr lang="en-US" dirty="0"/>
              <a:t>1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51705-76F5-CB43-9509-8F7312AA3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dirty="0"/>
              <a:t>Group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15E04-EEA4-DB4F-BB66-E3CE14A39A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AT" dirty="0"/>
              <a:t>Group comparison of myopia groups</a:t>
            </a:r>
          </a:p>
          <a:p>
            <a:r>
              <a:rPr lang="en-AT" dirty="0"/>
              <a:t>See FreeSurfer tutrial for group analysis</a:t>
            </a: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https://surfer.nmr.mgh.harvard.edu/fswiki/FsTutorial/GroupAnalysisV6.0</a:t>
            </a:r>
            <a:r>
              <a:rPr lang="en-GB" dirty="0"/>
              <a:t> </a:t>
            </a:r>
            <a:endParaRPr lang="en-AT" dirty="0"/>
          </a:p>
          <a:p>
            <a:r>
              <a:rPr lang="en-AT" dirty="0"/>
              <a:t>Only group comparsion (no age, gender or other regressors)</a:t>
            </a:r>
          </a:p>
          <a:p>
            <a:endParaRPr lang="en-AT" dirty="0"/>
          </a:p>
          <a:p>
            <a:pPr lvl="1"/>
            <a:endParaRPr lang="en-A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2B76E0-21DD-D449-AA49-B046704C4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T" dirty="0"/>
              <a:t>For the presentation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8B9B68-AAC1-AB48-96E2-DF69E294C2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AT" dirty="0"/>
              <a:t>Explain the background</a:t>
            </a:r>
          </a:p>
          <a:p>
            <a:r>
              <a:rPr lang="en-AT" dirty="0"/>
              <a:t>Research question</a:t>
            </a:r>
          </a:p>
          <a:p>
            <a:r>
              <a:rPr lang="en-AT" dirty="0"/>
              <a:t>Statistical tests, dependent and independent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9A802-57A0-3840-B385-B5B5E74A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30B3-BEF7-4811-A31B-140BED0FA4E8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318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92EF-A539-4C6A-AEA1-8E406D4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Inter-individual differences in illusion perception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EA61B0-4633-44C6-9BC8-E96E2BE446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72879-6917-4948-9AA2-30CA6476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30B3-BEF7-4811-A31B-140BED0FA4E8}" type="slidenum">
              <a:rPr lang="de-AT" smtClean="0"/>
              <a:t>12</a:t>
            </a:fld>
            <a:endParaRPr lang="de-AT"/>
          </a:p>
        </p:txBody>
      </p:sp>
      <p:pic>
        <p:nvPicPr>
          <p:cNvPr id="10" name="Content Placeholder 11">
            <a:extLst>
              <a:ext uri="{FF2B5EF4-FFF2-40B4-BE49-F238E27FC236}">
                <a16:creationId xmlns:a16="http://schemas.microsoft.com/office/drawing/2014/main" id="{0CC82F89-47B0-43D0-8BAB-C7EDD64E4F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95622"/>
            <a:ext cx="5181600" cy="381134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829C554-4003-46A7-A32F-2F96090FCF12}"/>
              </a:ext>
            </a:extLst>
          </p:cNvPr>
          <p:cNvSpPr/>
          <p:nvPr/>
        </p:nvSpPr>
        <p:spPr>
          <a:xfrm>
            <a:off x="7740030" y="6091193"/>
            <a:ext cx="3948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1200" i="1" dirty="0">
                <a:solidFill>
                  <a:prstClr val="black"/>
                </a:solidFill>
                <a:latin typeface="Calibri"/>
              </a:rPr>
              <a:t>Zaretskaya, </a:t>
            </a:r>
            <a:r>
              <a:rPr lang="en-US" sz="1200" i="1" dirty="0" err="1">
                <a:solidFill>
                  <a:prstClr val="black"/>
                </a:solidFill>
                <a:latin typeface="Calibri"/>
              </a:rPr>
              <a:t>Anstis</a:t>
            </a:r>
            <a:r>
              <a:rPr lang="en-US" sz="1200" i="1" dirty="0">
                <a:solidFill>
                  <a:prstClr val="black"/>
                </a:solidFill>
                <a:latin typeface="Calibri"/>
              </a:rPr>
              <a:t> and Bartels, Journal of Neuroscience 2013</a:t>
            </a:r>
          </a:p>
          <a:p>
            <a:pPr defTabSz="457200"/>
            <a:r>
              <a:rPr lang="en-US" sz="1200" i="1" dirty="0">
                <a:solidFill>
                  <a:prstClr val="black"/>
                </a:solidFill>
                <a:latin typeface="Calibri"/>
              </a:rPr>
              <a:t>After </a:t>
            </a:r>
            <a:r>
              <a:rPr lang="en-US" sz="1200" i="1" dirty="0" err="1">
                <a:solidFill>
                  <a:prstClr val="black"/>
                </a:solidFill>
                <a:latin typeface="Calibri"/>
              </a:rPr>
              <a:t>Anstis</a:t>
            </a:r>
            <a:r>
              <a:rPr lang="en-US" sz="1200" i="1" dirty="0">
                <a:solidFill>
                  <a:prstClr val="black"/>
                </a:solidFill>
                <a:latin typeface="Calibri"/>
              </a:rPr>
              <a:t> and Kim, </a:t>
            </a:r>
            <a:r>
              <a:rPr lang="en-US" sz="1200" i="1" dirty="0" err="1">
                <a:solidFill>
                  <a:prstClr val="black"/>
                </a:solidFill>
                <a:latin typeface="Calibri"/>
              </a:rPr>
              <a:t>JoV</a:t>
            </a:r>
            <a:r>
              <a:rPr lang="en-US" sz="1200" i="1" dirty="0">
                <a:solidFill>
                  <a:prstClr val="black"/>
                </a:solidFill>
                <a:latin typeface="Calibri"/>
              </a:rPr>
              <a:t>, 2010</a:t>
            </a:r>
          </a:p>
        </p:txBody>
      </p:sp>
    </p:spTree>
    <p:extLst>
      <p:ext uri="{BB962C8B-B14F-4D97-AF65-F5344CB8AC3E}">
        <p14:creationId xmlns:p14="http://schemas.microsoft.com/office/powerpoint/2010/main" val="4059582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9A41-A77F-48EE-BF1F-C69FB68C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Inter-individual differences in illusion perception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939F7-F2E3-48B5-A36F-596E16128F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Myopia is mild, visual acuity differences can be disregarded (alternatively, you can add visual acuity as a covariate)</a:t>
            </a:r>
          </a:p>
          <a:p>
            <a:r>
              <a:rPr lang="en-US" dirty="0"/>
              <a:t>Focus on one visual illusion and one illusion aspect (e.g. global predominance: duration of global / duration of local)</a:t>
            </a:r>
          </a:p>
          <a:p>
            <a:r>
              <a:rPr lang="en-US" dirty="0"/>
              <a:t>For the list of visual Illusions and the description of the whole procedure, see the corresponding Ethics Proposal on </a:t>
            </a:r>
            <a:r>
              <a:rPr lang="en-US" dirty="0" err="1"/>
              <a:t>moodle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29C6F0-FE40-0C44-A66D-48EBA4B052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7342" y="1763729"/>
            <a:ext cx="1890012" cy="16033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9C570-4270-4238-A7D5-5C250888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30B3-BEF7-4811-A31B-140BED0FA4E8}" type="slidenum">
              <a:rPr lang="de-AT" smtClean="0"/>
              <a:t>13</a:t>
            </a:fld>
            <a:endParaRPr lang="de-A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B3C99-2BDF-411F-9E6A-F58E8C654C99}"/>
              </a:ext>
            </a:extLst>
          </p:cNvPr>
          <p:cNvSpPr txBox="1"/>
          <p:nvPr/>
        </p:nvSpPr>
        <p:spPr>
          <a:xfrm>
            <a:off x="846435" y="1191546"/>
            <a:ext cx="1056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 question 4.2: Do inter-individual differences in visual illusion perception correlate with the strength of functional connectivity?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79018E-08CA-C546-B487-6FE248F8D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342" y="3363767"/>
            <a:ext cx="5590339" cy="13958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2A98E3-53EB-C44B-AC2D-115361F0F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355" y="4949778"/>
            <a:ext cx="1572489" cy="1543097"/>
          </a:xfrm>
          <a:prstGeom prst="rect">
            <a:avLst/>
          </a:prstGeo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723B36A2-103A-204F-BC65-6CF850AC7C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031" y="1828047"/>
            <a:ext cx="1471864" cy="147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57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2A7A-AA04-5546-A12D-7A9450C6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Project </a:t>
            </a:r>
            <a:r>
              <a:rPr lang="en-US" dirty="0"/>
              <a:t>4</a:t>
            </a:r>
            <a:r>
              <a:rPr lang="en-AT" dirty="0"/>
              <a:t>.</a:t>
            </a:r>
            <a:r>
              <a:rPr lang="en-US" dirty="0"/>
              <a:t>2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51705-76F5-CB43-9509-8F7312AA3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dirty="0"/>
              <a:t>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15E04-EEA4-DB4F-BB66-E3CE14A39A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T" dirty="0"/>
              <a:t>Regression with one illusion parameter (e.g. global predominance)</a:t>
            </a:r>
            <a:endParaRPr lang="en-US" dirty="0"/>
          </a:p>
          <a:p>
            <a:pPr marL="0" indent="0">
              <a:buNone/>
            </a:pPr>
            <a:endParaRPr lang="en-AT" dirty="0"/>
          </a:p>
          <a:p>
            <a:endParaRPr lang="en-AT" dirty="0"/>
          </a:p>
          <a:p>
            <a:pPr lvl="1"/>
            <a:endParaRPr lang="en-AT" dirty="0"/>
          </a:p>
          <a:p>
            <a:endParaRPr lang="en-A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2B76E0-21DD-D449-AA49-B046704C4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T" dirty="0"/>
              <a:t>For the presentation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8B9B68-AAC1-AB48-96E2-DF69E294C2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AT" dirty="0"/>
              <a:t>Explain the background</a:t>
            </a:r>
          </a:p>
          <a:p>
            <a:r>
              <a:rPr lang="en-AT" dirty="0"/>
              <a:t>Research question</a:t>
            </a:r>
          </a:p>
          <a:p>
            <a:r>
              <a:rPr lang="en-AT" dirty="0"/>
              <a:t>Statistical tests, dependent and independent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9A802-57A0-3840-B385-B5B5E74A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30B3-BEF7-4811-A31B-140BED0FA4E8}" type="slidenum">
              <a:rPr lang="de-AT" smtClean="0"/>
              <a:t>14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5811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61C4-752C-4328-863A-92ADCEE4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Useful</a:t>
            </a:r>
            <a:r>
              <a:rPr lang="de-AT" dirty="0"/>
              <a:t> links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1A4705-0563-43D4-B38F-EFCBDCC15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FreeSurfer</a:t>
            </a:r>
            <a:r>
              <a:rPr lang="de-AT" dirty="0"/>
              <a:t> </a:t>
            </a:r>
            <a:r>
              <a:rPr lang="de-AT" dirty="0" err="1"/>
              <a:t>functional</a:t>
            </a:r>
            <a:r>
              <a:rPr lang="de-AT" dirty="0"/>
              <a:t> </a:t>
            </a:r>
            <a:r>
              <a:rPr lang="de-AT" dirty="0" err="1"/>
              <a:t>connectivity</a:t>
            </a:r>
            <a:r>
              <a:rPr lang="de-AT" dirty="0"/>
              <a:t> </a:t>
            </a:r>
            <a:r>
              <a:rPr lang="de-AT" dirty="0" err="1"/>
              <a:t>tutorial</a:t>
            </a:r>
            <a:endParaRPr lang="de-AT" dirty="0"/>
          </a:p>
          <a:p>
            <a:pPr lvl="1"/>
            <a:r>
              <a:rPr lang="de-AT" dirty="0">
                <a:hlinkClick r:id="rId2"/>
              </a:rPr>
              <a:t>https://surfer.nmr.mgh.harvard.edu/fswiki/FsFastFunctionalConnectivityWalkthrough</a:t>
            </a:r>
            <a:r>
              <a:rPr lang="de-AT" dirty="0"/>
              <a:t> </a:t>
            </a:r>
          </a:p>
          <a:p>
            <a:r>
              <a:rPr lang="de-AT" dirty="0" err="1"/>
              <a:t>FreeSurfer</a:t>
            </a:r>
            <a:r>
              <a:rPr lang="de-AT" dirty="0"/>
              <a:t> </a:t>
            </a:r>
            <a:r>
              <a:rPr lang="de-AT" dirty="0" err="1"/>
              <a:t>group</a:t>
            </a:r>
            <a:r>
              <a:rPr lang="de-AT" dirty="0"/>
              <a:t> </a:t>
            </a:r>
            <a:r>
              <a:rPr lang="de-AT" dirty="0" err="1"/>
              <a:t>analysis</a:t>
            </a:r>
            <a:endParaRPr lang="de-AT" dirty="0"/>
          </a:p>
          <a:p>
            <a:pPr lvl="1"/>
            <a:r>
              <a:rPr lang="de-AT" dirty="0">
                <a:hlinkClick r:id="rId3"/>
              </a:rPr>
              <a:t>https://surfer.nmr.mgh.harvard.edu/fswiki/FsFastTutorialV5.1/FsFastGroupLevel</a:t>
            </a:r>
            <a:r>
              <a:rPr lang="de-AT" dirty="0"/>
              <a:t> </a:t>
            </a:r>
          </a:p>
          <a:p>
            <a:r>
              <a:rPr lang="de-AT" dirty="0"/>
              <a:t>F</a:t>
            </a:r>
            <a:r>
              <a:rPr lang="en-US" dirty="0" err="1"/>
              <a:t>reeSurfer</a:t>
            </a:r>
            <a:r>
              <a:rPr lang="en-US" dirty="0"/>
              <a:t> YouTube Channel</a:t>
            </a:r>
          </a:p>
          <a:p>
            <a:pPr lvl="1"/>
            <a:r>
              <a:rPr lang="en-US" dirty="0">
                <a:hlinkClick r:id="rId4"/>
              </a:rPr>
              <a:t>https://www.youtube.com/watch?v=DavxePlS94w&amp;t=61s</a:t>
            </a:r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B2B16-ED8C-4B3E-9FF0-4B80A6EC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30B3-BEF7-4811-A31B-140BED0FA4E8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39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7D4A-8D98-924D-9AB9-A93AF3FE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Typical structural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F16C6-EF9A-164D-98B8-D48F39DF4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GB" dirty="0"/>
              <a:t>T</a:t>
            </a:r>
            <a:r>
              <a:rPr lang="en-AT" dirty="0"/>
              <a:t>hickness</a:t>
            </a:r>
          </a:p>
          <a:p>
            <a:r>
              <a:rPr lang="en-AT" dirty="0"/>
              <a:t>Gray matter density (VBM)</a:t>
            </a:r>
          </a:p>
          <a:p>
            <a:r>
              <a:rPr lang="en-AT" dirty="0"/>
              <a:t>Volume</a:t>
            </a:r>
          </a:p>
          <a:p>
            <a:r>
              <a:rPr lang="en-AT" dirty="0"/>
              <a:t>Surface area</a:t>
            </a:r>
          </a:p>
          <a:p>
            <a:r>
              <a:rPr lang="en-AT" dirty="0"/>
              <a:t>Gyrification</a:t>
            </a:r>
          </a:p>
          <a:p>
            <a:r>
              <a:rPr lang="en-AT" dirty="0">
                <a:solidFill>
                  <a:srgbClr val="FF0000"/>
                </a:solidFill>
              </a:rPr>
              <a:t>Intracortical myelin (T1/T2)</a:t>
            </a:r>
          </a:p>
          <a:p>
            <a:r>
              <a:rPr lang="en-AT" dirty="0">
                <a:solidFill>
                  <a:srgbClr val="FF0000"/>
                </a:solidFill>
              </a:rPr>
              <a:t>Characteristics of white matter </a:t>
            </a:r>
            <a:r>
              <a:rPr lang="de-AT" dirty="0">
                <a:solidFill>
                  <a:srgbClr val="FF0000"/>
                </a:solidFill>
              </a:rPr>
              <a:t>*</a:t>
            </a:r>
            <a:r>
              <a:rPr lang="en-AT" dirty="0">
                <a:solidFill>
                  <a:srgbClr val="FF0000"/>
                </a:solidFill>
              </a:rPr>
              <a:t>fibers</a:t>
            </a:r>
            <a:r>
              <a:rPr lang="de-AT" dirty="0">
                <a:solidFill>
                  <a:srgbClr val="FF0000"/>
                </a:solidFill>
              </a:rPr>
              <a:t>*</a:t>
            </a:r>
            <a:r>
              <a:rPr lang="en-AT" dirty="0">
                <a:solidFill>
                  <a:srgbClr val="FF0000"/>
                </a:solidFill>
              </a:rPr>
              <a:t> (diffusion-weighted MRI)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BD14A-717A-8D46-A29B-86ED924E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30B3-BEF7-4811-A31B-140BED0FA4E8}" type="slidenum">
              <a:rPr lang="de-AT" smtClean="0"/>
              <a:t>2</a:t>
            </a:fld>
            <a:endParaRPr lang="de-AT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62D9D27-6F59-4EBA-A065-FC7A973E45D5}"/>
              </a:ext>
            </a:extLst>
          </p:cNvPr>
          <p:cNvSpPr/>
          <p:nvPr/>
        </p:nvSpPr>
        <p:spPr>
          <a:xfrm rot="10800000">
            <a:off x="5187462" y="1784839"/>
            <a:ext cx="386861" cy="24266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7B64C-AD17-404B-B713-FEBB2E34500C}"/>
              </a:ext>
            </a:extLst>
          </p:cNvPr>
          <p:cNvSpPr txBox="1"/>
          <p:nvPr/>
        </p:nvSpPr>
        <p:spPr>
          <a:xfrm>
            <a:off x="5806497" y="282233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T1w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2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7D4A-8D98-924D-9AB9-A93AF3FE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Typical parameters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2F9071-5420-446C-A7A6-6B6A8C0A5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F16C6-EF9A-164D-98B8-D48F39DF4F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</a:t>
            </a:r>
            <a:r>
              <a:rPr lang="en-AT" dirty="0"/>
              <a:t>hickness</a:t>
            </a:r>
          </a:p>
          <a:p>
            <a:r>
              <a:rPr lang="en-AT" dirty="0"/>
              <a:t>Gray matter density (VBM)</a:t>
            </a:r>
          </a:p>
          <a:p>
            <a:r>
              <a:rPr lang="en-AT" dirty="0"/>
              <a:t>Volume</a:t>
            </a:r>
          </a:p>
          <a:p>
            <a:r>
              <a:rPr lang="en-AT" dirty="0"/>
              <a:t>Surface area</a:t>
            </a:r>
          </a:p>
          <a:p>
            <a:r>
              <a:rPr lang="en-AT" dirty="0"/>
              <a:t>Gyrification</a:t>
            </a:r>
          </a:p>
          <a:p>
            <a:r>
              <a:rPr lang="en-AT" dirty="0">
                <a:solidFill>
                  <a:srgbClr val="FF0000"/>
                </a:solidFill>
              </a:rPr>
              <a:t>Intracortical myelin (T1/T2)</a:t>
            </a:r>
          </a:p>
          <a:p>
            <a:r>
              <a:rPr lang="en-AT" dirty="0">
                <a:solidFill>
                  <a:srgbClr val="FF0000"/>
                </a:solidFill>
              </a:rPr>
              <a:t>Characteristics of white matter </a:t>
            </a:r>
            <a:r>
              <a:rPr lang="de-AT" dirty="0">
                <a:solidFill>
                  <a:srgbClr val="FF0000"/>
                </a:solidFill>
              </a:rPr>
              <a:t>*</a:t>
            </a:r>
            <a:r>
              <a:rPr lang="en-AT" dirty="0">
                <a:solidFill>
                  <a:srgbClr val="FF0000"/>
                </a:solidFill>
              </a:rPr>
              <a:t>fibers</a:t>
            </a:r>
            <a:r>
              <a:rPr lang="de-AT" dirty="0">
                <a:solidFill>
                  <a:srgbClr val="FF0000"/>
                </a:solidFill>
              </a:rPr>
              <a:t>*</a:t>
            </a:r>
            <a:r>
              <a:rPr lang="en-AT" dirty="0">
                <a:solidFill>
                  <a:srgbClr val="FF0000"/>
                </a:solidFill>
              </a:rPr>
              <a:t> (diffusion-weighted MRI)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A144EB-C068-4FFD-8E27-27CD8619B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Functional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BDC433-F4E1-4BE5-B68F-BDAA16CA2A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Task-based fMRI</a:t>
            </a:r>
          </a:p>
          <a:p>
            <a:r>
              <a:rPr lang="en-US" dirty="0"/>
              <a:t>Resting-state fMRI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BD14A-717A-8D46-A29B-86ED924E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30B3-BEF7-4811-A31B-140BED0FA4E8}" type="slidenum">
              <a:rPr lang="de-AT" smtClean="0"/>
              <a:t>3</a:t>
            </a:fld>
            <a:endParaRPr lang="de-AT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62D9D27-6F59-4EBA-A065-FC7A973E45D5}"/>
              </a:ext>
            </a:extLst>
          </p:cNvPr>
          <p:cNvSpPr/>
          <p:nvPr/>
        </p:nvSpPr>
        <p:spPr>
          <a:xfrm rot="10800000">
            <a:off x="4695093" y="1978270"/>
            <a:ext cx="386861" cy="24266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7B64C-AD17-404B-B713-FEBB2E34500C}"/>
              </a:ext>
            </a:extLst>
          </p:cNvPr>
          <p:cNvSpPr txBox="1"/>
          <p:nvPr/>
        </p:nvSpPr>
        <p:spPr>
          <a:xfrm>
            <a:off x="5138926" y="299817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T1w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2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98D0-F041-4E97-B181-C7DC4CE0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Resting-state</a:t>
            </a:r>
            <a:r>
              <a:rPr lang="de-AT" dirty="0"/>
              <a:t> fMRI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2BAB08-17FC-475F-9EB6-12C210E7A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EA02F-C0FF-4497-A134-1B5CA3A6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30B3-BEF7-4811-A31B-140BED0FA4E8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430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98D0-F041-4E97-B181-C7DC4CE0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Resting-state</a:t>
            </a:r>
            <a:r>
              <a:rPr lang="de-AT" dirty="0"/>
              <a:t> fMRI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C2A9D-3E4E-4ABB-ACD8-216AB5CC8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DMN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338EDA-6470-41AD-9A71-9A6A11ACFA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39662"/>
            <a:ext cx="5157787" cy="321541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60347A-51B1-4179-9970-2C2134A5C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Functional connectivity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CFD8EF2-48D8-4EDF-BD41-EAEC0115AE7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59762" y="2505075"/>
            <a:ext cx="4008063" cy="36845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EA02F-C0FF-4497-A134-1B5CA3A6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30B3-BEF7-4811-A31B-140BED0FA4E8}" type="slidenum">
              <a:rPr lang="de-AT" smtClean="0"/>
              <a:t>5</a:t>
            </a:fld>
            <a:endParaRPr lang="de-A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19FD7-BBCD-4AB9-83B3-742B0F761F00}"/>
              </a:ext>
            </a:extLst>
          </p:cNvPr>
          <p:cNvSpPr txBox="1"/>
          <p:nvPr/>
        </p:nvSpPr>
        <p:spPr>
          <a:xfrm>
            <a:off x="756138" y="6277707"/>
            <a:ext cx="251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Raichle</a:t>
            </a:r>
            <a:r>
              <a:rPr lang="en-US" dirty="0"/>
              <a:t> et al., PNAS 2001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C11DF-21CD-47DE-821B-6FC14AB547EE}"/>
              </a:ext>
            </a:extLst>
          </p:cNvPr>
          <p:cNvSpPr txBox="1"/>
          <p:nvPr/>
        </p:nvSpPr>
        <p:spPr>
          <a:xfrm>
            <a:off x="6219092" y="6254261"/>
            <a:ext cx="216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Fox et al., PNAS 2005</a:t>
            </a:r>
          </a:p>
        </p:txBody>
      </p:sp>
    </p:spTree>
    <p:extLst>
      <p:ext uri="{BB962C8B-B14F-4D97-AF65-F5344CB8AC3E}">
        <p14:creationId xmlns:p14="http://schemas.microsoft.com/office/powerpoint/2010/main" val="167903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C3DD-4CD8-4EFE-8D01-DFB55F72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Resting-state networks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B10F703-6E55-4CB6-85B2-AF586F0D79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8265" y="1825625"/>
            <a:ext cx="3221469" cy="4351338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9B8CB64-FFF1-442E-AD8F-0C61ED20A3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47933" y="1825625"/>
            <a:ext cx="3230133" cy="435133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12973-87EC-4347-9B00-8EDFDB35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30B3-BEF7-4811-A31B-140BED0FA4E8}" type="slidenum">
              <a:rPr lang="de-AT" smtClean="0"/>
              <a:pPr/>
              <a:t>6</a:t>
            </a:fld>
            <a:endParaRPr lang="de-A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21FDA-2A8D-467B-AA81-1076964810D7}"/>
              </a:ext>
            </a:extLst>
          </p:cNvPr>
          <p:cNvSpPr txBox="1"/>
          <p:nvPr/>
        </p:nvSpPr>
        <p:spPr>
          <a:xfrm>
            <a:off x="791308" y="6242539"/>
            <a:ext cx="161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Yeo et al., 2011</a:t>
            </a:r>
          </a:p>
        </p:txBody>
      </p:sp>
    </p:spTree>
    <p:extLst>
      <p:ext uri="{BB962C8B-B14F-4D97-AF65-F5344CB8AC3E}">
        <p14:creationId xmlns:p14="http://schemas.microsoft.com/office/powerpoint/2010/main" val="390829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B261-A361-4A7C-AE86-58267156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D3F4-3B96-4165-90E3-850E320E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“excite” dataset</a:t>
            </a:r>
          </a:p>
          <a:p>
            <a:r>
              <a:rPr lang="en-US" dirty="0"/>
              <a:t>60 healthy adult participants</a:t>
            </a:r>
          </a:p>
          <a:p>
            <a:r>
              <a:rPr lang="en-US" dirty="0"/>
              <a:t>Session 1: T1, T2, </a:t>
            </a:r>
            <a:r>
              <a:rPr lang="en-US" dirty="0">
                <a:solidFill>
                  <a:srgbClr val="FF0000"/>
                </a:solidFill>
              </a:rPr>
              <a:t>diffusion</a:t>
            </a:r>
            <a:r>
              <a:rPr lang="en-US" dirty="0"/>
              <a:t>, task-fMRI </a:t>
            </a:r>
            <a:r>
              <a:rPr lang="en-US" dirty="0" err="1"/>
              <a:t>rs</a:t>
            </a:r>
            <a:r>
              <a:rPr lang="en-US" dirty="0"/>
              <a:t>-fMRI and high-res T1 scans</a:t>
            </a:r>
          </a:p>
          <a:p>
            <a:r>
              <a:rPr lang="en-US" dirty="0"/>
              <a:t>Session 2: vision tests, visual illusions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3F683-6F5E-4611-A11E-EAFAD29A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30B3-BEF7-4811-A31B-140BED0FA4E8}" type="slidenum">
              <a:rPr lang="de-AT" smtClean="0"/>
              <a:t>7</a:t>
            </a:fld>
            <a:endParaRPr lang="de-AT"/>
          </a:p>
        </p:txBody>
      </p:sp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A91DE605-4905-824A-8183-19407E90E9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33134"/>
          <a:stretch/>
        </p:blipFill>
        <p:spPr>
          <a:xfrm>
            <a:off x="4252489" y="4017288"/>
            <a:ext cx="3736474" cy="2463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053C9A-AF9E-704F-9D09-1034DCF47097}"/>
              </a:ext>
            </a:extLst>
          </p:cNvPr>
          <p:cNvSpPr txBox="1"/>
          <p:nvPr/>
        </p:nvSpPr>
        <p:spPr>
          <a:xfrm>
            <a:off x="3164114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dirty="0"/>
              <a:t>https://en.wikipedia.org/wiki/Magnetic_resonance_imaging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6CC29-C17B-B34C-B2FD-375EF78F7DB8}"/>
              </a:ext>
            </a:extLst>
          </p:cNvPr>
          <p:cNvSpPr txBox="1"/>
          <p:nvPr/>
        </p:nvSpPr>
        <p:spPr>
          <a:xfrm>
            <a:off x="8478562" y="5673699"/>
            <a:ext cx="19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Diffusion weighted</a:t>
            </a:r>
          </a:p>
        </p:txBody>
      </p:sp>
      <p:pic>
        <p:nvPicPr>
          <p:cNvPr id="10" name="Picture 5" descr="Picture 20">
            <a:extLst>
              <a:ext uri="{FF2B5EF4-FFF2-40B4-BE49-F238E27FC236}">
                <a16:creationId xmlns:a16="http://schemas.microsoft.com/office/drawing/2014/main" id="{20B7CCC5-5C60-4EE3-A6BB-D6DECEAA2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56" y="4018085"/>
            <a:ext cx="2698537" cy="157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80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B261-A361-4A7C-AE86-58267156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C7C05-FE52-2641-BF94-829C2C57A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dirty="0"/>
              <a:t>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D3F4-3B96-4165-90E3-850E320EB9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Surface-based gray-white matter segmentation and subcortical segmentation with </a:t>
            </a:r>
            <a:r>
              <a:rPr lang="en-US" dirty="0" err="1"/>
              <a:t>FreeSurfer</a:t>
            </a:r>
            <a:endParaRPr lang="en-US" dirty="0"/>
          </a:p>
          <a:p>
            <a:r>
              <a:rPr lang="en-US" dirty="0"/>
              <a:t>Preprocessed of functional data</a:t>
            </a:r>
          </a:p>
          <a:p>
            <a:r>
              <a:rPr lang="en-US" dirty="0"/>
              <a:t>Physiology regressors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A7E2EB-F65E-5E4A-AE4B-056300E90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T" dirty="0"/>
              <a:t>TODO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0E4910-9B63-CF43-870B-1BE4C1EE738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Configure your seed regions</a:t>
            </a:r>
            <a:endParaRPr lang="en-AT" dirty="0"/>
          </a:p>
          <a:p>
            <a:r>
              <a:rPr lang="en-US" dirty="0"/>
              <a:t>Perform a GLM analysis with the time course of your region as a regressor; use additional nuisance physiology regressors</a:t>
            </a:r>
          </a:p>
          <a:p>
            <a:r>
              <a:rPr lang="en-US" dirty="0"/>
              <a:t>Perform group analysis (project 4.1 and 4.2) </a:t>
            </a:r>
            <a:endParaRPr lang="en-A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3F683-6F5E-4611-A11E-EAFAD29A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30B3-BEF7-4811-A31B-140BED0FA4E8}" type="slidenum">
              <a:rPr lang="de-AT" smtClean="0"/>
              <a:t>8</a:t>
            </a:fld>
            <a:endParaRPr lang="de-A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A74712-C5D5-49D6-8A03-BB84A60B1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10" y="4997747"/>
            <a:ext cx="1712390" cy="148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5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8D49-AFC9-4445-91E6-9E7462F2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 regions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3B33F-4D09-4170-B5BF-D46F5ABB0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visual cortex (V1)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84B322-5361-4766-8757-AD1442EBBC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27816"/>
            <a:ext cx="5157787" cy="363910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D09B5-E50C-4FD4-9E14-053C28E5F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Right Intraparietal sulcus (IPS)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999617E-A58F-40C0-A054-CC9A5F95153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746059"/>
            <a:ext cx="5183188" cy="320262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0990F-A058-4FDB-ADBA-5CFC4478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30B3-BEF7-4811-A31B-140BED0FA4E8}" type="slidenum">
              <a:rPr lang="de-AT" smtClean="0"/>
              <a:t>9</a:t>
            </a:fld>
            <a:endParaRPr lang="de-A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BDB474-304E-4FF0-BF02-6B9C7636EC62}"/>
              </a:ext>
            </a:extLst>
          </p:cNvPr>
          <p:cNvSpPr/>
          <p:nvPr/>
        </p:nvSpPr>
        <p:spPr>
          <a:xfrm>
            <a:off x="4431323" y="4756638"/>
            <a:ext cx="975946" cy="1011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14C4F-E826-4E9E-A1EF-9E9500F52426}"/>
              </a:ext>
            </a:extLst>
          </p:cNvPr>
          <p:cNvSpPr/>
          <p:nvPr/>
        </p:nvSpPr>
        <p:spPr>
          <a:xfrm>
            <a:off x="7326923" y="3396761"/>
            <a:ext cx="975946" cy="1011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0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Microsoft Office PowerPoint</Application>
  <PresentationFormat>Breitbild</PresentationFormat>
  <Paragraphs>109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PSY.847 Advanced neuroimaging methods</vt:lpstr>
      <vt:lpstr>Typical structural parameters</vt:lpstr>
      <vt:lpstr>Typical parameters</vt:lpstr>
      <vt:lpstr>Resting-state fMRI</vt:lpstr>
      <vt:lpstr>Resting-state fMRI</vt:lpstr>
      <vt:lpstr>Resting-state networks</vt:lpstr>
      <vt:lpstr>Dataset</vt:lpstr>
      <vt:lpstr>Dataset</vt:lpstr>
      <vt:lpstr>Seed regions</vt:lpstr>
      <vt:lpstr>Myopia</vt:lpstr>
      <vt:lpstr>Project 4.1</vt:lpstr>
      <vt:lpstr>Inter-individual differences in illusion perception</vt:lpstr>
      <vt:lpstr>Inter-individual differences in illusion perception</vt:lpstr>
      <vt:lpstr>Project 4.2</vt:lpstr>
      <vt:lpstr>Useful links</vt:lpstr>
    </vt:vector>
  </TitlesOfParts>
  <Company>Uni Graz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studies in general psychology</dc:title>
  <dc:creator>Zaretskaya, Natalia (natalia.zaretskaya@uni-graz.at)</dc:creator>
  <cp:lastModifiedBy>Zaretskaya, Natalia (natalia.zaretskaya@uni-graz.at)</cp:lastModifiedBy>
  <cp:revision>470</cp:revision>
  <cp:lastPrinted>2019-03-18T09:30:55Z</cp:lastPrinted>
  <dcterms:created xsi:type="dcterms:W3CDTF">2018-02-19T09:42:47Z</dcterms:created>
  <dcterms:modified xsi:type="dcterms:W3CDTF">2022-03-29T11:08:14Z</dcterms:modified>
</cp:coreProperties>
</file>