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754" r:id="rId2"/>
    <p:sldId id="491" r:id="rId3"/>
    <p:sldId id="405" r:id="rId4"/>
    <p:sldId id="406" r:id="rId5"/>
    <p:sldId id="409" r:id="rId6"/>
    <p:sldId id="410" r:id="rId7"/>
    <p:sldId id="411" r:id="rId8"/>
    <p:sldId id="412" r:id="rId9"/>
    <p:sldId id="413" r:id="rId10"/>
    <p:sldId id="543" r:id="rId11"/>
    <p:sldId id="758" r:id="rId12"/>
    <p:sldId id="521" r:id="rId13"/>
    <p:sldId id="524" r:id="rId14"/>
    <p:sldId id="7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showGuides="1">
      <p:cViewPr varScale="1">
        <p:scale>
          <a:sx n="107" d="100"/>
          <a:sy n="107" d="100"/>
        </p:scale>
        <p:origin x="61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1"/>
          <c:order val="0"/>
          <c:tx>
            <c:strRef>
              <c:f>Sheet1!$C$1</c:f>
              <c:strCache>
                <c:ptCount val="1"/>
                <c:pt idx="0">
                  <c:v>stimulus function</c:v>
                </c:pt>
              </c:strCache>
            </c:strRef>
          </c:tx>
          <c:spPr>
            <a:ln>
              <a:solidFill>
                <a:schemeClr val="accent1"/>
              </a:solidFill>
            </a:ln>
          </c:spPr>
          <c:marker>
            <c:symbol val="diamond"/>
            <c:size val="9"/>
            <c:spPr>
              <a:solidFill>
                <a:schemeClr val="accent1"/>
              </a:solidFill>
              <a:ln>
                <a:solidFill>
                  <a:schemeClr val="accent1"/>
                </a:solidFill>
              </a:ln>
            </c:spPr>
          </c:marker>
          <c:cat>
            <c:numRef>
              <c:f>Sheet1!$B$2:$B$4</c:f>
              <c:numCache>
                <c:formatCode>#,#00</c:formatCode>
                <c:ptCount val="3"/>
                <c:pt idx="0">
                  <c:v>0</c:v>
                </c:pt>
                <c:pt idx="1">
                  <c:v>2.5</c:v>
                </c:pt>
                <c:pt idx="2">
                  <c:v>5</c:v>
                </c:pt>
              </c:numCache>
            </c:numRef>
          </c:cat>
          <c:val>
            <c:numRef>
              <c:f>Sheet1!$C$2:$C$4</c:f>
              <c:numCache>
                <c:formatCode>General</c:formatCode>
                <c:ptCount val="3"/>
                <c:pt idx="0">
                  <c:v>1</c:v>
                </c:pt>
                <c:pt idx="1">
                  <c:v>1</c:v>
                </c:pt>
                <c:pt idx="2">
                  <c:v>1</c:v>
                </c:pt>
              </c:numCache>
            </c:numRef>
          </c:val>
          <c:smooth val="0"/>
          <c:extLst>
            <c:ext xmlns:c16="http://schemas.microsoft.com/office/drawing/2014/chart" uri="{C3380CC4-5D6E-409C-BE32-E72D297353CC}">
              <c16:uniqueId val="{00000000-914F-49E2-814E-72C705C1455F}"/>
            </c:ext>
          </c:extLst>
        </c:ser>
        <c:dLbls>
          <c:showLegendKey val="0"/>
          <c:showVal val="0"/>
          <c:showCatName val="0"/>
          <c:showSerName val="0"/>
          <c:showPercent val="0"/>
          <c:showBubbleSize val="0"/>
        </c:dLbls>
        <c:marker val="1"/>
        <c:smooth val="0"/>
        <c:axId val="-2129771832"/>
        <c:axId val="-2129753352"/>
      </c:lineChart>
      <c:catAx>
        <c:axId val="-2129771832"/>
        <c:scaling>
          <c:orientation val="minMax"/>
        </c:scaling>
        <c:delete val="0"/>
        <c:axPos val="b"/>
        <c:title>
          <c:tx>
            <c:rich>
              <a:bodyPr/>
              <a:lstStyle/>
              <a:p>
                <a:pPr>
                  <a:defRPr/>
                </a:pPr>
                <a:r>
                  <a:rPr lang="en-US"/>
                  <a:t>Time (s)</a:t>
                </a:r>
              </a:p>
            </c:rich>
          </c:tx>
          <c:overlay val="0"/>
        </c:title>
        <c:numFmt formatCode="#,##0.0" sourceLinked="0"/>
        <c:majorTickMark val="none"/>
        <c:minorTickMark val="out"/>
        <c:tickLblPos val="nextTo"/>
        <c:crossAx val="-2129753352"/>
        <c:crosses val="autoZero"/>
        <c:auto val="1"/>
        <c:lblAlgn val="ctr"/>
        <c:lblOffset val="100"/>
        <c:noMultiLvlLbl val="0"/>
      </c:catAx>
      <c:valAx>
        <c:axId val="-2129753352"/>
        <c:scaling>
          <c:orientation val="minMax"/>
        </c:scaling>
        <c:delete val="0"/>
        <c:axPos val="l"/>
        <c:majorGridlines/>
        <c:numFmt formatCode="General" sourceLinked="1"/>
        <c:majorTickMark val="out"/>
        <c:minorTickMark val="none"/>
        <c:tickLblPos val="nextTo"/>
        <c:crossAx val="-2129771832"/>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124779-AAA0-4948-BAC8-BB196A7A1761}" type="doc">
      <dgm:prSet loTypeId="urn:microsoft.com/office/officeart/2005/8/layout/process1" loCatId="" qsTypeId="urn:microsoft.com/office/officeart/2005/8/quickstyle/simple1" qsCatId="simple" csTypeId="urn:microsoft.com/office/officeart/2005/8/colors/accent1_2" csCatId="accent1" phldr="1"/>
      <dgm:spPr/>
    </dgm:pt>
    <dgm:pt modelId="{46F28EF8-23CB-2245-97FB-368B2FE83529}">
      <dgm:prSet phldrT="[Text]"/>
      <dgm:spPr/>
      <dgm:t>
        <a:bodyPr/>
        <a:lstStyle/>
        <a:p>
          <a:r>
            <a:rPr lang="en-US" dirty="0"/>
            <a:t>First-level analysis</a:t>
          </a:r>
        </a:p>
      </dgm:t>
    </dgm:pt>
    <dgm:pt modelId="{00BA633F-AC26-B54D-A7AB-9BF9140C3E91}" type="parTrans" cxnId="{A6D40C61-CDE9-F543-8788-8FB5359E5981}">
      <dgm:prSet/>
      <dgm:spPr/>
      <dgm:t>
        <a:bodyPr/>
        <a:lstStyle/>
        <a:p>
          <a:endParaRPr lang="en-US"/>
        </a:p>
      </dgm:t>
    </dgm:pt>
    <dgm:pt modelId="{A7CAC854-A39D-5944-A57E-B1654E4F0735}" type="sibTrans" cxnId="{A6D40C61-CDE9-F543-8788-8FB5359E5981}">
      <dgm:prSet/>
      <dgm:spPr/>
      <dgm:t>
        <a:bodyPr/>
        <a:lstStyle/>
        <a:p>
          <a:endParaRPr lang="en-US" dirty="0"/>
        </a:p>
      </dgm:t>
    </dgm:pt>
    <dgm:pt modelId="{D748F69D-FDB9-BE41-963F-81FADC57FF4E}">
      <dgm:prSet phldrT="[Text]"/>
      <dgm:spPr/>
      <dgm:t>
        <a:bodyPr/>
        <a:lstStyle/>
        <a:p>
          <a:r>
            <a:rPr lang="en-US" dirty="0"/>
            <a:t>Group analysis</a:t>
          </a:r>
        </a:p>
      </dgm:t>
    </dgm:pt>
    <dgm:pt modelId="{24AE3548-307D-F24C-B207-4FE4680744DF}" type="parTrans" cxnId="{2F9C5018-18DA-B249-BD60-24CAD3632B5E}">
      <dgm:prSet/>
      <dgm:spPr/>
      <dgm:t>
        <a:bodyPr/>
        <a:lstStyle/>
        <a:p>
          <a:endParaRPr lang="en-US"/>
        </a:p>
      </dgm:t>
    </dgm:pt>
    <dgm:pt modelId="{D9F6D1C5-C1FC-DA41-AB94-01C87993A8AF}" type="sibTrans" cxnId="{2F9C5018-18DA-B249-BD60-24CAD3632B5E}">
      <dgm:prSet/>
      <dgm:spPr/>
      <dgm:t>
        <a:bodyPr/>
        <a:lstStyle/>
        <a:p>
          <a:endParaRPr lang="en-US"/>
        </a:p>
      </dgm:t>
    </dgm:pt>
    <dgm:pt modelId="{9332BA7C-52C9-D148-BD2D-ADB047E80B34}">
      <dgm:prSet phldrT="[Text]"/>
      <dgm:spPr/>
      <dgm:t>
        <a:bodyPr/>
        <a:lstStyle/>
        <a:p>
          <a:r>
            <a:rPr lang="en-US" dirty="0"/>
            <a:t>Multiple comparison correction</a:t>
          </a:r>
        </a:p>
      </dgm:t>
    </dgm:pt>
    <dgm:pt modelId="{967BEC6A-A906-B342-8210-387FC9D58CB7}" type="parTrans" cxnId="{F4C6FD8D-E7BC-1042-96DC-0C9E6EDAE424}">
      <dgm:prSet/>
      <dgm:spPr/>
      <dgm:t>
        <a:bodyPr/>
        <a:lstStyle/>
        <a:p>
          <a:endParaRPr lang="en-US"/>
        </a:p>
      </dgm:t>
    </dgm:pt>
    <dgm:pt modelId="{0B37C6A8-413F-9D45-9C9C-DFE0CEA7AE51}" type="sibTrans" cxnId="{F4C6FD8D-E7BC-1042-96DC-0C9E6EDAE424}">
      <dgm:prSet/>
      <dgm:spPr/>
      <dgm:t>
        <a:bodyPr/>
        <a:lstStyle/>
        <a:p>
          <a:endParaRPr lang="en-US"/>
        </a:p>
      </dgm:t>
    </dgm:pt>
    <dgm:pt modelId="{535E1E8B-15C6-48A3-91FF-1BE314217B82}">
      <dgm:prSet phldrT="[Text]"/>
      <dgm:spPr/>
      <dgm:t>
        <a:bodyPr/>
        <a:lstStyle/>
        <a:p>
          <a:r>
            <a:rPr lang="en-US" dirty="0"/>
            <a:t>Preprocessing</a:t>
          </a:r>
        </a:p>
      </dgm:t>
    </dgm:pt>
    <dgm:pt modelId="{A883484A-6835-4948-A404-BD61134A83CF}" type="parTrans" cxnId="{D0F07468-506E-425A-9FDF-55F7663607D0}">
      <dgm:prSet/>
      <dgm:spPr/>
      <dgm:t>
        <a:bodyPr/>
        <a:lstStyle/>
        <a:p>
          <a:endParaRPr lang="en-US"/>
        </a:p>
      </dgm:t>
    </dgm:pt>
    <dgm:pt modelId="{C2E20213-971C-4CCD-88A8-BC96254DB2BD}" type="sibTrans" cxnId="{D0F07468-506E-425A-9FDF-55F7663607D0}">
      <dgm:prSet/>
      <dgm:spPr/>
      <dgm:t>
        <a:bodyPr/>
        <a:lstStyle/>
        <a:p>
          <a:endParaRPr lang="en-US"/>
        </a:p>
      </dgm:t>
    </dgm:pt>
    <dgm:pt modelId="{0AFC373D-6293-9545-84D3-E8E94E4DB292}" type="pres">
      <dgm:prSet presAssocID="{F3124779-AAA0-4948-BAC8-BB196A7A1761}" presName="Name0" presStyleCnt="0">
        <dgm:presLayoutVars>
          <dgm:dir/>
          <dgm:resizeHandles val="exact"/>
        </dgm:presLayoutVars>
      </dgm:prSet>
      <dgm:spPr/>
    </dgm:pt>
    <dgm:pt modelId="{962F4CE1-70E7-4945-9360-2E527C17076C}" type="pres">
      <dgm:prSet presAssocID="{535E1E8B-15C6-48A3-91FF-1BE314217B82}" presName="node" presStyleLbl="node1" presStyleIdx="0" presStyleCnt="4">
        <dgm:presLayoutVars>
          <dgm:bulletEnabled val="1"/>
        </dgm:presLayoutVars>
      </dgm:prSet>
      <dgm:spPr/>
    </dgm:pt>
    <dgm:pt modelId="{4176C738-6809-4CF8-956C-2E0006508E7A}" type="pres">
      <dgm:prSet presAssocID="{C2E20213-971C-4CCD-88A8-BC96254DB2BD}" presName="sibTrans" presStyleLbl="sibTrans2D1" presStyleIdx="0" presStyleCnt="3"/>
      <dgm:spPr/>
    </dgm:pt>
    <dgm:pt modelId="{9E7AEE2B-0C49-4C15-ADC0-33ACC69AB37F}" type="pres">
      <dgm:prSet presAssocID="{C2E20213-971C-4CCD-88A8-BC96254DB2BD}" presName="connectorText" presStyleLbl="sibTrans2D1" presStyleIdx="0" presStyleCnt="3"/>
      <dgm:spPr/>
    </dgm:pt>
    <dgm:pt modelId="{8939428B-8720-1545-BF3C-349F047ADCD1}" type="pres">
      <dgm:prSet presAssocID="{46F28EF8-23CB-2245-97FB-368B2FE83529}" presName="node" presStyleLbl="node1" presStyleIdx="1" presStyleCnt="4">
        <dgm:presLayoutVars>
          <dgm:bulletEnabled val="1"/>
        </dgm:presLayoutVars>
      </dgm:prSet>
      <dgm:spPr/>
    </dgm:pt>
    <dgm:pt modelId="{638D949C-312A-184E-AE45-1BCA24B8DD5B}" type="pres">
      <dgm:prSet presAssocID="{A7CAC854-A39D-5944-A57E-B1654E4F0735}" presName="sibTrans" presStyleLbl="sibTrans2D1" presStyleIdx="1" presStyleCnt="3"/>
      <dgm:spPr/>
    </dgm:pt>
    <dgm:pt modelId="{2C20E99A-7D23-A142-ABEC-6742525EFEAB}" type="pres">
      <dgm:prSet presAssocID="{A7CAC854-A39D-5944-A57E-B1654E4F0735}" presName="connectorText" presStyleLbl="sibTrans2D1" presStyleIdx="1" presStyleCnt="3"/>
      <dgm:spPr/>
    </dgm:pt>
    <dgm:pt modelId="{2F2DFC9A-2360-2B40-B297-BA48E8CF987A}" type="pres">
      <dgm:prSet presAssocID="{D748F69D-FDB9-BE41-963F-81FADC57FF4E}" presName="node" presStyleLbl="node1" presStyleIdx="2" presStyleCnt="4">
        <dgm:presLayoutVars>
          <dgm:bulletEnabled val="1"/>
        </dgm:presLayoutVars>
      </dgm:prSet>
      <dgm:spPr/>
    </dgm:pt>
    <dgm:pt modelId="{72CB8961-826F-804E-A49B-23A68946513B}" type="pres">
      <dgm:prSet presAssocID="{D9F6D1C5-C1FC-DA41-AB94-01C87993A8AF}" presName="sibTrans" presStyleLbl="sibTrans2D1" presStyleIdx="2" presStyleCnt="3"/>
      <dgm:spPr/>
    </dgm:pt>
    <dgm:pt modelId="{4D695506-DAE1-4649-92EA-E73DBED8444E}" type="pres">
      <dgm:prSet presAssocID="{D9F6D1C5-C1FC-DA41-AB94-01C87993A8AF}" presName="connectorText" presStyleLbl="sibTrans2D1" presStyleIdx="2" presStyleCnt="3"/>
      <dgm:spPr/>
    </dgm:pt>
    <dgm:pt modelId="{87747418-6FE3-DE42-AC13-BF69DC7A60B5}" type="pres">
      <dgm:prSet presAssocID="{9332BA7C-52C9-D148-BD2D-ADB047E80B34}" presName="node" presStyleLbl="node1" presStyleIdx="3" presStyleCnt="4">
        <dgm:presLayoutVars>
          <dgm:bulletEnabled val="1"/>
        </dgm:presLayoutVars>
      </dgm:prSet>
      <dgm:spPr/>
    </dgm:pt>
  </dgm:ptLst>
  <dgm:cxnLst>
    <dgm:cxn modelId="{4400C807-4036-4F47-B6F8-22FCCAF73FBA}" type="presOf" srcId="{46F28EF8-23CB-2245-97FB-368B2FE83529}" destId="{8939428B-8720-1545-BF3C-349F047ADCD1}" srcOrd="0" destOrd="0" presId="urn:microsoft.com/office/officeart/2005/8/layout/process1"/>
    <dgm:cxn modelId="{2F9C5018-18DA-B249-BD60-24CAD3632B5E}" srcId="{F3124779-AAA0-4948-BAC8-BB196A7A1761}" destId="{D748F69D-FDB9-BE41-963F-81FADC57FF4E}" srcOrd="2" destOrd="0" parTransId="{24AE3548-307D-F24C-B207-4FE4680744DF}" sibTransId="{D9F6D1C5-C1FC-DA41-AB94-01C87993A8AF}"/>
    <dgm:cxn modelId="{0A6ADB1D-0AEB-1347-BEDA-9D81F4BEBCC6}" type="presOf" srcId="{F3124779-AAA0-4948-BAC8-BB196A7A1761}" destId="{0AFC373D-6293-9545-84D3-E8E94E4DB292}" srcOrd="0" destOrd="0" presId="urn:microsoft.com/office/officeart/2005/8/layout/process1"/>
    <dgm:cxn modelId="{32C06F2F-0D26-844F-B87E-250A7B94D5A3}" type="presOf" srcId="{A7CAC854-A39D-5944-A57E-B1654E4F0735}" destId="{638D949C-312A-184E-AE45-1BCA24B8DD5B}" srcOrd="0" destOrd="0" presId="urn:microsoft.com/office/officeart/2005/8/layout/process1"/>
    <dgm:cxn modelId="{A6D40C61-CDE9-F543-8788-8FB5359E5981}" srcId="{F3124779-AAA0-4948-BAC8-BB196A7A1761}" destId="{46F28EF8-23CB-2245-97FB-368B2FE83529}" srcOrd="1" destOrd="0" parTransId="{00BA633F-AC26-B54D-A7AB-9BF9140C3E91}" sibTransId="{A7CAC854-A39D-5944-A57E-B1654E4F0735}"/>
    <dgm:cxn modelId="{D0F07468-506E-425A-9FDF-55F7663607D0}" srcId="{F3124779-AAA0-4948-BAC8-BB196A7A1761}" destId="{535E1E8B-15C6-48A3-91FF-1BE314217B82}" srcOrd="0" destOrd="0" parTransId="{A883484A-6835-4948-A404-BD61134A83CF}" sibTransId="{C2E20213-971C-4CCD-88A8-BC96254DB2BD}"/>
    <dgm:cxn modelId="{2C0DE34C-452A-A04D-9E8E-A6C091EC1861}" type="presOf" srcId="{9332BA7C-52C9-D148-BD2D-ADB047E80B34}" destId="{87747418-6FE3-DE42-AC13-BF69DC7A60B5}" srcOrd="0" destOrd="0" presId="urn:microsoft.com/office/officeart/2005/8/layout/process1"/>
    <dgm:cxn modelId="{95B15D6E-49B3-1944-9BAE-2C8979ED0B08}" type="presOf" srcId="{A7CAC854-A39D-5944-A57E-B1654E4F0735}" destId="{2C20E99A-7D23-A142-ABEC-6742525EFEAB}" srcOrd="1" destOrd="0" presId="urn:microsoft.com/office/officeart/2005/8/layout/process1"/>
    <dgm:cxn modelId="{F4C6FD8D-E7BC-1042-96DC-0C9E6EDAE424}" srcId="{F3124779-AAA0-4948-BAC8-BB196A7A1761}" destId="{9332BA7C-52C9-D148-BD2D-ADB047E80B34}" srcOrd="3" destOrd="0" parTransId="{967BEC6A-A906-B342-8210-387FC9D58CB7}" sibTransId="{0B37C6A8-413F-9D45-9C9C-DFE0CEA7AE51}"/>
    <dgm:cxn modelId="{91430E98-E17E-614B-96A2-3CCE50B1D2A6}" type="presOf" srcId="{D748F69D-FDB9-BE41-963F-81FADC57FF4E}" destId="{2F2DFC9A-2360-2B40-B297-BA48E8CF987A}" srcOrd="0" destOrd="0" presId="urn:microsoft.com/office/officeart/2005/8/layout/process1"/>
    <dgm:cxn modelId="{E87ACCA8-5C7D-477A-ADAF-E3989015CF55}" type="presOf" srcId="{535E1E8B-15C6-48A3-91FF-1BE314217B82}" destId="{962F4CE1-70E7-4945-9360-2E527C17076C}" srcOrd="0" destOrd="0" presId="urn:microsoft.com/office/officeart/2005/8/layout/process1"/>
    <dgm:cxn modelId="{8D3E05CE-BDFE-E949-BB54-B0FAA9BCBD77}" type="presOf" srcId="{D9F6D1C5-C1FC-DA41-AB94-01C87993A8AF}" destId="{72CB8961-826F-804E-A49B-23A68946513B}" srcOrd="0" destOrd="0" presId="urn:microsoft.com/office/officeart/2005/8/layout/process1"/>
    <dgm:cxn modelId="{C05BDAD4-2903-904C-86A3-8F2F5109799C}" type="presOf" srcId="{D9F6D1C5-C1FC-DA41-AB94-01C87993A8AF}" destId="{4D695506-DAE1-4649-92EA-E73DBED8444E}" srcOrd="1" destOrd="0" presId="urn:microsoft.com/office/officeart/2005/8/layout/process1"/>
    <dgm:cxn modelId="{421324DF-87CD-4C36-80F8-E9145A9B8D26}" type="presOf" srcId="{C2E20213-971C-4CCD-88A8-BC96254DB2BD}" destId="{9E7AEE2B-0C49-4C15-ADC0-33ACC69AB37F}" srcOrd="1" destOrd="0" presId="urn:microsoft.com/office/officeart/2005/8/layout/process1"/>
    <dgm:cxn modelId="{942478F0-2CCD-4CA5-B267-E20B57AD6462}" type="presOf" srcId="{C2E20213-971C-4CCD-88A8-BC96254DB2BD}" destId="{4176C738-6809-4CF8-956C-2E0006508E7A}" srcOrd="0" destOrd="0" presId="urn:microsoft.com/office/officeart/2005/8/layout/process1"/>
    <dgm:cxn modelId="{548EB2C3-A8EA-437A-8392-AC9CA4FE2A97}" type="presParOf" srcId="{0AFC373D-6293-9545-84D3-E8E94E4DB292}" destId="{962F4CE1-70E7-4945-9360-2E527C17076C}" srcOrd="0" destOrd="0" presId="urn:microsoft.com/office/officeart/2005/8/layout/process1"/>
    <dgm:cxn modelId="{3D29FE0F-6D89-4B05-9D4F-F30641B7DF10}" type="presParOf" srcId="{0AFC373D-6293-9545-84D3-E8E94E4DB292}" destId="{4176C738-6809-4CF8-956C-2E0006508E7A}" srcOrd="1" destOrd="0" presId="urn:microsoft.com/office/officeart/2005/8/layout/process1"/>
    <dgm:cxn modelId="{925270B9-AE9E-4B40-B7D4-0F6377B84C65}" type="presParOf" srcId="{4176C738-6809-4CF8-956C-2E0006508E7A}" destId="{9E7AEE2B-0C49-4C15-ADC0-33ACC69AB37F}" srcOrd="0" destOrd="0" presId="urn:microsoft.com/office/officeart/2005/8/layout/process1"/>
    <dgm:cxn modelId="{4AEC04F6-326A-CC41-BE18-84A1A38FB3C0}" type="presParOf" srcId="{0AFC373D-6293-9545-84D3-E8E94E4DB292}" destId="{8939428B-8720-1545-BF3C-349F047ADCD1}" srcOrd="2" destOrd="0" presId="urn:microsoft.com/office/officeart/2005/8/layout/process1"/>
    <dgm:cxn modelId="{E23CAFD7-BFF2-5A44-9E0E-13B5B7A813E1}" type="presParOf" srcId="{0AFC373D-6293-9545-84D3-E8E94E4DB292}" destId="{638D949C-312A-184E-AE45-1BCA24B8DD5B}" srcOrd="3" destOrd="0" presId="urn:microsoft.com/office/officeart/2005/8/layout/process1"/>
    <dgm:cxn modelId="{6260F969-D45B-2144-A71F-3AADFC4189F1}" type="presParOf" srcId="{638D949C-312A-184E-AE45-1BCA24B8DD5B}" destId="{2C20E99A-7D23-A142-ABEC-6742525EFEAB}" srcOrd="0" destOrd="0" presId="urn:microsoft.com/office/officeart/2005/8/layout/process1"/>
    <dgm:cxn modelId="{639B8FBD-DD97-D243-B455-BC7DB5C69C64}" type="presParOf" srcId="{0AFC373D-6293-9545-84D3-E8E94E4DB292}" destId="{2F2DFC9A-2360-2B40-B297-BA48E8CF987A}" srcOrd="4" destOrd="0" presId="urn:microsoft.com/office/officeart/2005/8/layout/process1"/>
    <dgm:cxn modelId="{FFB5A0C6-F8A3-3445-ACD1-B17109105310}" type="presParOf" srcId="{0AFC373D-6293-9545-84D3-E8E94E4DB292}" destId="{72CB8961-826F-804E-A49B-23A68946513B}" srcOrd="5" destOrd="0" presId="urn:microsoft.com/office/officeart/2005/8/layout/process1"/>
    <dgm:cxn modelId="{CCC601EB-3FDA-844B-BA3A-E73F0E443DF5}" type="presParOf" srcId="{72CB8961-826F-804E-A49B-23A68946513B}" destId="{4D695506-DAE1-4649-92EA-E73DBED8444E}" srcOrd="0" destOrd="0" presId="urn:microsoft.com/office/officeart/2005/8/layout/process1"/>
    <dgm:cxn modelId="{B51DFE48-3E72-9642-A3C9-1A54A4190E38}" type="presParOf" srcId="{0AFC373D-6293-9545-84D3-E8E94E4DB292}" destId="{87747418-6FE3-DE42-AC13-BF69DC7A60B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A62C56-BABE-124D-8ECA-CD4F1BE7284B}" type="doc">
      <dgm:prSet loTypeId="urn:microsoft.com/office/officeart/2005/8/layout/process1" loCatId="" qsTypeId="urn:microsoft.com/office/officeart/2005/8/quickstyle/simple1" qsCatId="simple" csTypeId="urn:microsoft.com/office/officeart/2005/8/colors/accent1_2" csCatId="accent1" phldr="1"/>
      <dgm:spPr/>
    </dgm:pt>
    <dgm:pt modelId="{C98CF906-218D-B448-80B4-F64B70CA46D2}">
      <dgm:prSet phldrT="[Text]"/>
      <dgm:spPr/>
      <dgm:t>
        <a:bodyPr/>
        <a:lstStyle/>
        <a:p>
          <a:r>
            <a:rPr lang="en-US" dirty="0"/>
            <a:t>Voxel-wise t-statistic</a:t>
          </a:r>
        </a:p>
      </dgm:t>
    </dgm:pt>
    <dgm:pt modelId="{DE279EF3-444D-9C45-9D92-4802BA87E87D}" type="parTrans" cxnId="{9289DBB9-24B4-584C-A62A-C031DFA1F7F5}">
      <dgm:prSet/>
      <dgm:spPr/>
      <dgm:t>
        <a:bodyPr/>
        <a:lstStyle/>
        <a:p>
          <a:endParaRPr lang="en-US"/>
        </a:p>
      </dgm:t>
    </dgm:pt>
    <dgm:pt modelId="{B26B5D19-3332-0544-9B7B-7D1877FF0B2C}" type="sibTrans" cxnId="{9289DBB9-24B4-584C-A62A-C031DFA1F7F5}">
      <dgm:prSet/>
      <dgm:spPr/>
      <dgm:t>
        <a:bodyPr/>
        <a:lstStyle/>
        <a:p>
          <a:endParaRPr lang="en-US"/>
        </a:p>
      </dgm:t>
    </dgm:pt>
    <dgm:pt modelId="{25B70E1F-1CB3-3C44-BC4D-98408749A1B4}">
      <dgm:prSet phldrT="[Text]"/>
      <dgm:spPr/>
      <dgm:t>
        <a:bodyPr/>
        <a:lstStyle/>
        <a:p>
          <a:r>
            <a:rPr lang="en-US" dirty="0"/>
            <a:t>3D t-statistic map</a:t>
          </a:r>
        </a:p>
      </dgm:t>
    </dgm:pt>
    <dgm:pt modelId="{E0367DC9-722F-7745-8677-02631E2B9117}" type="parTrans" cxnId="{E8CCB746-8705-234E-BCF8-EEAC91FE2F32}">
      <dgm:prSet/>
      <dgm:spPr/>
      <dgm:t>
        <a:bodyPr/>
        <a:lstStyle/>
        <a:p>
          <a:endParaRPr lang="en-US"/>
        </a:p>
      </dgm:t>
    </dgm:pt>
    <dgm:pt modelId="{4955CCB7-5A8A-2D48-BC0B-5FBEE72429B3}" type="sibTrans" cxnId="{E8CCB746-8705-234E-BCF8-EEAC91FE2F32}">
      <dgm:prSet/>
      <dgm:spPr/>
      <dgm:t>
        <a:bodyPr/>
        <a:lstStyle/>
        <a:p>
          <a:endParaRPr lang="en-US"/>
        </a:p>
      </dgm:t>
    </dgm:pt>
    <dgm:pt modelId="{83BA1DC0-E960-6748-A852-428FC73D6490}">
      <dgm:prSet phldrT="[Text]"/>
      <dgm:spPr/>
      <dgm:t>
        <a:bodyPr/>
        <a:lstStyle/>
        <a:p>
          <a:r>
            <a:rPr lang="en-US" dirty="0"/>
            <a:t>Final result</a:t>
          </a:r>
        </a:p>
      </dgm:t>
    </dgm:pt>
    <dgm:pt modelId="{43304732-C665-634A-B86F-83FF920682DA}" type="parTrans" cxnId="{62EF7335-60E7-0645-AE79-9E2B0F549FF6}">
      <dgm:prSet/>
      <dgm:spPr/>
      <dgm:t>
        <a:bodyPr/>
        <a:lstStyle/>
        <a:p>
          <a:endParaRPr lang="en-US"/>
        </a:p>
      </dgm:t>
    </dgm:pt>
    <dgm:pt modelId="{93DC85DB-CC4F-3842-BB65-9B1710F0DDFD}" type="sibTrans" cxnId="{62EF7335-60E7-0645-AE79-9E2B0F549FF6}">
      <dgm:prSet/>
      <dgm:spPr/>
      <dgm:t>
        <a:bodyPr/>
        <a:lstStyle/>
        <a:p>
          <a:endParaRPr lang="en-US"/>
        </a:p>
      </dgm:t>
    </dgm:pt>
    <dgm:pt modelId="{5453E311-92F1-C640-B14E-543F19E66C6B}" type="pres">
      <dgm:prSet presAssocID="{5CA62C56-BABE-124D-8ECA-CD4F1BE7284B}" presName="Name0" presStyleCnt="0">
        <dgm:presLayoutVars>
          <dgm:dir/>
          <dgm:resizeHandles val="exact"/>
        </dgm:presLayoutVars>
      </dgm:prSet>
      <dgm:spPr/>
    </dgm:pt>
    <dgm:pt modelId="{8A70A040-7660-ED45-BD82-5C87D2DCDACA}" type="pres">
      <dgm:prSet presAssocID="{C98CF906-218D-B448-80B4-F64B70CA46D2}" presName="node" presStyleLbl="node1" presStyleIdx="0" presStyleCnt="3">
        <dgm:presLayoutVars>
          <dgm:bulletEnabled val="1"/>
        </dgm:presLayoutVars>
      </dgm:prSet>
      <dgm:spPr/>
    </dgm:pt>
    <dgm:pt modelId="{0013603F-E444-564A-BC78-A80633B6E64E}" type="pres">
      <dgm:prSet presAssocID="{B26B5D19-3332-0544-9B7B-7D1877FF0B2C}" presName="sibTrans" presStyleLbl="sibTrans2D1" presStyleIdx="0" presStyleCnt="2"/>
      <dgm:spPr/>
    </dgm:pt>
    <dgm:pt modelId="{46883571-C500-E543-81F6-717E4018EB50}" type="pres">
      <dgm:prSet presAssocID="{B26B5D19-3332-0544-9B7B-7D1877FF0B2C}" presName="connectorText" presStyleLbl="sibTrans2D1" presStyleIdx="0" presStyleCnt="2"/>
      <dgm:spPr/>
    </dgm:pt>
    <dgm:pt modelId="{1851857D-14FE-7E43-AF38-D05F499413F1}" type="pres">
      <dgm:prSet presAssocID="{25B70E1F-1CB3-3C44-BC4D-98408749A1B4}" presName="node" presStyleLbl="node1" presStyleIdx="1" presStyleCnt="3">
        <dgm:presLayoutVars>
          <dgm:bulletEnabled val="1"/>
        </dgm:presLayoutVars>
      </dgm:prSet>
      <dgm:spPr/>
    </dgm:pt>
    <dgm:pt modelId="{846A07A4-8CF7-664A-95DC-2663F5136E31}" type="pres">
      <dgm:prSet presAssocID="{4955CCB7-5A8A-2D48-BC0B-5FBEE72429B3}" presName="sibTrans" presStyleLbl="sibTrans2D1" presStyleIdx="1" presStyleCnt="2"/>
      <dgm:spPr/>
    </dgm:pt>
    <dgm:pt modelId="{58BAD92E-991B-8E40-B42E-3C8E1601533B}" type="pres">
      <dgm:prSet presAssocID="{4955CCB7-5A8A-2D48-BC0B-5FBEE72429B3}" presName="connectorText" presStyleLbl="sibTrans2D1" presStyleIdx="1" presStyleCnt="2"/>
      <dgm:spPr/>
    </dgm:pt>
    <dgm:pt modelId="{B866F597-EEA4-7F40-A683-8711D6BD0A30}" type="pres">
      <dgm:prSet presAssocID="{83BA1DC0-E960-6748-A852-428FC73D6490}" presName="node" presStyleLbl="node1" presStyleIdx="2" presStyleCnt="3">
        <dgm:presLayoutVars>
          <dgm:bulletEnabled val="1"/>
        </dgm:presLayoutVars>
      </dgm:prSet>
      <dgm:spPr/>
    </dgm:pt>
  </dgm:ptLst>
  <dgm:cxnLst>
    <dgm:cxn modelId="{876DD712-89C0-2048-A058-383FC393A94C}" type="presOf" srcId="{B26B5D19-3332-0544-9B7B-7D1877FF0B2C}" destId="{46883571-C500-E543-81F6-717E4018EB50}" srcOrd="1" destOrd="0" presId="urn:microsoft.com/office/officeart/2005/8/layout/process1"/>
    <dgm:cxn modelId="{62EF7335-60E7-0645-AE79-9E2B0F549FF6}" srcId="{5CA62C56-BABE-124D-8ECA-CD4F1BE7284B}" destId="{83BA1DC0-E960-6748-A852-428FC73D6490}" srcOrd="2" destOrd="0" parTransId="{43304732-C665-634A-B86F-83FF920682DA}" sibTransId="{93DC85DB-CC4F-3842-BB65-9B1710F0DDFD}"/>
    <dgm:cxn modelId="{E8CCB746-8705-234E-BCF8-EEAC91FE2F32}" srcId="{5CA62C56-BABE-124D-8ECA-CD4F1BE7284B}" destId="{25B70E1F-1CB3-3C44-BC4D-98408749A1B4}" srcOrd="1" destOrd="0" parTransId="{E0367DC9-722F-7745-8677-02631E2B9117}" sibTransId="{4955CCB7-5A8A-2D48-BC0B-5FBEE72429B3}"/>
    <dgm:cxn modelId="{17A4B259-67A7-BB4A-BEBE-89841FD81650}" type="presOf" srcId="{4955CCB7-5A8A-2D48-BC0B-5FBEE72429B3}" destId="{846A07A4-8CF7-664A-95DC-2663F5136E31}" srcOrd="0" destOrd="0" presId="urn:microsoft.com/office/officeart/2005/8/layout/process1"/>
    <dgm:cxn modelId="{25E4A97D-643B-564D-9302-62DD004586C3}" type="presOf" srcId="{5CA62C56-BABE-124D-8ECA-CD4F1BE7284B}" destId="{5453E311-92F1-C640-B14E-543F19E66C6B}" srcOrd="0" destOrd="0" presId="urn:microsoft.com/office/officeart/2005/8/layout/process1"/>
    <dgm:cxn modelId="{D1BC79A1-8116-9947-8A81-AADD0992BD51}" type="presOf" srcId="{25B70E1F-1CB3-3C44-BC4D-98408749A1B4}" destId="{1851857D-14FE-7E43-AF38-D05F499413F1}" srcOrd="0" destOrd="0" presId="urn:microsoft.com/office/officeart/2005/8/layout/process1"/>
    <dgm:cxn modelId="{9289DBB9-24B4-584C-A62A-C031DFA1F7F5}" srcId="{5CA62C56-BABE-124D-8ECA-CD4F1BE7284B}" destId="{C98CF906-218D-B448-80B4-F64B70CA46D2}" srcOrd="0" destOrd="0" parTransId="{DE279EF3-444D-9C45-9D92-4802BA87E87D}" sibTransId="{B26B5D19-3332-0544-9B7B-7D1877FF0B2C}"/>
    <dgm:cxn modelId="{1995CAC4-B84C-AE4D-AF49-081C583093AB}" type="presOf" srcId="{4955CCB7-5A8A-2D48-BC0B-5FBEE72429B3}" destId="{58BAD92E-991B-8E40-B42E-3C8E1601533B}" srcOrd="1" destOrd="0" presId="urn:microsoft.com/office/officeart/2005/8/layout/process1"/>
    <dgm:cxn modelId="{AF7E01DA-D5A0-B44D-AA5A-75B9B05D25E3}" type="presOf" srcId="{C98CF906-218D-B448-80B4-F64B70CA46D2}" destId="{8A70A040-7660-ED45-BD82-5C87D2DCDACA}" srcOrd="0" destOrd="0" presId="urn:microsoft.com/office/officeart/2005/8/layout/process1"/>
    <dgm:cxn modelId="{870743E8-4F1C-484C-A71A-B39FFA86744B}" type="presOf" srcId="{83BA1DC0-E960-6748-A852-428FC73D6490}" destId="{B866F597-EEA4-7F40-A683-8711D6BD0A30}" srcOrd="0" destOrd="0" presId="urn:microsoft.com/office/officeart/2005/8/layout/process1"/>
    <dgm:cxn modelId="{89E3A7FA-71E7-8A41-AECE-D9CFAB2510C8}" type="presOf" srcId="{B26B5D19-3332-0544-9B7B-7D1877FF0B2C}" destId="{0013603F-E444-564A-BC78-A80633B6E64E}" srcOrd="0" destOrd="0" presId="urn:microsoft.com/office/officeart/2005/8/layout/process1"/>
    <dgm:cxn modelId="{CD94EBF1-2D26-654D-9208-2C5BD1C9BFD9}" type="presParOf" srcId="{5453E311-92F1-C640-B14E-543F19E66C6B}" destId="{8A70A040-7660-ED45-BD82-5C87D2DCDACA}" srcOrd="0" destOrd="0" presId="urn:microsoft.com/office/officeart/2005/8/layout/process1"/>
    <dgm:cxn modelId="{D2233053-A8CD-B74F-95A6-64C604D39CCB}" type="presParOf" srcId="{5453E311-92F1-C640-B14E-543F19E66C6B}" destId="{0013603F-E444-564A-BC78-A80633B6E64E}" srcOrd="1" destOrd="0" presId="urn:microsoft.com/office/officeart/2005/8/layout/process1"/>
    <dgm:cxn modelId="{69294BBD-ED0A-C34C-958B-08B70FE9E208}" type="presParOf" srcId="{0013603F-E444-564A-BC78-A80633B6E64E}" destId="{46883571-C500-E543-81F6-717E4018EB50}" srcOrd="0" destOrd="0" presId="urn:microsoft.com/office/officeart/2005/8/layout/process1"/>
    <dgm:cxn modelId="{6BE2F9F4-263E-6548-B16F-4ED25E33979B}" type="presParOf" srcId="{5453E311-92F1-C640-B14E-543F19E66C6B}" destId="{1851857D-14FE-7E43-AF38-D05F499413F1}" srcOrd="2" destOrd="0" presId="urn:microsoft.com/office/officeart/2005/8/layout/process1"/>
    <dgm:cxn modelId="{9C444DF0-A6CD-6E43-9ED7-652A3C861CEE}" type="presParOf" srcId="{5453E311-92F1-C640-B14E-543F19E66C6B}" destId="{846A07A4-8CF7-664A-95DC-2663F5136E31}" srcOrd="3" destOrd="0" presId="urn:microsoft.com/office/officeart/2005/8/layout/process1"/>
    <dgm:cxn modelId="{2802978A-4040-DF4A-A196-50B99D3EB943}" type="presParOf" srcId="{846A07A4-8CF7-664A-95DC-2663F5136E31}" destId="{58BAD92E-991B-8E40-B42E-3C8E1601533B}" srcOrd="0" destOrd="0" presId="urn:microsoft.com/office/officeart/2005/8/layout/process1"/>
    <dgm:cxn modelId="{661E1B42-75C6-D445-AF61-2C1E4CEC2641}" type="presParOf" srcId="{5453E311-92F1-C640-B14E-543F19E66C6B}" destId="{B866F597-EEA4-7F40-A683-8711D6BD0A3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F4CE1-70E7-4945-9360-2E527C17076C}">
      <dsp:nvSpPr>
        <dsp:cNvPr id="0" name=""/>
        <dsp:cNvSpPr/>
      </dsp:nvSpPr>
      <dsp:spPr>
        <a:xfrm>
          <a:off x="3616" y="1788614"/>
          <a:ext cx="1581224" cy="948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Preprocessing</a:t>
          </a:r>
        </a:p>
      </dsp:txBody>
      <dsp:txXfrm>
        <a:off x="31403" y="1816401"/>
        <a:ext cx="1525650" cy="893160"/>
      </dsp:txXfrm>
    </dsp:sp>
    <dsp:sp modelId="{4176C738-6809-4CF8-956C-2E0006508E7A}">
      <dsp:nvSpPr>
        <dsp:cNvPr id="0" name=""/>
        <dsp:cNvSpPr/>
      </dsp:nvSpPr>
      <dsp:spPr>
        <a:xfrm>
          <a:off x="1742963" y="2066909"/>
          <a:ext cx="335219" cy="3921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42963" y="2145338"/>
        <a:ext cx="234653" cy="235285"/>
      </dsp:txXfrm>
    </dsp:sp>
    <dsp:sp modelId="{8939428B-8720-1545-BF3C-349F047ADCD1}">
      <dsp:nvSpPr>
        <dsp:cNvPr id="0" name=""/>
        <dsp:cNvSpPr/>
      </dsp:nvSpPr>
      <dsp:spPr>
        <a:xfrm>
          <a:off x="2217330" y="1788614"/>
          <a:ext cx="1581224" cy="948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First-level analysis</a:t>
          </a:r>
        </a:p>
      </dsp:txBody>
      <dsp:txXfrm>
        <a:off x="2245117" y="1816401"/>
        <a:ext cx="1525650" cy="893160"/>
      </dsp:txXfrm>
    </dsp:sp>
    <dsp:sp modelId="{638D949C-312A-184E-AE45-1BCA24B8DD5B}">
      <dsp:nvSpPr>
        <dsp:cNvPr id="0" name=""/>
        <dsp:cNvSpPr/>
      </dsp:nvSpPr>
      <dsp:spPr>
        <a:xfrm>
          <a:off x="3956677" y="2066909"/>
          <a:ext cx="335219" cy="3921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3956677" y="2145338"/>
        <a:ext cx="234653" cy="235285"/>
      </dsp:txXfrm>
    </dsp:sp>
    <dsp:sp modelId="{2F2DFC9A-2360-2B40-B297-BA48E8CF987A}">
      <dsp:nvSpPr>
        <dsp:cNvPr id="0" name=""/>
        <dsp:cNvSpPr/>
      </dsp:nvSpPr>
      <dsp:spPr>
        <a:xfrm>
          <a:off x="4431044" y="1788614"/>
          <a:ext cx="1581224" cy="948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Group analysis</a:t>
          </a:r>
        </a:p>
      </dsp:txBody>
      <dsp:txXfrm>
        <a:off x="4458831" y="1816401"/>
        <a:ext cx="1525650" cy="893160"/>
      </dsp:txXfrm>
    </dsp:sp>
    <dsp:sp modelId="{72CB8961-826F-804E-A49B-23A68946513B}">
      <dsp:nvSpPr>
        <dsp:cNvPr id="0" name=""/>
        <dsp:cNvSpPr/>
      </dsp:nvSpPr>
      <dsp:spPr>
        <a:xfrm>
          <a:off x="6170391" y="2066909"/>
          <a:ext cx="335219" cy="3921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70391" y="2145338"/>
        <a:ext cx="234653" cy="235285"/>
      </dsp:txXfrm>
    </dsp:sp>
    <dsp:sp modelId="{87747418-6FE3-DE42-AC13-BF69DC7A60B5}">
      <dsp:nvSpPr>
        <dsp:cNvPr id="0" name=""/>
        <dsp:cNvSpPr/>
      </dsp:nvSpPr>
      <dsp:spPr>
        <a:xfrm>
          <a:off x="6644759" y="1788614"/>
          <a:ext cx="1581224" cy="948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Multiple comparison correction</a:t>
          </a:r>
        </a:p>
      </dsp:txBody>
      <dsp:txXfrm>
        <a:off x="6672546" y="1816401"/>
        <a:ext cx="1525650" cy="893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0A040-7660-ED45-BD82-5C87D2DCDACA}">
      <dsp:nvSpPr>
        <dsp:cNvPr id="0" name=""/>
        <dsp:cNvSpPr/>
      </dsp:nvSpPr>
      <dsp:spPr>
        <a:xfrm>
          <a:off x="5357" y="1551582"/>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Voxel-wise t-statistic</a:t>
          </a:r>
        </a:p>
      </dsp:txBody>
      <dsp:txXfrm>
        <a:off x="33499" y="1579724"/>
        <a:ext cx="1545106" cy="904550"/>
      </dsp:txXfrm>
    </dsp:sp>
    <dsp:sp modelId="{0013603F-E444-564A-BC78-A80633B6E64E}">
      <dsp:nvSpPr>
        <dsp:cNvPr id="0" name=""/>
        <dsp:cNvSpPr/>
      </dsp:nvSpPr>
      <dsp:spPr>
        <a:xfrm>
          <a:off x="1766887"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66887" y="1912856"/>
        <a:ext cx="237646" cy="238286"/>
      </dsp:txXfrm>
    </dsp:sp>
    <dsp:sp modelId="{1851857D-14FE-7E43-AF38-D05F499413F1}">
      <dsp:nvSpPr>
        <dsp:cNvPr id="0" name=""/>
        <dsp:cNvSpPr/>
      </dsp:nvSpPr>
      <dsp:spPr>
        <a:xfrm>
          <a:off x="2247304" y="1551582"/>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3D t-statistic map</a:t>
          </a:r>
        </a:p>
      </dsp:txBody>
      <dsp:txXfrm>
        <a:off x="2275446" y="1579724"/>
        <a:ext cx="1545106" cy="904550"/>
      </dsp:txXfrm>
    </dsp:sp>
    <dsp:sp modelId="{846A07A4-8CF7-664A-95DC-2663F5136E31}">
      <dsp:nvSpPr>
        <dsp:cNvPr id="0" name=""/>
        <dsp:cNvSpPr/>
      </dsp:nvSpPr>
      <dsp:spPr>
        <a:xfrm>
          <a:off x="4008834"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008834" y="1912856"/>
        <a:ext cx="237646" cy="238286"/>
      </dsp:txXfrm>
    </dsp:sp>
    <dsp:sp modelId="{B866F597-EEA4-7F40-A683-8711D6BD0A30}">
      <dsp:nvSpPr>
        <dsp:cNvPr id="0" name=""/>
        <dsp:cNvSpPr/>
      </dsp:nvSpPr>
      <dsp:spPr>
        <a:xfrm>
          <a:off x="4489251" y="1551582"/>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Final result</a:t>
          </a:r>
        </a:p>
      </dsp:txBody>
      <dsp:txXfrm>
        <a:off x="4517393" y="157972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873F9-2A5A-4613-B24C-CF76186A5368}" type="datetimeFigureOut">
              <a:rPr lang="en-US" smtClean="0"/>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47693D-FFC0-49C2-8B0B-2A24CDE27CB7}" type="slidenum">
              <a:rPr lang="en-US" smtClean="0"/>
              <a:t>‹#›</a:t>
            </a:fld>
            <a:endParaRPr lang="en-US"/>
          </a:p>
        </p:txBody>
      </p:sp>
    </p:spTree>
    <p:extLst>
      <p:ext uri="{BB962C8B-B14F-4D97-AF65-F5344CB8AC3E}">
        <p14:creationId xmlns:p14="http://schemas.microsoft.com/office/powerpoint/2010/main" val="245213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of the first </a:t>
            </a:r>
            <a:r>
              <a:rPr lang="en-US" baseline="0" dirty="0" err="1"/>
              <a:t>preoprocessign</a:t>
            </a:r>
            <a:r>
              <a:rPr lang="en-US" baseline="0" dirty="0"/>
              <a:t> steps is motion correction.</a:t>
            </a:r>
            <a:endParaRPr lang="en-US" dirty="0"/>
          </a:p>
          <a:p>
            <a:r>
              <a:rPr lang="en-US" dirty="0"/>
              <a:t>Why do we need</a:t>
            </a:r>
            <a:r>
              <a:rPr lang="en-US" baseline="0" dirty="0"/>
              <a:t> motion correction?</a:t>
            </a:r>
          </a:p>
          <a:p>
            <a:r>
              <a:rPr lang="en-US" baseline="0" dirty="0"/>
              <a:t>During the fMRI experiment the subject is supposed to lay still inside the scanner, and they usually do so.</a:t>
            </a:r>
          </a:p>
          <a:p>
            <a:r>
              <a:rPr lang="en-US" baseline="0" dirty="0"/>
              <a:t>However, even your best volunteer won’t be perfect. And in fMRI, even a </a:t>
            </a:r>
            <a:r>
              <a:rPr lang="en-US" baseline="0" dirty="0" err="1"/>
              <a:t>frew</a:t>
            </a:r>
            <a:r>
              <a:rPr lang="en-US" baseline="0" dirty="0"/>
              <a:t> millimeters screw up your </a:t>
            </a:r>
            <a:r>
              <a:rPr lang="en-US" baseline="0" dirty="0" err="1"/>
              <a:t>experiemnt</a:t>
            </a:r>
            <a:r>
              <a:rPr lang="en-US" baseline="0" dirty="0"/>
              <a:t>. </a:t>
            </a:r>
          </a:p>
          <a:p>
            <a:r>
              <a:rPr lang="en-US" baseline="0" dirty="0"/>
              <a:t>Here is an example. Let’s say we are measuring a voxel located on the left </a:t>
            </a:r>
            <a:r>
              <a:rPr lang="en-US" baseline="0" dirty="0" err="1"/>
              <a:t>hemishere</a:t>
            </a:r>
            <a:r>
              <a:rPr lang="en-US" baseline="0" dirty="0"/>
              <a:t>, and the subject </a:t>
            </a:r>
            <a:r>
              <a:rPr lang="en-US" baseline="0" dirty="0" err="1"/>
              <a:t>suddently</a:t>
            </a:r>
            <a:r>
              <a:rPr lang="en-US" baseline="0" dirty="0"/>
              <a:t> moved.</a:t>
            </a:r>
          </a:p>
          <a:p>
            <a:r>
              <a:rPr lang="en-US" baseline="0" dirty="0"/>
              <a:t>As a result, the same voxel will be now recording activity from the empty space between the hemispheres, or even form the opposite hemisphere.</a:t>
            </a:r>
          </a:p>
        </p:txBody>
      </p:sp>
      <p:sp>
        <p:nvSpPr>
          <p:cNvPr id="4" name="Slide Number Placeholder 3"/>
          <p:cNvSpPr>
            <a:spLocks noGrp="1"/>
          </p:cNvSpPr>
          <p:nvPr>
            <p:ph type="sldNum" sz="quarter" idx="10"/>
          </p:nvPr>
        </p:nvSpPr>
        <p:spPr/>
        <p:txBody>
          <a:bodyPr/>
          <a:lstStyle/>
          <a:p>
            <a:fld id="{A8A6E086-2C0B-8A4E-9EE7-478F9D228A54}" type="slidenum">
              <a:rPr lang="en-US" smtClean="0"/>
              <a:t>3</a:t>
            </a:fld>
            <a:endParaRPr lang="en-US"/>
          </a:p>
        </p:txBody>
      </p:sp>
    </p:spTree>
    <p:extLst>
      <p:ext uri="{BB962C8B-B14F-4D97-AF65-F5344CB8AC3E}">
        <p14:creationId xmlns:p14="http://schemas.microsoft.com/office/powerpoint/2010/main" val="561872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FDR: proportion of false positives rather than probability of AT</a:t>
            </a:r>
            <a:r>
              <a:rPr lang="en-US" baseline="0" dirty="0"/>
              <a:t> LEAST ONE false positive</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13</a:t>
            </a:fld>
            <a:endParaRPr lang="en-US"/>
          </a:p>
        </p:txBody>
      </p:sp>
    </p:spTree>
    <p:extLst>
      <p:ext uri="{BB962C8B-B14F-4D97-AF65-F5344CB8AC3E}">
        <p14:creationId xmlns:p14="http://schemas.microsoft.com/office/powerpoint/2010/main" val="33723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motion is much smaller, but</a:t>
            </a:r>
            <a:r>
              <a:rPr lang="en-US" baseline="0" dirty="0"/>
              <a:t> we still want to correct it.</a:t>
            </a:r>
          </a:p>
          <a:p>
            <a:r>
              <a:rPr lang="en-US" baseline="0" dirty="0"/>
              <a:t>How do we do this? Luckily there are special </a:t>
            </a:r>
            <a:r>
              <a:rPr lang="en-US" baseline="0" dirty="0" err="1"/>
              <a:t>angorythms</a:t>
            </a:r>
            <a:r>
              <a:rPr lang="en-US" baseline="0" dirty="0"/>
              <a:t> that can estimate the </a:t>
            </a:r>
            <a:r>
              <a:rPr lang="en-US" baseline="0" dirty="0" err="1"/>
              <a:t>amoutnt</a:t>
            </a:r>
            <a:r>
              <a:rPr lang="en-US" baseline="0" dirty="0"/>
              <a:t> of motion from one volume to the next.</a:t>
            </a:r>
          </a:p>
          <a:p>
            <a:r>
              <a:rPr lang="en-US" baseline="0" dirty="0"/>
              <a:t>This is </a:t>
            </a:r>
            <a:r>
              <a:rPr lang="en-US" baseline="0" dirty="0" err="1"/>
              <a:t>usally</a:t>
            </a:r>
            <a:r>
              <a:rPr lang="en-US" baseline="0" dirty="0"/>
              <a:t> done using 6 degrees of freedom: </a:t>
            </a:r>
            <a:r>
              <a:rPr lang="en-US" baseline="0" dirty="0" err="1"/>
              <a:t>trhasnlation</a:t>
            </a:r>
            <a:r>
              <a:rPr lang="en-US" baseline="0" dirty="0"/>
              <a:t> in x, y, and z and rotation in x, y, and z. This is called the rigid body transform, because you do not change the size and shape of the volume, but simply rotate it in space.</a:t>
            </a:r>
          </a:p>
          <a:p>
            <a:r>
              <a:rPr lang="en-US" baseline="0" dirty="0"/>
              <a:t>After the amount of motion has been calculated, it can be applied to every image to align it back to the necessary position.</a:t>
            </a:r>
          </a:p>
        </p:txBody>
      </p:sp>
      <p:sp>
        <p:nvSpPr>
          <p:cNvPr id="4" name="Slide Number Placeholder 3"/>
          <p:cNvSpPr>
            <a:spLocks noGrp="1"/>
          </p:cNvSpPr>
          <p:nvPr>
            <p:ph type="sldNum" sz="quarter" idx="10"/>
          </p:nvPr>
        </p:nvSpPr>
        <p:spPr/>
        <p:txBody>
          <a:bodyPr/>
          <a:lstStyle/>
          <a:p>
            <a:fld id="{A8A6E086-2C0B-8A4E-9EE7-478F9D228A54}" type="slidenum">
              <a:rPr lang="en-US" smtClean="0"/>
              <a:t>4</a:t>
            </a:fld>
            <a:endParaRPr lang="en-US"/>
          </a:p>
        </p:txBody>
      </p:sp>
    </p:spTree>
    <p:extLst>
      <p:ext uri="{BB962C8B-B14F-4D97-AF65-F5344CB8AC3E}">
        <p14:creationId xmlns:p14="http://schemas.microsoft.com/office/powerpoint/2010/main" val="3481771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if you are preforming</a:t>
            </a:r>
            <a:r>
              <a:rPr lang="en-US" baseline="0" dirty="0"/>
              <a:t> a group study, you also need to map each individual subject into some common space.</a:t>
            </a:r>
          </a:p>
          <a:p>
            <a:r>
              <a:rPr lang="en-US" baseline="0" dirty="0"/>
              <a:t>This is not a trivial task.</a:t>
            </a:r>
          </a:p>
          <a:p>
            <a:r>
              <a:rPr lang="en-US" baseline="0" dirty="0"/>
              <a:t>As head </a:t>
            </a:r>
            <a:r>
              <a:rPr lang="en-US" baseline="0" dirty="0" err="1"/>
              <a:t>shpaes</a:t>
            </a:r>
            <a:r>
              <a:rPr lang="en-US" baseline="0" dirty="0"/>
              <a:t> of people are different, there brain shapes are also different.</a:t>
            </a:r>
          </a:p>
          <a:p>
            <a:r>
              <a:rPr lang="en-US" baseline="0" dirty="0"/>
              <a:t>Here I tried to draw the approximate shape if each of these guy’s brains, and some </a:t>
            </a:r>
            <a:r>
              <a:rPr lang="en-US" baseline="0" dirty="0" err="1"/>
              <a:t>hypotheitcal</a:t>
            </a:r>
            <a:r>
              <a:rPr lang="en-US" baseline="0" dirty="0"/>
              <a:t> template brain.</a:t>
            </a:r>
          </a:p>
        </p:txBody>
      </p:sp>
      <p:sp>
        <p:nvSpPr>
          <p:cNvPr id="4" name="Slide Number Placeholder 3"/>
          <p:cNvSpPr>
            <a:spLocks noGrp="1"/>
          </p:cNvSpPr>
          <p:nvPr>
            <p:ph type="sldNum" sz="quarter" idx="10"/>
          </p:nvPr>
        </p:nvSpPr>
        <p:spPr/>
        <p:txBody>
          <a:bodyPr/>
          <a:lstStyle/>
          <a:p>
            <a:fld id="{A8A6E086-2C0B-8A4E-9EE7-478F9D228A54}" type="slidenum">
              <a:rPr lang="en-US" smtClean="0"/>
              <a:t>5</a:t>
            </a:fld>
            <a:endParaRPr lang="en-US"/>
          </a:p>
        </p:txBody>
      </p:sp>
    </p:spTree>
    <p:extLst>
      <p:ext uri="{BB962C8B-B14F-4D97-AF65-F5344CB8AC3E}">
        <p14:creationId xmlns:p14="http://schemas.microsoft.com/office/powerpoint/2010/main" val="38068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match each of them to the template, it is not enough to </a:t>
            </a:r>
            <a:r>
              <a:rPr lang="en-US" dirty="0" err="1"/>
              <a:t>coregister</a:t>
            </a:r>
            <a:r>
              <a:rPr lang="en-US" dirty="0"/>
              <a:t> them as we did for motion correction, because obviously</a:t>
            </a:r>
            <a:r>
              <a:rPr lang="en-US" baseline="0" dirty="0"/>
              <a:t> they are of different sizes</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7</a:t>
            </a:fld>
            <a:endParaRPr lang="en-US"/>
          </a:p>
        </p:txBody>
      </p:sp>
    </p:spTree>
    <p:extLst>
      <p:ext uri="{BB962C8B-B14F-4D97-AF65-F5344CB8AC3E}">
        <p14:creationId xmlns:p14="http://schemas.microsoft.com/office/powerpoint/2010/main" val="1847641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add 6 more </a:t>
            </a:r>
            <a:r>
              <a:rPr lang="en-US" dirty="0" err="1"/>
              <a:t>paraeters</a:t>
            </a:r>
            <a:r>
              <a:rPr lang="en-US" baseline="0" dirty="0"/>
              <a:t> to the transform, which compensates does scaling and shearing, to better align them.</a:t>
            </a:r>
          </a:p>
          <a:p>
            <a:r>
              <a:rPr lang="en-US" baseline="0" dirty="0"/>
              <a:t>However, there will still be places </a:t>
            </a:r>
            <a:r>
              <a:rPr lang="en-US" baseline="0" dirty="0" err="1"/>
              <a:t>wehere</a:t>
            </a:r>
            <a:r>
              <a:rPr lang="en-US" baseline="0" dirty="0"/>
              <a:t> they do not align perfectly, because one guy one has a bigger frontal lobe, and </a:t>
            </a:r>
            <a:r>
              <a:rPr lang="en-US" baseline="0" dirty="0" err="1"/>
              <a:t>gy</a:t>
            </a:r>
            <a:r>
              <a:rPr lang="en-US" baseline="0" dirty="0"/>
              <a:t> to a bigger parietal lobe</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8</a:t>
            </a:fld>
            <a:endParaRPr lang="en-US"/>
          </a:p>
        </p:txBody>
      </p:sp>
    </p:spTree>
    <p:extLst>
      <p:ext uri="{BB962C8B-B14F-4D97-AF65-F5344CB8AC3E}">
        <p14:creationId xmlns:p14="http://schemas.microsoft.com/office/powerpoint/2010/main" val="3983674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some software packages use a nonlinear warping </a:t>
            </a:r>
            <a:r>
              <a:rPr lang="en-US" baseline="0" dirty="0" err="1"/>
              <a:t>algorythm</a:t>
            </a:r>
            <a:r>
              <a:rPr lang="en-US" baseline="0" dirty="0"/>
              <a:t> to align brains. There you have to estimate a 3D deformation field and then nonlinearly warp each brain onto a template. They are called non-linear, because different parts of the volume are scaled differently.</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9</a:t>
            </a:fld>
            <a:endParaRPr lang="en-US"/>
          </a:p>
        </p:txBody>
      </p:sp>
    </p:spTree>
    <p:extLst>
      <p:ext uri="{BB962C8B-B14F-4D97-AF65-F5344CB8AC3E}">
        <p14:creationId xmlns:p14="http://schemas.microsoft.com/office/powerpoint/2010/main" val="255454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mapping to common space is </a:t>
            </a:r>
            <a:r>
              <a:rPr lang="en-US" dirty="0" err="1"/>
              <a:t>usally</a:t>
            </a:r>
            <a:r>
              <a:rPr lang="en-US" dirty="0"/>
              <a:t> done via an anatomical scan. First, each</a:t>
            </a:r>
            <a:r>
              <a:rPr lang="en-US" baseline="0" dirty="0"/>
              <a:t> subject functional and anatomical scans are </a:t>
            </a:r>
            <a:r>
              <a:rPr lang="en-US" baseline="0" dirty="0" err="1"/>
              <a:t>coregistered</a:t>
            </a:r>
            <a:r>
              <a:rPr lang="en-US" baseline="0" dirty="0"/>
              <a:t> with each other, and then each subject’s anatomical scan is mapped into a template. This is done because the anatomical scan has better quality, and hence the estimated transform is more </a:t>
            </a:r>
            <a:r>
              <a:rPr lang="en-US" baseline="0" dirty="0" err="1"/>
              <a:t>preceise</a:t>
            </a:r>
            <a:r>
              <a:rPr lang="en-US" baseline="0" dirty="0"/>
              <a:t>.</a:t>
            </a:r>
          </a:p>
          <a:p>
            <a:r>
              <a:rPr lang="en-US" baseline="0" dirty="0"/>
              <a:t>After you have done that each area in one subject corresponds to the same area in the other subject and you can perform averaging on them.</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10</a:t>
            </a:fld>
            <a:endParaRPr lang="en-US"/>
          </a:p>
        </p:txBody>
      </p:sp>
    </p:spTree>
    <p:extLst>
      <p:ext uri="{BB962C8B-B14F-4D97-AF65-F5344CB8AC3E}">
        <p14:creationId xmlns:p14="http://schemas.microsoft.com/office/powerpoint/2010/main" val="2155956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a:t>
            </a:r>
            <a:r>
              <a:rPr lang="en-US" baseline="0" dirty="0"/>
              <a:t> we get from beta estimates to making statistical inference? Rejecting the null hypothesis? </a:t>
            </a:r>
          </a:p>
          <a:p>
            <a:r>
              <a:rPr lang="en-US" dirty="0"/>
              <a:t>The good thing is that beta</a:t>
            </a:r>
            <a:r>
              <a:rPr lang="en-US" baseline="0" dirty="0"/>
              <a:t> estimated </a:t>
            </a:r>
            <a:r>
              <a:rPr lang="en-US" baseline="0" dirty="0" err="1"/>
              <a:t>devided</a:t>
            </a:r>
            <a:r>
              <a:rPr lang="en-US" baseline="0" dirty="0"/>
              <a:t> by its standard </a:t>
            </a:r>
            <a:r>
              <a:rPr lang="en-US" baseline="0" dirty="0" err="1"/>
              <a:t>eroor</a:t>
            </a:r>
            <a:r>
              <a:rPr lang="en-US" baseline="0" dirty="0"/>
              <a:t> is a t-statistic with a t-distribution. So to know </a:t>
            </a:r>
            <a:r>
              <a:rPr lang="en-US" baseline="0" dirty="0" err="1"/>
              <a:t>wheter</a:t>
            </a:r>
            <a:r>
              <a:rPr lang="en-US" baseline="0" dirty="0"/>
              <a:t> an activation in one voxel is significant is relatively </a:t>
            </a:r>
            <a:r>
              <a:rPr lang="en-US" baseline="0" dirty="0" err="1"/>
              <a:t>straifhtforward</a:t>
            </a:r>
            <a:r>
              <a:rPr lang="en-US" baseline="0" dirty="0"/>
              <a:t>.</a:t>
            </a:r>
          </a:p>
          <a:p>
            <a:r>
              <a:rPr lang="en-US" baseline="0" dirty="0"/>
              <a:t>If we had just one voxel, we would have computed the t-statistic, and then depending on the degrees of freedom determined if it exceeds the critical value. </a:t>
            </a:r>
          </a:p>
          <a:p>
            <a:r>
              <a:rPr lang="en-US" baseline="0" dirty="0"/>
              <a:t>However, we are doing the same statistical test for MANY voxels. SO the probability that we find a significant voxel simply by chance increases. This is the multiple comparison problem that is encountered anywhere in statistics. In fMRI it is particularly prominent, because the number if singe tests is enormous. </a:t>
            </a:r>
          </a:p>
          <a:p>
            <a:r>
              <a:rPr lang="en-US" baseline="0" dirty="0"/>
              <a:t>There are several ways and philosophies for </a:t>
            </a:r>
            <a:r>
              <a:rPr lang="en-US" baseline="0" dirty="0" err="1"/>
              <a:t>dealign</a:t>
            </a:r>
            <a:r>
              <a:rPr lang="en-US" baseline="0" dirty="0"/>
              <a:t> with it, I won’t go into details right now. The important thing is that any voxel wise analysis MUST deal with this problem in some way.</a:t>
            </a:r>
          </a:p>
        </p:txBody>
      </p:sp>
      <p:sp>
        <p:nvSpPr>
          <p:cNvPr id="4" name="Slide Number Placeholder 3"/>
          <p:cNvSpPr>
            <a:spLocks noGrp="1"/>
          </p:cNvSpPr>
          <p:nvPr>
            <p:ph type="sldNum" sz="quarter" idx="10"/>
          </p:nvPr>
        </p:nvSpPr>
        <p:spPr/>
        <p:txBody>
          <a:bodyPr/>
          <a:lstStyle/>
          <a:p>
            <a:fld id="{A8A6E086-2C0B-8A4E-9EE7-478F9D228A54}" type="slidenum">
              <a:rPr lang="en-US" smtClean="0"/>
              <a:t>11</a:t>
            </a:fld>
            <a:endParaRPr lang="en-US"/>
          </a:p>
        </p:txBody>
      </p:sp>
    </p:spTree>
    <p:extLst>
      <p:ext uri="{BB962C8B-B14F-4D97-AF65-F5344CB8AC3E}">
        <p14:creationId xmlns:p14="http://schemas.microsoft.com/office/powerpoint/2010/main" val="220892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a:t>Determine n </a:t>
            </a:r>
            <a:r>
              <a:rPr lang="en-US" baseline="0" dirty="0" err="1"/>
              <a:t>resels</a:t>
            </a:r>
            <a:r>
              <a:rPr lang="en-US" baseline="0" dirty="0"/>
              <a:t> (related to smoothness, Smoothness is determined from the covariance of the </a:t>
            </a:r>
            <a:r>
              <a:rPr lang="en-US" baseline="0" dirty="0" err="1"/>
              <a:t>residulas</a:t>
            </a:r>
            <a:r>
              <a:rPr lang="en-US" baseline="0" dirty="0"/>
              <a:t> (remaining signal that is not </a:t>
            </a:r>
            <a:r>
              <a:rPr lang="en-US" baseline="0" dirty="0" err="1"/>
              <a:t>modelled</a:t>
            </a:r>
            <a:r>
              <a:rPr lang="en-US" baseline="0" dirty="0"/>
              <a:t> in your GLM))</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dirty="0"/>
              <a:t>Determine Expected Euler</a:t>
            </a:r>
            <a:r>
              <a:rPr lang="en-US" baseline="0" dirty="0"/>
              <a:t> characteristic of an image when </a:t>
            </a:r>
            <a:r>
              <a:rPr lang="en-US" baseline="0" dirty="0" err="1"/>
              <a:t>thresholded</a:t>
            </a:r>
            <a:r>
              <a:rPr lang="en-US" baseline="0" dirty="0"/>
              <a:t> at different levels (EC – roughly number of blobs after </a:t>
            </a:r>
            <a:r>
              <a:rPr lang="en-US" baseline="0" dirty="0" err="1"/>
              <a:t>thresholding</a:t>
            </a:r>
            <a:r>
              <a:rPr lang="en-US" baseline="0" dirty="0"/>
              <a:t>, complicated formula, but depends on the number of </a:t>
            </a:r>
            <a:r>
              <a:rPr lang="en-US" baseline="0" dirty="0" err="1"/>
              <a:t>resels</a:t>
            </a:r>
            <a:r>
              <a:rPr lang="en-US" baseline="0" dirty="0"/>
              <a:t>)</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a:t>Use Euler characteristic distribution to determine the threshold for required </a:t>
            </a:r>
            <a:r>
              <a:rPr lang="en-US" baseline="0" dirty="0" err="1"/>
              <a:t>fals</a:t>
            </a:r>
            <a:r>
              <a:rPr lang="en-US" baseline="0" dirty="0"/>
              <a:t>-positive probability (e.g. 0.05)</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SPM likes to use a method called family-wise error correction;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In principle, it can be viewed as kind of soft </a:t>
            </a:r>
            <a:r>
              <a:rPr lang="en-US" baseline="0" dirty="0" err="1"/>
              <a:t>bonferronly</a:t>
            </a:r>
            <a:r>
              <a:rPr lang="en-US" baseline="0" dirty="0"/>
              <a:t> </a:t>
            </a:r>
            <a:r>
              <a:rPr lang="en-US" baseline="0" dirty="0" err="1"/>
              <a:t>correciton</a:t>
            </a:r>
            <a:r>
              <a:rPr lang="en-US" baseline="0" dirty="0"/>
              <a:t>, but with the way more complicated math </a:t>
            </a:r>
            <a:r>
              <a:rPr lang="en-US" baseline="0" dirty="0" err="1"/>
              <a:t>gehind</a:t>
            </a:r>
            <a:r>
              <a:rPr lang="en-US" baseline="0" dirty="0"/>
              <a:t> it called the </a:t>
            </a:r>
            <a:r>
              <a:rPr lang="en-US" baseline="0" dirty="0" err="1"/>
              <a:t>gaussian</a:t>
            </a:r>
            <a:r>
              <a:rPr lang="en-US" baseline="0" dirty="0"/>
              <a:t> random field theory.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 main idea behind this method is that a value in each voxel is not independent from it’s </a:t>
            </a:r>
            <a:r>
              <a:rPr lang="en-US" baseline="0" dirty="0" err="1"/>
              <a:t>neigbours</a:t>
            </a:r>
            <a:r>
              <a:rPr lang="en-US" baseline="0" dirty="0"/>
              <a:t>. And you can see that it is true, especially when the data has been smoothed, or t-map values vary smoothly across the brain volume.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So instead of </a:t>
            </a:r>
            <a:r>
              <a:rPr lang="en-US" baseline="0" dirty="0" err="1"/>
              <a:t>figureing</a:t>
            </a:r>
            <a:r>
              <a:rPr lang="en-US" baseline="0" dirty="0"/>
              <a:t> out the threshold such that the number of false </a:t>
            </a:r>
            <a:r>
              <a:rPr lang="en-US" baseline="0" dirty="0" err="1"/>
              <a:t>poistive</a:t>
            </a:r>
            <a:r>
              <a:rPr lang="en-US" baseline="0" dirty="0"/>
              <a:t> voxels is kept at a certain </a:t>
            </a:r>
            <a:r>
              <a:rPr lang="en-US" baseline="0" dirty="0" err="1"/>
              <a:t>leve</a:t>
            </a:r>
            <a:r>
              <a:rPr lang="en-US" baseline="0" dirty="0"/>
              <a:t>, e.g. 0.05, it tries to figure out how many false positive blobs you will get.</a:t>
            </a:r>
          </a:p>
        </p:txBody>
      </p:sp>
      <p:sp>
        <p:nvSpPr>
          <p:cNvPr id="4" name="Slide Number Placeholder 3"/>
          <p:cNvSpPr>
            <a:spLocks noGrp="1"/>
          </p:cNvSpPr>
          <p:nvPr>
            <p:ph type="sldNum" sz="quarter" idx="10"/>
          </p:nvPr>
        </p:nvSpPr>
        <p:spPr/>
        <p:txBody>
          <a:bodyPr/>
          <a:lstStyle/>
          <a:p>
            <a:fld id="{A8A6E086-2C0B-8A4E-9EE7-478F9D228A54}" type="slidenum">
              <a:rPr lang="en-US" smtClean="0"/>
              <a:t>12</a:t>
            </a:fld>
            <a:endParaRPr lang="en-US"/>
          </a:p>
        </p:txBody>
      </p:sp>
    </p:spTree>
    <p:extLst>
      <p:ext uri="{BB962C8B-B14F-4D97-AF65-F5344CB8AC3E}">
        <p14:creationId xmlns:p14="http://schemas.microsoft.com/office/powerpoint/2010/main" val="228254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E252-8516-435A-9AF1-0BF2D89A31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8D11E6-A4BE-4274-B6CC-A2216AB60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4EDAEB-65C5-4773-A7CA-C79033EFF798}"/>
              </a:ext>
            </a:extLst>
          </p:cNvPr>
          <p:cNvSpPr>
            <a:spLocks noGrp="1"/>
          </p:cNvSpPr>
          <p:nvPr>
            <p:ph type="dt" sz="half" idx="10"/>
          </p:nvPr>
        </p:nvSpPr>
        <p:spPr/>
        <p:txBody>
          <a:bodyPr/>
          <a:lstStyle/>
          <a:p>
            <a:fld id="{58C9E152-5D1A-4582-97DC-CE23972EEE82}" type="datetimeFigureOut">
              <a:rPr lang="en-US" smtClean="0"/>
              <a:t>3/15/2023</a:t>
            </a:fld>
            <a:endParaRPr lang="en-US"/>
          </a:p>
        </p:txBody>
      </p:sp>
      <p:sp>
        <p:nvSpPr>
          <p:cNvPr id="5" name="Footer Placeholder 4">
            <a:extLst>
              <a:ext uri="{FF2B5EF4-FFF2-40B4-BE49-F238E27FC236}">
                <a16:creationId xmlns:a16="http://schemas.microsoft.com/office/drawing/2014/main" id="{D095F121-F4C5-42D8-9638-F4879C9F9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8E20A-D33F-4F2B-BA9A-C8653746B85F}"/>
              </a:ext>
            </a:extLst>
          </p:cNvPr>
          <p:cNvSpPr>
            <a:spLocks noGrp="1"/>
          </p:cNvSpPr>
          <p:nvPr>
            <p:ph type="sldNum" sz="quarter" idx="12"/>
          </p:nvPr>
        </p:nvSpPr>
        <p:spPr/>
        <p:txBody>
          <a:bodyPr/>
          <a:lstStyle/>
          <a:p>
            <a:fld id="{4742BCB4-878B-4074-949A-A7A60D1533C0}" type="slidenum">
              <a:rPr lang="en-US" smtClean="0"/>
              <a:t>‹#›</a:t>
            </a:fld>
            <a:endParaRPr lang="en-US"/>
          </a:p>
        </p:txBody>
      </p:sp>
    </p:spTree>
    <p:extLst>
      <p:ext uri="{BB962C8B-B14F-4D97-AF65-F5344CB8AC3E}">
        <p14:creationId xmlns:p14="http://schemas.microsoft.com/office/powerpoint/2010/main" val="387427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7131-9DB6-4DE6-9A2A-7C63DA80A5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EEE55-0C92-4605-936F-1CA737ED9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124A2-D691-419A-B766-FAC53B385138}"/>
              </a:ext>
            </a:extLst>
          </p:cNvPr>
          <p:cNvSpPr>
            <a:spLocks noGrp="1"/>
          </p:cNvSpPr>
          <p:nvPr>
            <p:ph type="dt" sz="half" idx="10"/>
          </p:nvPr>
        </p:nvSpPr>
        <p:spPr/>
        <p:txBody>
          <a:bodyPr/>
          <a:lstStyle/>
          <a:p>
            <a:fld id="{58C9E152-5D1A-4582-97DC-CE23972EEE82}" type="datetimeFigureOut">
              <a:rPr lang="en-US" smtClean="0"/>
              <a:t>3/15/2023</a:t>
            </a:fld>
            <a:endParaRPr lang="en-US"/>
          </a:p>
        </p:txBody>
      </p:sp>
      <p:sp>
        <p:nvSpPr>
          <p:cNvPr id="5" name="Footer Placeholder 4">
            <a:extLst>
              <a:ext uri="{FF2B5EF4-FFF2-40B4-BE49-F238E27FC236}">
                <a16:creationId xmlns:a16="http://schemas.microsoft.com/office/drawing/2014/main" id="{3C88430E-38E9-4C18-8351-121BBA3B7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E581B-71A1-4A11-8E1F-75700A6088C4}"/>
              </a:ext>
            </a:extLst>
          </p:cNvPr>
          <p:cNvSpPr>
            <a:spLocks noGrp="1"/>
          </p:cNvSpPr>
          <p:nvPr>
            <p:ph type="sldNum" sz="quarter" idx="12"/>
          </p:nvPr>
        </p:nvSpPr>
        <p:spPr/>
        <p:txBody>
          <a:bodyPr/>
          <a:lstStyle/>
          <a:p>
            <a:fld id="{4742BCB4-878B-4074-949A-A7A60D1533C0}" type="slidenum">
              <a:rPr lang="en-US" smtClean="0"/>
              <a:t>‹#›</a:t>
            </a:fld>
            <a:endParaRPr lang="en-US"/>
          </a:p>
        </p:txBody>
      </p:sp>
    </p:spTree>
    <p:extLst>
      <p:ext uri="{BB962C8B-B14F-4D97-AF65-F5344CB8AC3E}">
        <p14:creationId xmlns:p14="http://schemas.microsoft.com/office/powerpoint/2010/main" val="182545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8112FF-A436-4C75-BA01-9CAAA75AC1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736514-452E-4DAA-A676-B8246536D3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64C51-1EDD-409D-ACB3-5CB38F9848B0}"/>
              </a:ext>
            </a:extLst>
          </p:cNvPr>
          <p:cNvSpPr>
            <a:spLocks noGrp="1"/>
          </p:cNvSpPr>
          <p:nvPr>
            <p:ph type="dt" sz="half" idx="10"/>
          </p:nvPr>
        </p:nvSpPr>
        <p:spPr/>
        <p:txBody>
          <a:bodyPr/>
          <a:lstStyle/>
          <a:p>
            <a:fld id="{58C9E152-5D1A-4582-97DC-CE23972EEE82}" type="datetimeFigureOut">
              <a:rPr lang="en-US" smtClean="0"/>
              <a:t>3/15/2023</a:t>
            </a:fld>
            <a:endParaRPr lang="en-US"/>
          </a:p>
        </p:txBody>
      </p:sp>
      <p:sp>
        <p:nvSpPr>
          <p:cNvPr id="5" name="Footer Placeholder 4">
            <a:extLst>
              <a:ext uri="{FF2B5EF4-FFF2-40B4-BE49-F238E27FC236}">
                <a16:creationId xmlns:a16="http://schemas.microsoft.com/office/drawing/2014/main" id="{311C57E2-F87C-4827-979C-8A25CC8A3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277DA-77B7-4ED2-82CB-F984002E8B65}"/>
              </a:ext>
            </a:extLst>
          </p:cNvPr>
          <p:cNvSpPr>
            <a:spLocks noGrp="1"/>
          </p:cNvSpPr>
          <p:nvPr>
            <p:ph type="sldNum" sz="quarter" idx="12"/>
          </p:nvPr>
        </p:nvSpPr>
        <p:spPr/>
        <p:txBody>
          <a:bodyPr/>
          <a:lstStyle/>
          <a:p>
            <a:fld id="{4742BCB4-878B-4074-949A-A7A60D1533C0}" type="slidenum">
              <a:rPr lang="en-US" smtClean="0"/>
              <a:t>‹#›</a:t>
            </a:fld>
            <a:endParaRPr lang="en-US"/>
          </a:p>
        </p:txBody>
      </p:sp>
    </p:spTree>
    <p:extLst>
      <p:ext uri="{BB962C8B-B14F-4D97-AF65-F5344CB8AC3E}">
        <p14:creationId xmlns:p14="http://schemas.microsoft.com/office/powerpoint/2010/main" val="2453165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2095501"/>
            <a:ext cx="10972800" cy="403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B09F31-9ABD-3543-9A91-CFCE354D3FA9}"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B0B39-B8AA-BA40-8536-F8A79CD110B9}" type="slidenum">
              <a:rPr lang="en-US" smtClean="0"/>
              <a:t>‹#›</a:t>
            </a:fld>
            <a:endParaRPr lang="en-US"/>
          </a:p>
        </p:txBody>
      </p:sp>
      <p:sp>
        <p:nvSpPr>
          <p:cNvPr id="10" name="Text Placeholder 9"/>
          <p:cNvSpPr>
            <a:spLocks noGrp="1"/>
          </p:cNvSpPr>
          <p:nvPr>
            <p:ph type="body" sz="quarter" idx="13"/>
          </p:nvPr>
        </p:nvSpPr>
        <p:spPr>
          <a:xfrm>
            <a:off x="609600" y="1511300"/>
            <a:ext cx="10972800" cy="48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969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E91E-D7F3-4A48-87A8-A1688C4C9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3849F-A603-4A4F-9457-E990DA419B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B6E60-A508-4144-9342-8B1EF38C65DE}"/>
              </a:ext>
            </a:extLst>
          </p:cNvPr>
          <p:cNvSpPr>
            <a:spLocks noGrp="1"/>
          </p:cNvSpPr>
          <p:nvPr>
            <p:ph type="dt" sz="half" idx="10"/>
          </p:nvPr>
        </p:nvSpPr>
        <p:spPr/>
        <p:txBody>
          <a:bodyPr/>
          <a:lstStyle/>
          <a:p>
            <a:fld id="{58C9E152-5D1A-4582-97DC-CE23972EEE82}" type="datetimeFigureOut">
              <a:rPr lang="en-US" smtClean="0"/>
              <a:t>3/15/2023</a:t>
            </a:fld>
            <a:endParaRPr lang="en-US"/>
          </a:p>
        </p:txBody>
      </p:sp>
      <p:sp>
        <p:nvSpPr>
          <p:cNvPr id="5" name="Footer Placeholder 4">
            <a:extLst>
              <a:ext uri="{FF2B5EF4-FFF2-40B4-BE49-F238E27FC236}">
                <a16:creationId xmlns:a16="http://schemas.microsoft.com/office/drawing/2014/main" id="{481978F9-AF6C-46C0-BD97-893A296CE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E53ED-C6EC-41E7-B64E-B36987179C5E}"/>
              </a:ext>
            </a:extLst>
          </p:cNvPr>
          <p:cNvSpPr>
            <a:spLocks noGrp="1"/>
          </p:cNvSpPr>
          <p:nvPr>
            <p:ph type="sldNum" sz="quarter" idx="12"/>
          </p:nvPr>
        </p:nvSpPr>
        <p:spPr/>
        <p:txBody>
          <a:bodyPr/>
          <a:lstStyle/>
          <a:p>
            <a:fld id="{4742BCB4-878B-4074-949A-A7A60D1533C0}" type="slidenum">
              <a:rPr lang="en-US" smtClean="0"/>
              <a:t>‹#›</a:t>
            </a:fld>
            <a:endParaRPr lang="en-US"/>
          </a:p>
        </p:txBody>
      </p:sp>
    </p:spTree>
    <p:extLst>
      <p:ext uri="{BB962C8B-B14F-4D97-AF65-F5344CB8AC3E}">
        <p14:creationId xmlns:p14="http://schemas.microsoft.com/office/powerpoint/2010/main" val="264094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6558-C73D-4778-ACB9-E5F471234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D0D25-72AA-4EEB-903D-D0638E447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6FFEC6-87D1-4A4F-A50A-1DFA76D5C142}"/>
              </a:ext>
            </a:extLst>
          </p:cNvPr>
          <p:cNvSpPr>
            <a:spLocks noGrp="1"/>
          </p:cNvSpPr>
          <p:nvPr>
            <p:ph type="dt" sz="half" idx="10"/>
          </p:nvPr>
        </p:nvSpPr>
        <p:spPr/>
        <p:txBody>
          <a:bodyPr/>
          <a:lstStyle/>
          <a:p>
            <a:fld id="{58C9E152-5D1A-4582-97DC-CE23972EEE82}" type="datetimeFigureOut">
              <a:rPr lang="en-US" smtClean="0"/>
              <a:t>3/15/2023</a:t>
            </a:fld>
            <a:endParaRPr lang="en-US"/>
          </a:p>
        </p:txBody>
      </p:sp>
      <p:sp>
        <p:nvSpPr>
          <p:cNvPr id="5" name="Footer Placeholder 4">
            <a:extLst>
              <a:ext uri="{FF2B5EF4-FFF2-40B4-BE49-F238E27FC236}">
                <a16:creationId xmlns:a16="http://schemas.microsoft.com/office/drawing/2014/main" id="{98D38135-484A-4594-B44A-83D4CDFB7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3251F-A76A-46A3-8C45-01EDFEA03D1B}"/>
              </a:ext>
            </a:extLst>
          </p:cNvPr>
          <p:cNvSpPr>
            <a:spLocks noGrp="1"/>
          </p:cNvSpPr>
          <p:nvPr>
            <p:ph type="sldNum" sz="quarter" idx="12"/>
          </p:nvPr>
        </p:nvSpPr>
        <p:spPr/>
        <p:txBody>
          <a:bodyPr/>
          <a:lstStyle/>
          <a:p>
            <a:fld id="{4742BCB4-878B-4074-949A-A7A60D1533C0}" type="slidenum">
              <a:rPr lang="en-US" smtClean="0"/>
              <a:t>‹#›</a:t>
            </a:fld>
            <a:endParaRPr lang="en-US"/>
          </a:p>
        </p:txBody>
      </p:sp>
    </p:spTree>
    <p:extLst>
      <p:ext uri="{BB962C8B-B14F-4D97-AF65-F5344CB8AC3E}">
        <p14:creationId xmlns:p14="http://schemas.microsoft.com/office/powerpoint/2010/main" val="104603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6ACB-B59B-423F-B6F6-64C10B746D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DFCD7-21B4-4459-A57C-403B139773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F1D591-63D0-41F6-931E-DB29706BA7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185284-0BCA-49E2-AEAC-5A642EB867ED}"/>
              </a:ext>
            </a:extLst>
          </p:cNvPr>
          <p:cNvSpPr>
            <a:spLocks noGrp="1"/>
          </p:cNvSpPr>
          <p:nvPr>
            <p:ph type="dt" sz="half" idx="10"/>
          </p:nvPr>
        </p:nvSpPr>
        <p:spPr/>
        <p:txBody>
          <a:bodyPr/>
          <a:lstStyle/>
          <a:p>
            <a:fld id="{58C9E152-5D1A-4582-97DC-CE23972EEE82}" type="datetimeFigureOut">
              <a:rPr lang="en-US" smtClean="0"/>
              <a:t>3/15/2023</a:t>
            </a:fld>
            <a:endParaRPr lang="en-US"/>
          </a:p>
        </p:txBody>
      </p:sp>
      <p:sp>
        <p:nvSpPr>
          <p:cNvPr id="6" name="Footer Placeholder 5">
            <a:extLst>
              <a:ext uri="{FF2B5EF4-FFF2-40B4-BE49-F238E27FC236}">
                <a16:creationId xmlns:a16="http://schemas.microsoft.com/office/drawing/2014/main" id="{4CC13FCB-371B-4E0F-B50E-09CF017E7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4B4C91-FCAF-404F-856A-D1529E581C2A}"/>
              </a:ext>
            </a:extLst>
          </p:cNvPr>
          <p:cNvSpPr>
            <a:spLocks noGrp="1"/>
          </p:cNvSpPr>
          <p:nvPr>
            <p:ph type="sldNum" sz="quarter" idx="12"/>
          </p:nvPr>
        </p:nvSpPr>
        <p:spPr/>
        <p:txBody>
          <a:bodyPr/>
          <a:lstStyle/>
          <a:p>
            <a:fld id="{4742BCB4-878B-4074-949A-A7A60D1533C0}" type="slidenum">
              <a:rPr lang="en-US" smtClean="0"/>
              <a:t>‹#›</a:t>
            </a:fld>
            <a:endParaRPr lang="en-US"/>
          </a:p>
        </p:txBody>
      </p:sp>
    </p:spTree>
    <p:extLst>
      <p:ext uri="{BB962C8B-B14F-4D97-AF65-F5344CB8AC3E}">
        <p14:creationId xmlns:p14="http://schemas.microsoft.com/office/powerpoint/2010/main" val="427137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C1FC-F3DF-4517-80A5-597298A12D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E6C97A-A66E-4EED-8EB1-690F63F440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AEAA7-7F49-47C7-821A-C4C3FE265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F3155E-5C60-4C54-BCE6-B9CEB4E0B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4FA4B0-A2FA-42CA-B76E-B241C2ED7F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9D7A0D-FC96-46F7-9711-2614F4C3865F}"/>
              </a:ext>
            </a:extLst>
          </p:cNvPr>
          <p:cNvSpPr>
            <a:spLocks noGrp="1"/>
          </p:cNvSpPr>
          <p:nvPr>
            <p:ph type="dt" sz="half" idx="10"/>
          </p:nvPr>
        </p:nvSpPr>
        <p:spPr/>
        <p:txBody>
          <a:bodyPr/>
          <a:lstStyle/>
          <a:p>
            <a:fld id="{58C9E152-5D1A-4582-97DC-CE23972EEE82}" type="datetimeFigureOut">
              <a:rPr lang="en-US" smtClean="0"/>
              <a:t>3/15/2023</a:t>
            </a:fld>
            <a:endParaRPr lang="en-US"/>
          </a:p>
        </p:txBody>
      </p:sp>
      <p:sp>
        <p:nvSpPr>
          <p:cNvPr id="8" name="Footer Placeholder 7">
            <a:extLst>
              <a:ext uri="{FF2B5EF4-FFF2-40B4-BE49-F238E27FC236}">
                <a16:creationId xmlns:a16="http://schemas.microsoft.com/office/drawing/2014/main" id="{39BD1DDA-CEFE-4D95-B5CC-88CADBCBA4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67BD45-721A-4379-92D6-5D7B7B1EF26C}"/>
              </a:ext>
            </a:extLst>
          </p:cNvPr>
          <p:cNvSpPr>
            <a:spLocks noGrp="1"/>
          </p:cNvSpPr>
          <p:nvPr>
            <p:ph type="sldNum" sz="quarter" idx="12"/>
          </p:nvPr>
        </p:nvSpPr>
        <p:spPr/>
        <p:txBody>
          <a:bodyPr/>
          <a:lstStyle/>
          <a:p>
            <a:fld id="{4742BCB4-878B-4074-949A-A7A60D1533C0}" type="slidenum">
              <a:rPr lang="en-US" smtClean="0"/>
              <a:t>‹#›</a:t>
            </a:fld>
            <a:endParaRPr lang="en-US"/>
          </a:p>
        </p:txBody>
      </p:sp>
    </p:spTree>
    <p:extLst>
      <p:ext uri="{BB962C8B-B14F-4D97-AF65-F5344CB8AC3E}">
        <p14:creationId xmlns:p14="http://schemas.microsoft.com/office/powerpoint/2010/main" val="161895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6AC2-55AB-4EFE-9FD4-621477A867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000553-9F33-4661-8A6C-DBDFB073BDF6}"/>
              </a:ext>
            </a:extLst>
          </p:cNvPr>
          <p:cNvSpPr>
            <a:spLocks noGrp="1"/>
          </p:cNvSpPr>
          <p:nvPr>
            <p:ph type="dt" sz="half" idx="10"/>
          </p:nvPr>
        </p:nvSpPr>
        <p:spPr/>
        <p:txBody>
          <a:bodyPr/>
          <a:lstStyle/>
          <a:p>
            <a:fld id="{58C9E152-5D1A-4582-97DC-CE23972EEE82}" type="datetimeFigureOut">
              <a:rPr lang="en-US" smtClean="0"/>
              <a:t>3/15/2023</a:t>
            </a:fld>
            <a:endParaRPr lang="en-US"/>
          </a:p>
        </p:txBody>
      </p:sp>
      <p:sp>
        <p:nvSpPr>
          <p:cNvPr id="4" name="Footer Placeholder 3">
            <a:extLst>
              <a:ext uri="{FF2B5EF4-FFF2-40B4-BE49-F238E27FC236}">
                <a16:creationId xmlns:a16="http://schemas.microsoft.com/office/drawing/2014/main" id="{81CF15CF-E0C5-4998-8961-484185C268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947B8E-2194-4520-83BB-C0E9E7DFDECE}"/>
              </a:ext>
            </a:extLst>
          </p:cNvPr>
          <p:cNvSpPr>
            <a:spLocks noGrp="1"/>
          </p:cNvSpPr>
          <p:nvPr>
            <p:ph type="sldNum" sz="quarter" idx="12"/>
          </p:nvPr>
        </p:nvSpPr>
        <p:spPr/>
        <p:txBody>
          <a:bodyPr/>
          <a:lstStyle/>
          <a:p>
            <a:fld id="{4742BCB4-878B-4074-949A-A7A60D1533C0}" type="slidenum">
              <a:rPr lang="en-US" smtClean="0"/>
              <a:t>‹#›</a:t>
            </a:fld>
            <a:endParaRPr lang="en-US"/>
          </a:p>
        </p:txBody>
      </p:sp>
    </p:spTree>
    <p:extLst>
      <p:ext uri="{BB962C8B-B14F-4D97-AF65-F5344CB8AC3E}">
        <p14:creationId xmlns:p14="http://schemas.microsoft.com/office/powerpoint/2010/main" val="425168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1759A-525C-4B7E-8086-1EB62EF2DFFA}"/>
              </a:ext>
            </a:extLst>
          </p:cNvPr>
          <p:cNvSpPr>
            <a:spLocks noGrp="1"/>
          </p:cNvSpPr>
          <p:nvPr>
            <p:ph type="dt" sz="half" idx="10"/>
          </p:nvPr>
        </p:nvSpPr>
        <p:spPr/>
        <p:txBody>
          <a:bodyPr/>
          <a:lstStyle/>
          <a:p>
            <a:fld id="{58C9E152-5D1A-4582-97DC-CE23972EEE82}" type="datetimeFigureOut">
              <a:rPr lang="en-US" smtClean="0"/>
              <a:t>3/15/2023</a:t>
            </a:fld>
            <a:endParaRPr lang="en-US"/>
          </a:p>
        </p:txBody>
      </p:sp>
      <p:sp>
        <p:nvSpPr>
          <p:cNvPr id="3" name="Footer Placeholder 2">
            <a:extLst>
              <a:ext uri="{FF2B5EF4-FFF2-40B4-BE49-F238E27FC236}">
                <a16:creationId xmlns:a16="http://schemas.microsoft.com/office/drawing/2014/main" id="{CD19FCB2-7E2A-4745-8589-0A9CB106B7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0F2057-5343-42CD-B5AE-03F057409E09}"/>
              </a:ext>
            </a:extLst>
          </p:cNvPr>
          <p:cNvSpPr>
            <a:spLocks noGrp="1"/>
          </p:cNvSpPr>
          <p:nvPr>
            <p:ph type="sldNum" sz="quarter" idx="12"/>
          </p:nvPr>
        </p:nvSpPr>
        <p:spPr/>
        <p:txBody>
          <a:bodyPr/>
          <a:lstStyle/>
          <a:p>
            <a:fld id="{4742BCB4-878B-4074-949A-A7A60D1533C0}" type="slidenum">
              <a:rPr lang="en-US" smtClean="0"/>
              <a:t>‹#›</a:t>
            </a:fld>
            <a:endParaRPr lang="en-US"/>
          </a:p>
        </p:txBody>
      </p:sp>
    </p:spTree>
    <p:extLst>
      <p:ext uri="{BB962C8B-B14F-4D97-AF65-F5344CB8AC3E}">
        <p14:creationId xmlns:p14="http://schemas.microsoft.com/office/powerpoint/2010/main" val="399585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EBA1-9ACD-4612-9E9B-E1C004E89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516E09-22D1-4CD8-BC14-6A465600D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444EC9-B2DE-4874-9588-6CE382028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426E2-40E1-497E-A14D-F255EC06776C}"/>
              </a:ext>
            </a:extLst>
          </p:cNvPr>
          <p:cNvSpPr>
            <a:spLocks noGrp="1"/>
          </p:cNvSpPr>
          <p:nvPr>
            <p:ph type="dt" sz="half" idx="10"/>
          </p:nvPr>
        </p:nvSpPr>
        <p:spPr/>
        <p:txBody>
          <a:bodyPr/>
          <a:lstStyle/>
          <a:p>
            <a:fld id="{58C9E152-5D1A-4582-97DC-CE23972EEE82}" type="datetimeFigureOut">
              <a:rPr lang="en-US" smtClean="0"/>
              <a:t>3/15/2023</a:t>
            </a:fld>
            <a:endParaRPr lang="en-US"/>
          </a:p>
        </p:txBody>
      </p:sp>
      <p:sp>
        <p:nvSpPr>
          <p:cNvPr id="6" name="Footer Placeholder 5">
            <a:extLst>
              <a:ext uri="{FF2B5EF4-FFF2-40B4-BE49-F238E27FC236}">
                <a16:creationId xmlns:a16="http://schemas.microsoft.com/office/drawing/2014/main" id="{E91B9915-EB3A-4D4B-A44A-94D2FA887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68FD55-B551-461C-A3FE-2F503AB03DA0}"/>
              </a:ext>
            </a:extLst>
          </p:cNvPr>
          <p:cNvSpPr>
            <a:spLocks noGrp="1"/>
          </p:cNvSpPr>
          <p:nvPr>
            <p:ph type="sldNum" sz="quarter" idx="12"/>
          </p:nvPr>
        </p:nvSpPr>
        <p:spPr/>
        <p:txBody>
          <a:bodyPr/>
          <a:lstStyle/>
          <a:p>
            <a:fld id="{4742BCB4-878B-4074-949A-A7A60D1533C0}" type="slidenum">
              <a:rPr lang="en-US" smtClean="0"/>
              <a:t>‹#›</a:t>
            </a:fld>
            <a:endParaRPr lang="en-US"/>
          </a:p>
        </p:txBody>
      </p:sp>
    </p:spTree>
    <p:extLst>
      <p:ext uri="{BB962C8B-B14F-4D97-AF65-F5344CB8AC3E}">
        <p14:creationId xmlns:p14="http://schemas.microsoft.com/office/powerpoint/2010/main" val="332013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A759-8F5F-4F87-89D3-7B67EA0BC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A93014-6D5C-47BE-BE6B-4FB4577B5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29DDF3-E1EA-491C-B2EF-392FE7E84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1FDC4-F94F-48DC-9C31-38BF8B325CD2}"/>
              </a:ext>
            </a:extLst>
          </p:cNvPr>
          <p:cNvSpPr>
            <a:spLocks noGrp="1"/>
          </p:cNvSpPr>
          <p:nvPr>
            <p:ph type="dt" sz="half" idx="10"/>
          </p:nvPr>
        </p:nvSpPr>
        <p:spPr/>
        <p:txBody>
          <a:bodyPr/>
          <a:lstStyle/>
          <a:p>
            <a:fld id="{58C9E152-5D1A-4582-97DC-CE23972EEE82}" type="datetimeFigureOut">
              <a:rPr lang="en-US" smtClean="0"/>
              <a:t>3/15/2023</a:t>
            </a:fld>
            <a:endParaRPr lang="en-US"/>
          </a:p>
        </p:txBody>
      </p:sp>
      <p:sp>
        <p:nvSpPr>
          <p:cNvPr id="6" name="Footer Placeholder 5">
            <a:extLst>
              <a:ext uri="{FF2B5EF4-FFF2-40B4-BE49-F238E27FC236}">
                <a16:creationId xmlns:a16="http://schemas.microsoft.com/office/drawing/2014/main" id="{15DAA2B3-6DFD-4798-BE96-FDD420020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3364A-008A-4784-9F0B-5313D1ABDB52}"/>
              </a:ext>
            </a:extLst>
          </p:cNvPr>
          <p:cNvSpPr>
            <a:spLocks noGrp="1"/>
          </p:cNvSpPr>
          <p:nvPr>
            <p:ph type="sldNum" sz="quarter" idx="12"/>
          </p:nvPr>
        </p:nvSpPr>
        <p:spPr/>
        <p:txBody>
          <a:bodyPr/>
          <a:lstStyle/>
          <a:p>
            <a:fld id="{4742BCB4-878B-4074-949A-A7A60D1533C0}" type="slidenum">
              <a:rPr lang="en-US" smtClean="0"/>
              <a:t>‹#›</a:t>
            </a:fld>
            <a:endParaRPr lang="en-US"/>
          </a:p>
        </p:txBody>
      </p:sp>
    </p:spTree>
    <p:extLst>
      <p:ext uri="{BB962C8B-B14F-4D97-AF65-F5344CB8AC3E}">
        <p14:creationId xmlns:p14="http://schemas.microsoft.com/office/powerpoint/2010/main" val="350075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DEF0F-61AD-433F-BE97-DE12CB18CB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184813-0189-4639-90D9-337975D4F5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5FED9-DE16-46C3-AB24-24EE84A231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9E152-5D1A-4582-97DC-CE23972EEE82}" type="datetimeFigureOut">
              <a:rPr lang="en-US" smtClean="0"/>
              <a:t>3/15/2023</a:t>
            </a:fld>
            <a:endParaRPr lang="en-US"/>
          </a:p>
        </p:txBody>
      </p:sp>
      <p:sp>
        <p:nvSpPr>
          <p:cNvPr id="5" name="Footer Placeholder 4">
            <a:extLst>
              <a:ext uri="{FF2B5EF4-FFF2-40B4-BE49-F238E27FC236}">
                <a16:creationId xmlns:a16="http://schemas.microsoft.com/office/drawing/2014/main" id="{49AA209C-AECA-44EF-AC26-8D7EDE788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F63DA2-6AAB-4925-BC15-3DF137FC9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2BCB4-878B-4074-949A-A7A60D1533C0}" type="slidenum">
              <a:rPr lang="en-US" smtClean="0"/>
              <a:t>‹#›</a:t>
            </a:fld>
            <a:endParaRPr lang="en-US"/>
          </a:p>
        </p:txBody>
      </p:sp>
    </p:spTree>
    <p:extLst>
      <p:ext uri="{BB962C8B-B14F-4D97-AF65-F5344CB8AC3E}">
        <p14:creationId xmlns:p14="http://schemas.microsoft.com/office/powerpoint/2010/main" val="398188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885B-4F41-4A9C-82E3-5A1E6A54250C}"/>
              </a:ext>
            </a:extLst>
          </p:cNvPr>
          <p:cNvSpPr>
            <a:spLocks noGrp="1"/>
          </p:cNvSpPr>
          <p:nvPr>
            <p:ph type="ctrTitle"/>
          </p:nvPr>
        </p:nvSpPr>
        <p:spPr/>
        <p:txBody>
          <a:bodyPr/>
          <a:lstStyle/>
          <a:p>
            <a:r>
              <a:rPr lang="en-US" dirty="0"/>
              <a:t>Introduction to MRI in cognitive neuroscience</a:t>
            </a:r>
          </a:p>
        </p:txBody>
      </p:sp>
      <p:sp>
        <p:nvSpPr>
          <p:cNvPr id="3" name="Subtitle 2">
            <a:extLst>
              <a:ext uri="{FF2B5EF4-FFF2-40B4-BE49-F238E27FC236}">
                <a16:creationId xmlns:a16="http://schemas.microsoft.com/office/drawing/2014/main" id="{C5C553F7-5E00-42C0-99F0-DA70ECE73DA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7BA6BA9E-08F7-46E1-9E20-4DCE65FB83B4}"/>
              </a:ext>
            </a:extLst>
          </p:cNvPr>
          <p:cNvSpPr>
            <a:spLocks noGrp="1"/>
          </p:cNvSpPr>
          <p:nvPr>
            <p:ph type="sldNum" sz="quarter" idx="12"/>
          </p:nvPr>
        </p:nvSpPr>
        <p:spPr/>
        <p:txBody>
          <a:bodyPr/>
          <a:lstStyle/>
          <a:p>
            <a:fld id="{06AD30B3-BEF7-4811-A31B-140BED0FA4E8}" type="slidenum">
              <a:rPr lang="de-AT" smtClean="0"/>
              <a:t>1</a:t>
            </a:fld>
            <a:endParaRPr lang="de-AT" dirty="0"/>
          </a:p>
        </p:txBody>
      </p:sp>
    </p:spTree>
    <p:extLst>
      <p:ext uri="{BB962C8B-B14F-4D97-AF65-F5344CB8AC3E}">
        <p14:creationId xmlns:p14="http://schemas.microsoft.com/office/powerpoint/2010/main" val="283212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Normalization is usually done using a structural scan</a:t>
            </a:r>
          </a:p>
        </p:txBody>
      </p:sp>
      <p:pic>
        <p:nvPicPr>
          <p:cNvPr id="5" name="Content Placeholder 4"/>
          <p:cNvPicPr>
            <a:picLocks noGrp="1" noChangeAspect="1"/>
          </p:cNvPicPr>
          <p:nvPr>
            <p:ph idx="1"/>
          </p:nvPr>
        </p:nvPicPr>
        <p:blipFill>
          <a:blip r:embed="rId3"/>
          <a:srcRect l="-8751" r="-8751"/>
          <a:stretch>
            <a:fillRect/>
          </a:stretch>
        </p:blipFill>
        <p:spPr/>
      </p:pic>
    </p:spTree>
    <p:extLst>
      <p:ext uri="{BB962C8B-B14F-4D97-AF65-F5344CB8AC3E}">
        <p14:creationId xmlns:p14="http://schemas.microsoft.com/office/powerpoint/2010/main" val="409036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comparison correction</a:t>
            </a:r>
          </a:p>
        </p:txBody>
      </p:sp>
      <p:graphicFrame>
        <p:nvGraphicFramePr>
          <p:cNvPr id="3" name="Diagram 2"/>
          <p:cNvGraphicFramePr/>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076196" y="3967027"/>
            <a:ext cx="1519842" cy="461665"/>
          </a:xfrm>
          <a:prstGeom prst="rect">
            <a:avLst/>
          </a:prstGeom>
          <a:noFill/>
        </p:spPr>
        <p:txBody>
          <a:bodyPr wrap="none" rtlCol="0">
            <a:spAutoFit/>
          </a:bodyPr>
          <a:lstStyle/>
          <a:p>
            <a:r>
              <a:rPr lang="en-US" sz="2400" i="1" dirty="0"/>
              <a:t>t</a:t>
            </a:r>
            <a:r>
              <a:rPr lang="en-US" sz="2400" dirty="0"/>
              <a:t> = </a:t>
            </a:r>
            <a:r>
              <a:rPr lang="en-US" sz="2400" b="1" dirty="0"/>
              <a:t>β</a:t>
            </a:r>
            <a:r>
              <a:rPr lang="en-US" sz="2400" dirty="0"/>
              <a:t>/SE(</a:t>
            </a:r>
            <a:r>
              <a:rPr lang="en-US" sz="2400" b="1" dirty="0"/>
              <a:t>β</a:t>
            </a:r>
            <a:r>
              <a:rPr lang="en-US" sz="2400" dirty="0"/>
              <a:t>)</a:t>
            </a:r>
          </a:p>
        </p:txBody>
      </p:sp>
      <p:pic>
        <p:nvPicPr>
          <p:cNvPr id="6" name="Picture 5"/>
          <p:cNvPicPr>
            <a:picLocks noChangeAspect="1"/>
          </p:cNvPicPr>
          <p:nvPr/>
        </p:nvPicPr>
        <p:blipFill>
          <a:blip r:embed="rId8"/>
          <a:stretch>
            <a:fillRect/>
          </a:stretch>
        </p:blipFill>
        <p:spPr>
          <a:xfrm>
            <a:off x="5377588" y="1693205"/>
            <a:ext cx="1440000" cy="1190204"/>
          </a:xfrm>
          <a:prstGeom prst="rect">
            <a:avLst/>
          </a:prstGeom>
        </p:spPr>
      </p:pic>
      <p:pic>
        <p:nvPicPr>
          <p:cNvPr id="7" name="Picture 6"/>
          <p:cNvPicPr>
            <a:picLocks noChangeAspect="1"/>
          </p:cNvPicPr>
          <p:nvPr/>
        </p:nvPicPr>
        <p:blipFill>
          <a:blip r:embed="rId9"/>
          <a:stretch>
            <a:fillRect/>
          </a:stretch>
        </p:blipFill>
        <p:spPr>
          <a:xfrm>
            <a:off x="7622928" y="1687837"/>
            <a:ext cx="1440000" cy="1195572"/>
          </a:xfrm>
          <a:prstGeom prst="rect">
            <a:avLst/>
          </a:prstGeom>
        </p:spPr>
      </p:pic>
      <p:sp>
        <p:nvSpPr>
          <p:cNvPr id="8" name="Rectangular Callout 7"/>
          <p:cNvSpPr/>
          <p:nvPr/>
        </p:nvSpPr>
        <p:spPr>
          <a:xfrm>
            <a:off x="6175095" y="4845014"/>
            <a:ext cx="2448356" cy="1477654"/>
          </a:xfrm>
          <a:prstGeom prst="wedgeRectCallout">
            <a:avLst>
              <a:gd name="adj1" fmla="val -8378"/>
              <a:gd name="adj2" fmla="val -12197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347653" y="4996112"/>
            <a:ext cx="2462971" cy="923330"/>
          </a:xfrm>
          <a:prstGeom prst="rect">
            <a:avLst/>
          </a:prstGeom>
          <a:noFill/>
        </p:spPr>
        <p:txBody>
          <a:bodyPr wrap="square" rtlCol="0">
            <a:spAutoFit/>
          </a:bodyPr>
          <a:lstStyle/>
          <a:p>
            <a:r>
              <a:rPr lang="en-US" dirty="0" err="1"/>
              <a:t>Thresholding</a:t>
            </a:r>
            <a:r>
              <a:rPr lang="en-US" dirty="0"/>
              <a:t>:</a:t>
            </a:r>
          </a:p>
          <a:p>
            <a:r>
              <a:rPr lang="en-US" dirty="0"/>
              <a:t>deal with the multiple comparison problem!</a:t>
            </a:r>
          </a:p>
        </p:txBody>
      </p:sp>
      <p:sp>
        <p:nvSpPr>
          <p:cNvPr id="10" name="Rectangle 9"/>
          <p:cNvSpPr/>
          <p:nvPr/>
        </p:nvSpPr>
        <p:spPr>
          <a:xfrm>
            <a:off x="5377588" y="3993199"/>
            <a:ext cx="1467068" cy="369332"/>
          </a:xfrm>
          <a:prstGeom prst="rect">
            <a:avLst/>
          </a:prstGeom>
        </p:spPr>
        <p:txBody>
          <a:bodyPr wrap="none">
            <a:spAutoFit/>
          </a:bodyPr>
          <a:lstStyle/>
          <a:p>
            <a:r>
              <a:rPr lang="en-US" dirty="0"/>
              <a:t>72,221 voxels</a:t>
            </a:r>
          </a:p>
        </p:txBody>
      </p:sp>
      <p:pic>
        <p:nvPicPr>
          <p:cNvPr id="13" name="Picture 12"/>
          <p:cNvPicPr>
            <a:picLocks noChangeAspect="1"/>
          </p:cNvPicPr>
          <p:nvPr/>
        </p:nvPicPr>
        <p:blipFill>
          <a:blip r:embed="rId10"/>
          <a:stretch>
            <a:fillRect/>
          </a:stretch>
        </p:blipFill>
        <p:spPr>
          <a:xfrm>
            <a:off x="3218120" y="1697314"/>
            <a:ext cx="1205557" cy="1188000"/>
          </a:xfrm>
          <a:prstGeom prst="rect">
            <a:avLst/>
          </a:prstGeom>
        </p:spPr>
      </p:pic>
    </p:spTree>
    <p:extLst>
      <p:ext uri="{BB962C8B-B14F-4D97-AF65-F5344CB8AC3E}">
        <p14:creationId xmlns:p14="http://schemas.microsoft.com/office/powerpoint/2010/main" val="318813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SPM: Family-Wise Error (FWE)</a:t>
            </a:r>
          </a:p>
        </p:txBody>
      </p:sp>
      <p:sp>
        <p:nvSpPr>
          <p:cNvPr id="4" name="Content Placeholder 3"/>
          <p:cNvSpPr>
            <a:spLocks noGrp="1"/>
          </p:cNvSpPr>
          <p:nvPr>
            <p:ph sz="half" idx="1"/>
          </p:nvPr>
        </p:nvSpPr>
        <p:spPr/>
        <p:txBody>
          <a:bodyPr>
            <a:normAutofit/>
          </a:bodyPr>
          <a:lstStyle/>
          <a:p>
            <a:r>
              <a:rPr lang="en-US" dirty="0"/>
              <a:t>“soft” </a:t>
            </a:r>
            <a:r>
              <a:rPr lang="en-US" dirty="0" err="1"/>
              <a:t>Bonferroni</a:t>
            </a:r>
            <a:r>
              <a:rPr lang="en-US" dirty="0"/>
              <a:t> correction</a:t>
            </a:r>
          </a:p>
          <a:p>
            <a:r>
              <a:rPr lang="en-US" dirty="0"/>
              <a:t>Based on Gaussian Random Field Theory</a:t>
            </a:r>
          </a:p>
          <a:p>
            <a:r>
              <a:rPr lang="en-US" dirty="0"/>
              <a:t>Assumes spatial Gaussian distribution voxel values</a:t>
            </a:r>
          </a:p>
          <a:p>
            <a:r>
              <a:rPr lang="en-US" dirty="0"/>
              <a:t>Threshold adjustment controls the probability (e.g. p&lt;0.05 ) of  false positive blobs (“</a:t>
            </a:r>
            <a:r>
              <a:rPr lang="en-US" dirty="0" err="1"/>
              <a:t>resels</a:t>
            </a:r>
            <a:r>
              <a:rPr lang="en-US" dirty="0"/>
              <a:t>”) instead of false positive voxels</a:t>
            </a:r>
          </a:p>
          <a:p>
            <a:endParaRPr lang="en-US" dirty="0"/>
          </a:p>
        </p:txBody>
      </p:sp>
      <p:pic>
        <p:nvPicPr>
          <p:cNvPr id="9" name="Picture 11"/>
          <p:cNvPicPr>
            <a:picLocks noChangeArrowheads="1"/>
          </p:cNvPicPr>
          <p:nvPr/>
        </p:nvPicPr>
        <p:blipFill>
          <a:blip r:embed="rId3">
            <a:extLst>
              <a:ext uri="{BEBA8EAE-BF5A-486C-A8C5-ECC9F3942E4B}">
                <a14:imgProps xmlns:a14="http://schemas.microsoft.com/office/drawing/2010/main">
                  <a14:imgLayer r:embed="rId4">
                    <a14:imgEffect>
                      <a14:backgroundRemoval t="1124" b="100000" l="0" r="100000"/>
                    </a14:imgEffect>
                  </a14:imgLayer>
                </a14:imgProps>
              </a:ext>
              <a:ext uri="{28A0092B-C50C-407E-A947-70E740481C1C}">
                <a14:useLocalDpi xmlns:a14="http://schemas.microsoft.com/office/drawing/2010/main" val="0"/>
              </a:ext>
            </a:extLst>
          </a:blip>
          <a:srcRect/>
          <a:stretch>
            <a:fillRect/>
          </a:stretch>
        </p:blipFill>
        <p:spPr bwMode="auto">
          <a:xfrm>
            <a:off x="6153150" y="1736727"/>
            <a:ext cx="1409700" cy="1966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0" name="Rectangle 12"/>
          <p:cNvSpPr>
            <a:spLocks noChangeArrowheads="1"/>
          </p:cNvSpPr>
          <p:nvPr/>
        </p:nvSpPr>
        <p:spPr bwMode="auto">
          <a:xfrm>
            <a:off x="6437289" y="1417639"/>
            <a:ext cx="825548" cy="366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r>
              <a:rPr lang="en-GB" dirty="0"/>
              <a:t>SPM{t}</a:t>
            </a:r>
          </a:p>
        </p:txBody>
      </p:sp>
      <p:pic>
        <p:nvPicPr>
          <p:cNvPr id="11" name="Picture 1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2851" y="1447801"/>
            <a:ext cx="2879725" cy="2519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3" name="Rectangle 12"/>
          <p:cNvSpPr/>
          <p:nvPr/>
        </p:nvSpPr>
        <p:spPr>
          <a:xfrm>
            <a:off x="314325" y="6211669"/>
            <a:ext cx="10329397" cy="646331"/>
          </a:xfrm>
          <a:prstGeom prst="rect">
            <a:avLst/>
          </a:prstGeom>
        </p:spPr>
        <p:txBody>
          <a:bodyPr wrap="square">
            <a:spAutoFit/>
          </a:bodyPr>
          <a:lstStyle/>
          <a:p>
            <a:r>
              <a:rPr lang="en-US" dirty="0"/>
              <a:t>For some more </a:t>
            </a:r>
            <a:r>
              <a:rPr lang="en-US" dirty="0" err="1"/>
              <a:t>maths</a:t>
            </a:r>
            <a:r>
              <a:rPr lang="en-US" dirty="0"/>
              <a:t> and explanations see:</a:t>
            </a:r>
          </a:p>
          <a:p>
            <a:r>
              <a:rPr lang="en-US" dirty="0"/>
              <a:t>http://</a:t>
            </a:r>
            <a:r>
              <a:rPr lang="en-US" dirty="0" err="1"/>
              <a:t>imaging.mrc-cbu.cam.ac.uk</a:t>
            </a:r>
            <a:r>
              <a:rPr lang="en-US" dirty="0"/>
              <a:t>/imaging/</a:t>
            </a:r>
            <a:r>
              <a:rPr lang="en-US" dirty="0" err="1"/>
              <a:t>PrinciplesRandomFields#The_multiple_comparison_problem</a:t>
            </a:r>
            <a:endParaRPr lang="en-US" dirty="0"/>
          </a:p>
        </p:txBody>
      </p:sp>
      <p:pic>
        <p:nvPicPr>
          <p:cNvPr id="14" name="Picture 8"/>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8168" y="4038601"/>
            <a:ext cx="2879725" cy="2519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Tree>
    <p:extLst>
      <p:ext uri="{BB962C8B-B14F-4D97-AF65-F5344CB8AC3E}">
        <p14:creationId xmlns:p14="http://schemas.microsoft.com/office/powerpoint/2010/main" val="3112296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FS-FAST: </a:t>
            </a:r>
            <a:r>
              <a:rPr lang="en-US" dirty="0" err="1"/>
              <a:t>Montecarlo</a:t>
            </a:r>
            <a:r>
              <a:rPr lang="en-US" dirty="0"/>
              <a:t>-based cluster-wise correction </a:t>
            </a:r>
          </a:p>
        </p:txBody>
      </p:sp>
      <p:sp>
        <p:nvSpPr>
          <p:cNvPr id="12" name="Content Placeholder 11"/>
          <p:cNvSpPr>
            <a:spLocks noGrp="1"/>
          </p:cNvSpPr>
          <p:nvPr>
            <p:ph sz="half" idx="1"/>
          </p:nvPr>
        </p:nvSpPr>
        <p:spPr/>
        <p:txBody>
          <a:bodyPr>
            <a:normAutofit fontScale="92500" lnSpcReduction="20000"/>
          </a:bodyPr>
          <a:lstStyle/>
          <a:p>
            <a:r>
              <a:rPr lang="en-US" dirty="0"/>
              <a:t>True activations tend to cluster</a:t>
            </a:r>
          </a:p>
          <a:p>
            <a:r>
              <a:rPr lang="en-US" dirty="0"/>
              <a:t>Threshold a map at some p-value </a:t>
            </a:r>
          </a:p>
          <a:p>
            <a:r>
              <a:rPr lang="en-US" dirty="0"/>
              <a:t>Generate random noise, analyze it like real data, get maximal cluster size</a:t>
            </a:r>
          </a:p>
          <a:p>
            <a:r>
              <a:rPr lang="en-US" dirty="0"/>
              <a:t>Repeat many times and get a distribution of maximal cluster sizes observed in noise</a:t>
            </a:r>
          </a:p>
          <a:p>
            <a:r>
              <a:rPr lang="en-US" dirty="0"/>
              <a:t>Compare each of your real clusters to the distribution</a:t>
            </a:r>
          </a:p>
          <a:p>
            <a:r>
              <a:rPr lang="en-US" dirty="0"/>
              <a:t>P(cluster) = probability of seeing a maximum cluster of that size or larger in noise</a:t>
            </a:r>
          </a:p>
        </p:txBody>
      </p:sp>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0800" y="3285637"/>
            <a:ext cx="1800000" cy="120569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1140" y="3286979"/>
            <a:ext cx="1800000" cy="1204351"/>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0" name="Text Box 9"/>
          <p:cNvSpPr txBox="1">
            <a:spLocks noChangeArrowheads="1"/>
          </p:cNvSpPr>
          <p:nvPr/>
        </p:nvSpPr>
        <p:spPr bwMode="auto">
          <a:xfrm>
            <a:off x="8797131" y="4348208"/>
            <a:ext cx="946728"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9pPr>
          </a:lstStyle>
          <a:p>
            <a:pPr>
              <a:defRPr/>
            </a:pPr>
            <a:r>
              <a:rPr lang="en-US" sz="1800" dirty="0">
                <a:solidFill>
                  <a:schemeClr val="tx1"/>
                </a:solidFill>
              </a:rPr>
              <a:t>p&lt;.0001</a:t>
            </a:r>
          </a:p>
        </p:txBody>
      </p:sp>
      <p:sp>
        <p:nvSpPr>
          <p:cNvPr id="11" name="Rectangle 16"/>
          <p:cNvSpPr>
            <a:spLocks noChangeArrowheads="1"/>
          </p:cNvSpPr>
          <p:nvPr/>
        </p:nvSpPr>
        <p:spPr bwMode="auto">
          <a:xfrm>
            <a:off x="6432775" y="4350788"/>
            <a:ext cx="1585668"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err="1"/>
              <a:t>Unthresholded</a:t>
            </a:r>
            <a:endParaRPr lang="en-US" dirty="0"/>
          </a:p>
        </p:txBody>
      </p:sp>
      <p:pic>
        <p:nvPicPr>
          <p:cNvPr id="14" name="Picture 4" descr="thresh02"/>
          <p:cNvPicPr>
            <a:picLocks noChangeAspect="1" noChangeArrowheads="1"/>
          </p:cNvPicPr>
          <p:nvPr/>
        </p:nvPicPr>
        <p:blipFill>
          <a:blip r:embed="rId5" cstate="print">
            <a:extLst>
              <a:ext uri="{28A0092B-C50C-407E-A947-70E740481C1C}">
                <a14:useLocalDpi xmlns:a14="http://schemas.microsoft.com/office/drawing/2010/main" val="0"/>
              </a:ext>
            </a:extLst>
          </a:blip>
          <a:srcRect l="11273" t="13489" r="10182" b="9985"/>
          <a:stretch>
            <a:fillRect/>
          </a:stretch>
        </p:blipFill>
        <p:spPr bwMode="auto">
          <a:xfrm>
            <a:off x="7423608" y="1417638"/>
            <a:ext cx="1705442" cy="1726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5" name="Picture 5" descr="clustersize"/>
          <p:cNvPicPr>
            <a:picLocks noChangeAspect="1" noChangeArrowheads="1"/>
          </p:cNvPicPr>
          <p:nvPr/>
        </p:nvPicPr>
        <p:blipFill>
          <a:blip r:embed="rId6">
            <a:clrChange>
              <a:clrFrom>
                <a:srgbClr val="FBFEFB"/>
              </a:clrFrom>
              <a:clrTo>
                <a:srgbClr val="FBFEFB">
                  <a:alpha val="0"/>
                </a:srgbClr>
              </a:clrTo>
            </a:clrChange>
            <a:extLst>
              <a:ext uri="{28A0092B-C50C-407E-A947-70E740481C1C}">
                <a14:useLocalDpi xmlns:a14="http://schemas.microsoft.com/office/drawing/2010/main" val="0"/>
              </a:ext>
            </a:extLst>
          </a:blip>
          <a:srcRect l="1691" t="15237" r="1691" b="952"/>
          <a:stretch>
            <a:fillRect/>
          </a:stretch>
        </p:blipFill>
        <p:spPr bwMode="auto">
          <a:xfrm>
            <a:off x="6382084" y="4724547"/>
            <a:ext cx="4148813" cy="2133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Rectangle 17"/>
          <p:cNvSpPr/>
          <p:nvPr/>
        </p:nvSpPr>
        <p:spPr>
          <a:xfrm>
            <a:off x="1792938" y="6247203"/>
            <a:ext cx="4572000" cy="461665"/>
          </a:xfrm>
          <a:prstGeom prst="rect">
            <a:avLst/>
          </a:prstGeom>
        </p:spPr>
        <p:txBody>
          <a:bodyPr>
            <a:spAutoFit/>
          </a:bodyPr>
          <a:lstStyle/>
          <a:p>
            <a:r>
              <a:rPr lang="en-US" sz="1200" dirty="0"/>
              <a:t>https://</a:t>
            </a:r>
            <a:r>
              <a:rPr lang="en-US" sz="1200" dirty="0" err="1"/>
              <a:t>surfer.nmr.mgh.harvard.edu</a:t>
            </a:r>
            <a:r>
              <a:rPr lang="en-US" sz="1200" dirty="0"/>
              <a:t>/</a:t>
            </a:r>
            <a:r>
              <a:rPr lang="en-US" sz="1200" dirty="0" err="1"/>
              <a:t>fswiki</a:t>
            </a:r>
            <a:r>
              <a:rPr lang="en-US" sz="1200" dirty="0"/>
              <a:t>/</a:t>
            </a:r>
            <a:r>
              <a:rPr lang="en-US" sz="1200" dirty="0" err="1"/>
              <a:t>FsTutorial</a:t>
            </a:r>
            <a:r>
              <a:rPr lang="en-US" sz="1200" dirty="0"/>
              <a:t>/</a:t>
            </a:r>
            <a:r>
              <a:rPr lang="en-US" sz="1200" dirty="0" err="1"/>
              <a:t>GroupAnalysis#ClusterwiseCorrectionforMultipleComparisons</a:t>
            </a:r>
            <a:endParaRPr lang="en-US" sz="1200" dirty="0"/>
          </a:p>
        </p:txBody>
      </p:sp>
      <p:sp>
        <p:nvSpPr>
          <p:cNvPr id="19" name="Rectangle 18"/>
          <p:cNvSpPr/>
          <p:nvPr/>
        </p:nvSpPr>
        <p:spPr>
          <a:xfrm>
            <a:off x="8154151" y="5291275"/>
            <a:ext cx="1613199" cy="369332"/>
          </a:xfrm>
          <a:prstGeom prst="rect">
            <a:avLst/>
          </a:prstGeom>
        </p:spPr>
        <p:txBody>
          <a:bodyPr wrap="none">
            <a:spAutoFit/>
          </a:bodyPr>
          <a:lstStyle/>
          <a:p>
            <a:r>
              <a:rPr lang="en-US" dirty="0" err="1">
                <a:solidFill>
                  <a:srgbClr val="000000"/>
                </a:solidFill>
              </a:rPr>
              <a:t>mri_glmfit-sim</a:t>
            </a:r>
            <a:r>
              <a:rPr lang="en-US" dirty="0">
                <a:solidFill>
                  <a:srgbClr val="000000"/>
                </a:solidFill>
              </a:rPr>
              <a:t> </a:t>
            </a:r>
          </a:p>
        </p:txBody>
      </p:sp>
    </p:spTree>
    <p:extLst>
      <p:ext uri="{BB962C8B-B14F-4D97-AF65-F5344CB8AC3E}">
        <p14:creationId xmlns:p14="http://schemas.microsoft.com/office/powerpoint/2010/main" val="2294112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5A0D-12B3-48E5-AA82-CAFAF139E47C}"/>
              </a:ext>
            </a:extLst>
          </p:cNvPr>
          <p:cNvSpPr>
            <a:spLocks noGrp="1"/>
          </p:cNvSpPr>
          <p:nvPr>
            <p:ph type="title"/>
          </p:nvPr>
        </p:nvSpPr>
        <p:spPr/>
        <p:txBody>
          <a:bodyPr/>
          <a:lstStyle/>
          <a:p>
            <a:r>
              <a:rPr lang="en-US" dirty="0"/>
              <a:t>Multiple comparison correction</a:t>
            </a:r>
          </a:p>
        </p:txBody>
      </p:sp>
      <p:sp>
        <p:nvSpPr>
          <p:cNvPr id="5" name="Content Placeholder 4">
            <a:extLst>
              <a:ext uri="{FF2B5EF4-FFF2-40B4-BE49-F238E27FC236}">
                <a16:creationId xmlns:a16="http://schemas.microsoft.com/office/drawing/2014/main" id="{10161860-669C-4671-BE51-D2F75CAA2C23}"/>
              </a:ext>
            </a:extLst>
          </p:cNvPr>
          <p:cNvSpPr>
            <a:spLocks noGrp="1"/>
          </p:cNvSpPr>
          <p:nvPr>
            <p:ph idx="1"/>
          </p:nvPr>
        </p:nvSpPr>
        <p:spPr/>
        <p:txBody>
          <a:bodyPr/>
          <a:lstStyle/>
          <a:p>
            <a:r>
              <a:rPr lang="en-US" dirty="0"/>
              <a:t>Avoid it if you can by formulation a specific hypothesis</a:t>
            </a:r>
          </a:p>
        </p:txBody>
      </p:sp>
    </p:spTree>
    <p:extLst>
      <p:ext uri="{BB962C8B-B14F-4D97-AF65-F5344CB8AC3E}">
        <p14:creationId xmlns:p14="http://schemas.microsoft.com/office/powerpoint/2010/main" val="333335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Analysis steps (most modalities modalities)</a:t>
            </a:r>
          </a:p>
        </p:txBody>
      </p:sp>
      <p:graphicFrame>
        <p:nvGraphicFramePr>
          <p:cNvPr id="7" name="Content Placeholder 6"/>
          <p:cNvGraphicFramePr>
            <a:graphicFrameLocks noGrp="1"/>
          </p:cNvGraphicFramePr>
          <p:nvPr>
            <p:ph idx="1"/>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E154599-0960-40F5-AC3D-63502AB83D74}"/>
              </a:ext>
            </a:extLst>
          </p:cNvPr>
          <p:cNvSpPr txBox="1"/>
          <p:nvPr/>
        </p:nvSpPr>
        <p:spPr>
          <a:xfrm>
            <a:off x="4210050" y="4454009"/>
            <a:ext cx="1581150" cy="1569660"/>
          </a:xfrm>
          <a:prstGeom prst="rect">
            <a:avLst/>
          </a:prstGeom>
          <a:noFill/>
        </p:spPr>
        <p:txBody>
          <a:bodyPr wrap="square">
            <a:spAutoFit/>
          </a:bodyPr>
          <a:lstStyle/>
          <a:p>
            <a:pPr marL="171450" lvl="0" indent="-171450">
              <a:buFont typeface="Arial" panose="020B0604020202020204" pitchFamily="34" charset="0"/>
              <a:buChar char="•"/>
            </a:pPr>
            <a:r>
              <a:rPr lang="en-US" sz="1200" dirty="0"/>
              <a:t>Deriving some subject-level measures (aka dependent variables), e.g. thickness, activation, connectivity, FA</a:t>
            </a:r>
          </a:p>
        </p:txBody>
      </p:sp>
      <p:sp>
        <p:nvSpPr>
          <p:cNvPr id="8" name="TextBox 7">
            <a:extLst>
              <a:ext uri="{FF2B5EF4-FFF2-40B4-BE49-F238E27FC236}">
                <a16:creationId xmlns:a16="http://schemas.microsoft.com/office/drawing/2014/main" id="{17F3A116-439A-45FD-A49E-7EBC13150D85}"/>
              </a:ext>
            </a:extLst>
          </p:cNvPr>
          <p:cNvSpPr txBox="1"/>
          <p:nvPr/>
        </p:nvSpPr>
        <p:spPr>
          <a:xfrm>
            <a:off x="1905000" y="4463534"/>
            <a:ext cx="1790700" cy="1754326"/>
          </a:xfrm>
          <a:prstGeom prst="rect">
            <a:avLst/>
          </a:prstGeom>
          <a:noFill/>
        </p:spPr>
        <p:txBody>
          <a:bodyPr wrap="square">
            <a:spAutoFit/>
          </a:bodyPr>
          <a:lstStyle/>
          <a:p>
            <a:pPr marL="285750" lvl="0" indent="-285750">
              <a:buFont typeface="Arial" panose="020B0604020202020204" pitchFamily="34" charset="0"/>
              <a:buChar char="•"/>
            </a:pPr>
            <a:r>
              <a:rPr lang="en-US" sz="1200" dirty="0"/>
              <a:t>Compensating for artifacts </a:t>
            </a:r>
          </a:p>
          <a:p>
            <a:pPr marL="285750" lvl="0" indent="-285750">
              <a:buFont typeface="Arial" panose="020B0604020202020204" pitchFamily="34" charset="0"/>
              <a:buChar char="•"/>
            </a:pPr>
            <a:r>
              <a:rPr lang="en-US" sz="1200" dirty="0"/>
              <a:t>Correcting for subject movement</a:t>
            </a:r>
          </a:p>
          <a:p>
            <a:pPr marL="285750" lvl="0" indent="-285750">
              <a:buFont typeface="Arial" panose="020B0604020202020204" pitchFamily="34" charset="0"/>
              <a:buChar char="•"/>
            </a:pPr>
            <a:r>
              <a:rPr lang="en-US" sz="1200" dirty="0"/>
              <a:t>Normalization (mapping to template space)</a:t>
            </a:r>
          </a:p>
          <a:p>
            <a:pPr marL="285750" lvl="0" indent="-285750">
              <a:buFont typeface="Arial" panose="020B0604020202020204" pitchFamily="34" charset="0"/>
              <a:buChar char="•"/>
            </a:pPr>
            <a:r>
              <a:rPr lang="en-US" sz="1200" dirty="0"/>
              <a:t>Smoothing: increases SNR</a:t>
            </a:r>
          </a:p>
        </p:txBody>
      </p:sp>
      <p:sp>
        <p:nvSpPr>
          <p:cNvPr id="9" name="TextBox 8">
            <a:extLst>
              <a:ext uri="{FF2B5EF4-FFF2-40B4-BE49-F238E27FC236}">
                <a16:creationId xmlns:a16="http://schemas.microsoft.com/office/drawing/2014/main" id="{6D1D5FF0-BC67-4E66-A162-868E277F7651}"/>
              </a:ext>
            </a:extLst>
          </p:cNvPr>
          <p:cNvSpPr txBox="1"/>
          <p:nvPr/>
        </p:nvSpPr>
        <p:spPr>
          <a:xfrm>
            <a:off x="6429375" y="4473059"/>
            <a:ext cx="1581150" cy="1938992"/>
          </a:xfrm>
          <a:prstGeom prst="rect">
            <a:avLst/>
          </a:prstGeom>
          <a:noFill/>
        </p:spPr>
        <p:txBody>
          <a:bodyPr wrap="square">
            <a:spAutoFit/>
          </a:bodyPr>
          <a:lstStyle/>
          <a:p>
            <a:pPr marL="285750" lvl="0" indent="-285750">
              <a:buFont typeface="Arial" panose="020B0604020202020204" pitchFamily="34" charset="0"/>
              <a:buChar char="•"/>
            </a:pPr>
            <a:r>
              <a:rPr lang="en-US" sz="1200" dirty="0"/>
              <a:t>Analysis of your subject sample, e.g. comparison of within-subject conditions, group comparison, regression/correlation with behavior</a:t>
            </a:r>
          </a:p>
        </p:txBody>
      </p:sp>
      <p:sp>
        <p:nvSpPr>
          <p:cNvPr id="10" name="TextBox 9">
            <a:extLst>
              <a:ext uri="{FF2B5EF4-FFF2-40B4-BE49-F238E27FC236}">
                <a16:creationId xmlns:a16="http://schemas.microsoft.com/office/drawing/2014/main" id="{D91242D8-9D09-403B-9E0B-C9869816E8E1}"/>
              </a:ext>
            </a:extLst>
          </p:cNvPr>
          <p:cNvSpPr txBox="1"/>
          <p:nvPr/>
        </p:nvSpPr>
        <p:spPr>
          <a:xfrm>
            <a:off x="8620125" y="4482584"/>
            <a:ext cx="1581150" cy="1569660"/>
          </a:xfrm>
          <a:prstGeom prst="rect">
            <a:avLst/>
          </a:prstGeom>
          <a:noFill/>
        </p:spPr>
        <p:txBody>
          <a:bodyPr wrap="square">
            <a:spAutoFit/>
          </a:bodyPr>
          <a:lstStyle/>
          <a:p>
            <a:pPr marL="171450" lvl="0" indent="-171450">
              <a:buFont typeface="Arial" panose="020B0604020202020204" pitchFamily="34" charset="0"/>
              <a:buChar char="•"/>
            </a:pPr>
            <a:r>
              <a:rPr lang="en-US" sz="1200" dirty="0"/>
              <a:t>Compensating for alpha error (false positives) inflation due to many dependent variables: n voxels, n tracts, n connections, etc.</a:t>
            </a:r>
          </a:p>
        </p:txBody>
      </p:sp>
    </p:spTree>
    <p:extLst>
      <p:ext uri="{BB962C8B-B14F-4D97-AF65-F5344CB8AC3E}">
        <p14:creationId xmlns:p14="http://schemas.microsoft.com/office/powerpoint/2010/main" val="364365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Motion correction/</a:t>
            </a:r>
            <a:r>
              <a:rPr lang="en-US" dirty="0" err="1"/>
              <a:t>coregistration</a:t>
            </a:r>
            <a:endParaRPr lang="en-US" dirty="0"/>
          </a:p>
        </p:txBody>
      </p:sp>
      <p:pic>
        <p:nvPicPr>
          <p:cNvPr id="5" name="Content Placeholder 4" descr="InScannerSIBR.jpg"/>
          <p:cNvPicPr>
            <a:picLocks noGrp="1" noChangeAspect="1"/>
          </p:cNvPicPr>
          <p:nvPr>
            <p:ph sz="half" idx="1"/>
          </p:nvPr>
        </p:nvPicPr>
        <p:blipFill>
          <a:blip r:embed="rId3">
            <a:extLst>
              <a:ext uri="{28A0092B-C50C-407E-A947-70E740481C1C}">
                <a14:useLocalDpi xmlns:a14="http://schemas.microsoft.com/office/drawing/2010/main" val="0"/>
              </a:ext>
            </a:extLst>
          </a:blip>
          <a:srcRect t="-41859" b="-41859"/>
          <a:stretch>
            <a:fillRect/>
          </a:stretch>
        </p:blipFill>
        <p:spPr/>
      </p:pic>
      <p:grpSp>
        <p:nvGrpSpPr>
          <p:cNvPr id="11" name="Group 10"/>
          <p:cNvGrpSpPr>
            <a:grpSpLocks noChangeAspect="1"/>
          </p:cNvGrpSpPr>
          <p:nvPr/>
        </p:nvGrpSpPr>
        <p:grpSpPr>
          <a:xfrm>
            <a:off x="6209250" y="2989983"/>
            <a:ext cx="4320000" cy="1807161"/>
            <a:chOff x="457200" y="4230240"/>
            <a:chExt cx="5400000" cy="2258951"/>
          </a:xfrm>
        </p:grpSpPr>
        <p:graphicFrame>
          <p:nvGraphicFramePr>
            <p:cNvPr id="12" name="Chart 11"/>
            <p:cNvGraphicFramePr>
              <a:graphicFrameLocks noChangeAspect="1"/>
            </p:cNvGraphicFramePr>
            <p:nvPr/>
          </p:nvGraphicFramePr>
          <p:xfrm>
            <a:off x="457200" y="5048319"/>
            <a:ext cx="5400000" cy="1440872"/>
          </p:xfrm>
          <a:graphic>
            <a:graphicData uri="http://schemas.openxmlformats.org/drawingml/2006/chart">
              <c:chart xmlns:c="http://schemas.openxmlformats.org/drawingml/2006/chart" xmlns:r="http://schemas.openxmlformats.org/officeDocument/2006/relationships" r:id="rId4"/>
            </a:graphicData>
          </a:graphic>
        </p:graphicFrame>
        <p:pic>
          <p:nvPicPr>
            <p:cNvPr id="13" name="Picture 12" descr="epi_example.jpg"/>
            <p:cNvPicPr>
              <a:picLocks noChangeAspect="1"/>
            </p:cNvPicPr>
            <p:nvPr/>
          </p:nvPicPr>
          <p:blipFill rotWithShape="1">
            <a:blip r:embed="rId5">
              <a:extLst>
                <a:ext uri="{28A0092B-C50C-407E-A947-70E740481C1C}">
                  <a14:useLocalDpi xmlns:a14="http://schemas.microsoft.com/office/drawing/2010/main" val="0"/>
                </a:ext>
              </a:extLst>
            </a:blip>
            <a:srcRect l="4232" t="41364" r="53418"/>
            <a:stretch/>
          </p:blipFill>
          <p:spPr>
            <a:xfrm>
              <a:off x="1094970" y="4237093"/>
              <a:ext cx="1080000" cy="1104504"/>
            </a:xfrm>
            <a:prstGeom prst="rect">
              <a:avLst/>
            </a:prstGeom>
          </p:spPr>
        </p:pic>
        <p:pic>
          <p:nvPicPr>
            <p:cNvPr id="14" name="Picture 13" descr="epi_example.jpg"/>
            <p:cNvPicPr>
              <a:picLocks noChangeAspect="1"/>
            </p:cNvPicPr>
            <p:nvPr/>
          </p:nvPicPr>
          <p:blipFill rotWithShape="1">
            <a:blip r:embed="rId5">
              <a:extLst>
                <a:ext uri="{28A0092B-C50C-407E-A947-70E740481C1C}">
                  <a14:useLocalDpi xmlns:a14="http://schemas.microsoft.com/office/drawing/2010/main" val="0"/>
                </a:ext>
              </a:extLst>
            </a:blip>
            <a:srcRect l="4232" t="41364" r="53418"/>
            <a:stretch/>
          </p:blipFill>
          <p:spPr>
            <a:xfrm>
              <a:off x="2722920" y="4250461"/>
              <a:ext cx="1080000" cy="1104504"/>
            </a:xfrm>
            <a:prstGeom prst="rect">
              <a:avLst/>
            </a:prstGeom>
          </p:spPr>
        </p:pic>
        <p:pic>
          <p:nvPicPr>
            <p:cNvPr id="15" name="Picture 14" descr="epi_example.jpg"/>
            <p:cNvPicPr>
              <a:picLocks noChangeAspect="1"/>
            </p:cNvPicPr>
            <p:nvPr/>
          </p:nvPicPr>
          <p:blipFill rotWithShape="1">
            <a:blip r:embed="rId5">
              <a:extLst>
                <a:ext uri="{28A0092B-C50C-407E-A947-70E740481C1C}">
                  <a14:useLocalDpi xmlns:a14="http://schemas.microsoft.com/office/drawing/2010/main" val="0"/>
                </a:ext>
              </a:extLst>
            </a:blip>
            <a:srcRect l="4232" t="41364" r="53418"/>
            <a:stretch/>
          </p:blipFill>
          <p:spPr>
            <a:xfrm>
              <a:off x="4333284" y="4230240"/>
              <a:ext cx="1080000" cy="1104504"/>
            </a:xfrm>
            <a:prstGeom prst="rect">
              <a:avLst/>
            </a:prstGeom>
          </p:spPr>
        </p:pic>
      </p:grpSp>
      <p:sp>
        <p:nvSpPr>
          <p:cNvPr id="16" name="Rectangle 15"/>
          <p:cNvSpPr/>
          <p:nvPr/>
        </p:nvSpPr>
        <p:spPr>
          <a:xfrm>
            <a:off x="7028525" y="3793861"/>
            <a:ext cx="56950" cy="683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p:cNvSpPr>
            <a:spLocks noChangeAspect="1"/>
          </p:cNvSpPr>
          <p:nvPr/>
        </p:nvSpPr>
        <p:spPr>
          <a:xfrm>
            <a:off x="8330275" y="3793861"/>
            <a:ext cx="56950" cy="683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tangle 17"/>
          <p:cNvSpPr/>
          <p:nvPr/>
        </p:nvSpPr>
        <p:spPr>
          <a:xfrm>
            <a:off x="9619325" y="3793861"/>
            <a:ext cx="56950" cy="683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9" name="Group 18"/>
          <p:cNvGrpSpPr/>
          <p:nvPr/>
        </p:nvGrpSpPr>
        <p:grpSpPr>
          <a:xfrm>
            <a:off x="8023935" y="3014328"/>
            <a:ext cx="881702" cy="883603"/>
            <a:chOff x="2968611" y="4199869"/>
            <a:chExt cx="881702" cy="883603"/>
          </a:xfrm>
        </p:grpSpPr>
        <p:sp>
          <p:nvSpPr>
            <p:cNvPr id="20" name="Rectangle 19"/>
            <p:cNvSpPr/>
            <p:nvPr/>
          </p:nvSpPr>
          <p:spPr>
            <a:xfrm>
              <a:off x="2968611" y="4200678"/>
              <a:ext cx="863999" cy="87290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1" name="Picture 20" descr="epi_example.jpg"/>
            <p:cNvPicPr>
              <a:picLocks noChangeAspect="1"/>
            </p:cNvPicPr>
            <p:nvPr/>
          </p:nvPicPr>
          <p:blipFill rotWithShape="1">
            <a:blip r:embed="rId6">
              <a:extLst>
                <a:ext uri="{BEBA8EAE-BF5A-486C-A8C5-ECC9F3942E4B}">
                  <a14:imgProps xmlns:a14="http://schemas.microsoft.com/office/drawing/2010/main">
                    <a14:imgLayer r:embed="rId7">
                      <a14:imgEffect>
                        <a14:backgroundRemoval t="41589" b="99533" l="4688" r="44141">
                          <a14:foregroundMark x1="8984" y1="59346" x2="8984" y2="59346"/>
                          <a14:foregroundMark x1="8203" y1="64953" x2="8203" y2="64953"/>
                          <a14:foregroundMark x1="10156" y1="54673" x2="10156" y2="54673"/>
                          <a14:foregroundMark x1="11719" y1="50000" x2="11719" y2="50000"/>
                          <a14:foregroundMark x1="14063" y1="44860" x2="14063" y2="44860"/>
                          <a14:foregroundMark x1="7422" y1="69159" x2="7422" y2="69159"/>
                          <a14:foregroundMark x1="7031" y1="74299" x2="7031" y2="74299"/>
                          <a14:foregroundMark x1="10156" y1="88318" x2="10156" y2="88318"/>
                          <a14:foregroundMark x1="11328" y1="91589" x2="11328" y2="91589"/>
                          <a14:foregroundMark x1="12500" y1="93458" x2="12500" y2="93458"/>
                          <a14:foregroundMark x1="14063" y1="96729" x2="14063" y2="96729"/>
                          <a14:foregroundMark x1="36719" y1="94860" x2="36719" y2="94860"/>
                          <a14:foregroundMark x1="37891" y1="91589" x2="37891" y2="91589"/>
                          <a14:foregroundMark x1="39844" y1="88785" x2="39844" y2="88785"/>
                          <a14:foregroundMark x1="41406" y1="85047" x2="41406" y2="85047"/>
                          <a14:foregroundMark x1="42188" y1="82243" x2="42188" y2="82243"/>
                          <a14:foregroundMark x1="41016" y1="57944" x2="41016" y2="57944"/>
                          <a14:foregroundMark x1="41797" y1="63084" x2="41797" y2="63084"/>
                          <a14:foregroundMark x1="39844" y1="52336" x2="39844" y2="52336"/>
                          <a14:foregroundMark x1="42578" y1="70093" x2="42578" y2="70093"/>
                          <a14:foregroundMark x1="7813" y1="83645" x2="7813" y2="83645"/>
                          <a14:foregroundMark x1="7031" y1="78505" x2="7031" y2="78505"/>
                          <a14:foregroundMark x1="7422" y1="81776" x2="7422" y2="81776"/>
                          <a14:foregroundMark x1="8984" y1="85981" x2="8984" y2="85981"/>
                          <a14:foregroundMark x1="12500" y1="48131" x2="12500" y2="48131"/>
                          <a14:foregroundMark x1="10938" y1="52804" x2="10938" y2="52804"/>
                          <a14:foregroundMark x1="36719" y1="45327" x2="36719" y2="45327"/>
                          <a14:foregroundMark x1="35156" y1="43458" x2="35156" y2="43458"/>
                        </a14:backgroundRemoval>
                      </a14:imgEffect>
                    </a14:imgLayer>
                  </a14:imgProps>
                </a:ext>
                <a:ext uri="{28A0092B-C50C-407E-A947-70E740481C1C}">
                  <a14:useLocalDpi xmlns:a14="http://schemas.microsoft.com/office/drawing/2010/main" val="0"/>
                </a:ext>
              </a:extLst>
            </a:blip>
            <a:srcRect l="4232" t="41364" r="53418"/>
            <a:stretch/>
          </p:blipFill>
          <p:spPr>
            <a:xfrm rot="1129514">
              <a:off x="2986313" y="4199869"/>
              <a:ext cx="864000" cy="883603"/>
            </a:xfrm>
            <a:prstGeom prst="rect">
              <a:avLst/>
            </a:prstGeom>
          </p:spPr>
        </p:pic>
      </p:grpSp>
      <p:sp>
        <p:nvSpPr>
          <p:cNvPr id="22" name="Rectangle 21"/>
          <p:cNvSpPr>
            <a:spLocks noChangeAspect="1"/>
          </p:cNvSpPr>
          <p:nvPr/>
        </p:nvSpPr>
        <p:spPr>
          <a:xfrm>
            <a:off x="8330275" y="3793861"/>
            <a:ext cx="56950" cy="683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923925" y="1278529"/>
            <a:ext cx="7411660" cy="369332"/>
          </a:xfrm>
          <a:prstGeom prst="rect">
            <a:avLst/>
          </a:prstGeom>
          <a:noFill/>
        </p:spPr>
        <p:txBody>
          <a:bodyPr wrap="square" rtlCol="0">
            <a:spAutoFit/>
          </a:bodyPr>
          <a:lstStyle/>
          <a:p>
            <a:r>
              <a:rPr lang="en-US" dirty="0"/>
              <a:t>Purpose: compensate for subject movement</a:t>
            </a:r>
          </a:p>
        </p:txBody>
      </p:sp>
    </p:spTree>
    <p:extLst>
      <p:ext uri="{BB962C8B-B14F-4D97-AF65-F5344CB8AC3E}">
        <p14:creationId xmlns:p14="http://schemas.microsoft.com/office/powerpoint/2010/main" val="232207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Motion correction</a:t>
            </a:r>
          </a:p>
        </p:txBody>
      </p:sp>
      <p:pic>
        <p:nvPicPr>
          <p:cNvPr id="6" name="Content Placeholder 5" descr="rollpitchyaw copy.jpg"/>
          <p:cNvPicPr>
            <a:picLocks noGrp="1" noChangeAspect="1"/>
          </p:cNvPicPr>
          <p:nvPr>
            <p:ph sz="half" idx="1"/>
          </p:nvPr>
        </p:nvPicPr>
        <p:blipFill>
          <a:blip r:embed="rId3">
            <a:extLst>
              <a:ext uri="{28A0092B-C50C-407E-A947-70E740481C1C}">
                <a14:useLocalDpi xmlns:a14="http://schemas.microsoft.com/office/drawing/2010/main" val="0"/>
              </a:ext>
            </a:extLst>
          </a:blip>
          <a:srcRect l="13365" r="13365"/>
          <a:stretch>
            <a:fillRect/>
          </a:stretch>
        </p:blipFill>
        <p:spPr>
          <a:xfrm>
            <a:off x="2371859" y="1492344"/>
            <a:ext cx="3106027" cy="3480851"/>
          </a:xfrm>
        </p:spPr>
      </p:pic>
      <p:pic>
        <p:nvPicPr>
          <p:cNvPr id="7" name="Content Placeholder 6"/>
          <p:cNvPicPr>
            <a:picLocks noGrp="1" noChangeAspect="1"/>
          </p:cNvPicPr>
          <p:nvPr>
            <p:ph sz="half" idx="2"/>
          </p:nvPr>
        </p:nvPicPr>
        <p:blipFill>
          <a:blip r:embed="rId4"/>
          <a:srcRect t="-27129" b="-27129"/>
          <a:stretch>
            <a:fillRect/>
          </a:stretch>
        </p:blipFill>
        <p:spPr/>
      </p:pic>
      <p:sp>
        <p:nvSpPr>
          <p:cNvPr id="8" name="TextBox 7"/>
          <p:cNvSpPr txBox="1"/>
          <p:nvPr/>
        </p:nvSpPr>
        <p:spPr>
          <a:xfrm>
            <a:off x="7817499" y="5315342"/>
            <a:ext cx="1079847" cy="369332"/>
          </a:xfrm>
          <a:prstGeom prst="rect">
            <a:avLst/>
          </a:prstGeom>
          <a:noFill/>
        </p:spPr>
        <p:txBody>
          <a:bodyPr wrap="none" rtlCol="0">
            <a:spAutoFit/>
          </a:bodyPr>
          <a:lstStyle/>
          <a:p>
            <a:r>
              <a:rPr lang="en-US" dirty="0"/>
              <a:t># volume</a:t>
            </a:r>
          </a:p>
        </p:txBody>
      </p:sp>
      <p:sp>
        <p:nvSpPr>
          <p:cNvPr id="3" name="TextBox 2"/>
          <p:cNvSpPr txBox="1"/>
          <p:nvPr/>
        </p:nvSpPr>
        <p:spPr>
          <a:xfrm>
            <a:off x="2304863" y="4946010"/>
            <a:ext cx="3607398" cy="369332"/>
          </a:xfrm>
          <a:prstGeom prst="rect">
            <a:avLst/>
          </a:prstGeom>
          <a:noFill/>
        </p:spPr>
        <p:txBody>
          <a:bodyPr wrap="none" rtlCol="0">
            <a:spAutoFit/>
          </a:bodyPr>
          <a:lstStyle/>
          <a:p>
            <a:r>
              <a:rPr lang="en-US" dirty="0"/>
              <a:t>6 parameter “rigid body” transform</a:t>
            </a:r>
          </a:p>
        </p:txBody>
      </p:sp>
      <p:pic>
        <p:nvPicPr>
          <p:cNvPr id="9" name="Picture 8"/>
          <p:cNvPicPr>
            <a:picLocks noChangeAspect="1"/>
          </p:cNvPicPr>
          <p:nvPr/>
        </p:nvPicPr>
        <p:blipFill rotWithShape="1">
          <a:blip r:embed="rId5"/>
          <a:srcRect t="-1" b="51797"/>
          <a:stretch/>
        </p:blipFill>
        <p:spPr>
          <a:xfrm>
            <a:off x="2566595" y="5333646"/>
            <a:ext cx="2160000" cy="1075769"/>
          </a:xfrm>
          <a:prstGeom prst="rect">
            <a:avLst/>
          </a:prstGeom>
        </p:spPr>
      </p:pic>
      <p:sp>
        <p:nvSpPr>
          <p:cNvPr id="10" name="TextBox 9"/>
          <p:cNvSpPr txBox="1"/>
          <p:nvPr/>
        </p:nvSpPr>
        <p:spPr>
          <a:xfrm>
            <a:off x="2331458" y="5325319"/>
            <a:ext cx="421910" cy="369332"/>
          </a:xfrm>
          <a:prstGeom prst="rect">
            <a:avLst/>
          </a:prstGeom>
          <a:noFill/>
        </p:spPr>
        <p:txBody>
          <a:bodyPr wrap="none" rtlCol="0">
            <a:spAutoFit/>
          </a:bodyPr>
          <a:lstStyle/>
          <a:p>
            <a:r>
              <a:rPr lang="en-US" dirty="0"/>
              <a:t>3x</a:t>
            </a:r>
          </a:p>
        </p:txBody>
      </p:sp>
      <p:sp>
        <p:nvSpPr>
          <p:cNvPr id="11" name="TextBox 10"/>
          <p:cNvSpPr txBox="1"/>
          <p:nvPr/>
        </p:nvSpPr>
        <p:spPr>
          <a:xfrm>
            <a:off x="3652088" y="5336475"/>
            <a:ext cx="421910" cy="369332"/>
          </a:xfrm>
          <a:prstGeom prst="rect">
            <a:avLst/>
          </a:prstGeom>
          <a:noFill/>
        </p:spPr>
        <p:txBody>
          <a:bodyPr wrap="none" rtlCol="0">
            <a:spAutoFit/>
          </a:bodyPr>
          <a:lstStyle/>
          <a:p>
            <a:r>
              <a:rPr lang="en-US" dirty="0"/>
              <a:t>3x</a:t>
            </a:r>
          </a:p>
        </p:txBody>
      </p:sp>
      <p:sp>
        <p:nvSpPr>
          <p:cNvPr id="12" name="TextBox 11"/>
          <p:cNvSpPr txBox="1"/>
          <p:nvPr/>
        </p:nvSpPr>
        <p:spPr>
          <a:xfrm>
            <a:off x="1057275" y="1278529"/>
            <a:ext cx="7278310" cy="369332"/>
          </a:xfrm>
          <a:prstGeom prst="rect">
            <a:avLst/>
          </a:prstGeom>
          <a:noFill/>
        </p:spPr>
        <p:txBody>
          <a:bodyPr wrap="square" rtlCol="0">
            <a:spAutoFit/>
          </a:bodyPr>
          <a:lstStyle/>
          <a:p>
            <a:r>
              <a:rPr lang="en-US" dirty="0"/>
              <a:t>Purpose: compensate for subject movement</a:t>
            </a:r>
          </a:p>
        </p:txBody>
      </p:sp>
    </p:spTree>
    <p:extLst>
      <p:ext uri="{BB962C8B-B14F-4D97-AF65-F5344CB8AC3E}">
        <p14:creationId xmlns:p14="http://schemas.microsoft.com/office/powerpoint/2010/main" val="287619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143000"/>
          </a:xfrm>
        </p:spPr>
        <p:txBody>
          <a:bodyPr>
            <a:normAutofit/>
          </a:bodyPr>
          <a:lstStyle/>
          <a:p>
            <a:r>
              <a:rPr lang="en-US" dirty="0"/>
              <a:t>“Normalization” to common space</a:t>
            </a:r>
          </a:p>
        </p:txBody>
      </p:sp>
      <p:pic>
        <p:nvPicPr>
          <p:cNvPr id="4" name="Content Placeholder 3" descr="head_shapes.jpg"/>
          <p:cNvPicPr>
            <a:picLocks noGrp="1" noChangeAspect="1"/>
          </p:cNvPicPr>
          <p:nvPr>
            <p:ph sz="half" idx="1"/>
          </p:nvPr>
        </p:nvPicPr>
        <p:blipFill>
          <a:blip r:embed="rId3">
            <a:extLst>
              <a:ext uri="{28A0092B-C50C-407E-A947-70E740481C1C}">
                <a14:useLocalDpi xmlns:a14="http://schemas.microsoft.com/office/drawing/2010/main" val="0"/>
              </a:ext>
            </a:extLst>
          </a:blip>
          <a:srcRect l="-11013" r="-11013"/>
          <a:stretch>
            <a:fillRect/>
          </a:stretch>
        </p:blipFill>
        <p:spPr/>
      </p:pic>
      <p:pic>
        <p:nvPicPr>
          <p:cNvPr id="6" name="Content Placeholder 5" descr="head_shapes2.jpg"/>
          <p:cNvPicPr>
            <a:picLocks noGrp="1" noChangeAspect="1"/>
          </p:cNvPicPr>
          <p:nvPr>
            <p:ph sz="half" idx="2"/>
          </p:nvPr>
        </p:nvPicPr>
        <p:blipFill>
          <a:blip r:embed="rId4">
            <a:extLst>
              <a:ext uri="{28A0092B-C50C-407E-A947-70E740481C1C}">
                <a14:useLocalDpi xmlns:a14="http://schemas.microsoft.com/office/drawing/2010/main" val="0"/>
              </a:ext>
            </a:extLst>
          </a:blip>
          <a:srcRect l="-20679" r="-20679"/>
          <a:stretch>
            <a:fillRect/>
          </a:stretch>
        </p:blipFill>
        <p:spPr/>
      </p:pic>
      <p:sp>
        <p:nvSpPr>
          <p:cNvPr id="7" name="Rectangle 6"/>
          <p:cNvSpPr/>
          <p:nvPr/>
        </p:nvSpPr>
        <p:spPr>
          <a:xfrm>
            <a:off x="515291" y="6350933"/>
            <a:ext cx="7915705" cy="276999"/>
          </a:xfrm>
          <a:prstGeom prst="rect">
            <a:avLst/>
          </a:prstGeom>
        </p:spPr>
        <p:txBody>
          <a:bodyPr wrap="square">
            <a:spAutoFit/>
          </a:bodyPr>
          <a:lstStyle/>
          <a:p>
            <a:r>
              <a:rPr lang="en-US" sz="1200" dirty="0"/>
              <a:t>http://</a:t>
            </a:r>
            <a:r>
              <a:rPr lang="en-US" sz="1200" dirty="0" err="1"/>
              <a:t>publicdomainreview.org</a:t>
            </a:r>
            <a:r>
              <a:rPr lang="en-US" sz="1200" dirty="0"/>
              <a:t>/collections/phrenology-diagrams-from-vaughts-practical-character-reader-1902/</a:t>
            </a:r>
          </a:p>
        </p:txBody>
      </p:sp>
      <p:sp>
        <p:nvSpPr>
          <p:cNvPr id="8" name="Freeform 7"/>
          <p:cNvSpPr/>
          <p:nvPr/>
        </p:nvSpPr>
        <p:spPr>
          <a:xfrm>
            <a:off x="2559122" y="2344776"/>
            <a:ext cx="2402823" cy="1375873"/>
          </a:xfrm>
          <a:custGeom>
            <a:avLst/>
            <a:gdLst>
              <a:gd name="connsiteX0" fmla="*/ 221992 w 2402823"/>
              <a:gd name="connsiteY0" fmla="*/ 194291 h 1375873"/>
              <a:gd name="connsiteX1" fmla="*/ 1103522 w 2402823"/>
              <a:gd name="connsiteY1" fmla="*/ 56 h 1375873"/>
              <a:gd name="connsiteX2" fmla="*/ 1820698 w 2402823"/>
              <a:gd name="connsiteY2" fmla="*/ 179350 h 1375873"/>
              <a:gd name="connsiteX3" fmla="*/ 2313757 w 2402823"/>
              <a:gd name="connsiteY3" fmla="*/ 612644 h 1375873"/>
              <a:gd name="connsiteX4" fmla="*/ 2328698 w 2402823"/>
              <a:gd name="connsiteY4" fmla="*/ 1270056 h 1375873"/>
              <a:gd name="connsiteX5" fmla="*/ 1551757 w 2402823"/>
              <a:gd name="connsiteY5" fmla="*/ 1374644 h 1375873"/>
              <a:gd name="connsiteX6" fmla="*/ 625404 w 2402823"/>
              <a:gd name="connsiteY6" fmla="*/ 1314879 h 1375873"/>
              <a:gd name="connsiteX7" fmla="*/ 431169 w 2402823"/>
              <a:gd name="connsiteY7" fmla="*/ 1135585 h 1375873"/>
              <a:gd name="connsiteX8" fmla="*/ 864463 w 2402823"/>
              <a:gd name="connsiteY8" fmla="*/ 1001115 h 1375873"/>
              <a:gd name="connsiteX9" fmla="*/ 1252933 w 2402823"/>
              <a:gd name="connsiteY9" fmla="*/ 911468 h 1375873"/>
              <a:gd name="connsiteX10" fmla="*/ 595522 w 2402823"/>
              <a:gd name="connsiteY10" fmla="*/ 941350 h 1375873"/>
              <a:gd name="connsiteX11" fmla="*/ 42698 w 2402823"/>
              <a:gd name="connsiteY11" fmla="*/ 806879 h 1375873"/>
              <a:gd name="connsiteX12" fmla="*/ 57639 w 2402823"/>
              <a:gd name="connsiteY12" fmla="*/ 388526 h 1375873"/>
              <a:gd name="connsiteX13" fmla="*/ 221992 w 2402823"/>
              <a:gd name="connsiteY13" fmla="*/ 194291 h 137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02823" h="1375873">
                <a:moveTo>
                  <a:pt x="221992" y="194291"/>
                </a:moveTo>
                <a:cubicBezTo>
                  <a:pt x="396306" y="129546"/>
                  <a:pt x="837071" y="2546"/>
                  <a:pt x="1103522" y="56"/>
                </a:cubicBezTo>
                <a:cubicBezTo>
                  <a:pt x="1369973" y="-2434"/>
                  <a:pt x="1618992" y="77252"/>
                  <a:pt x="1820698" y="179350"/>
                </a:cubicBezTo>
                <a:cubicBezTo>
                  <a:pt x="2022404" y="281448"/>
                  <a:pt x="2229090" y="430860"/>
                  <a:pt x="2313757" y="612644"/>
                </a:cubicBezTo>
                <a:cubicBezTo>
                  <a:pt x="2398424" y="794428"/>
                  <a:pt x="2455698" y="1143056"/>
                  <a:pt x="2328698" y="1270056"/>
                </a:cubicBezTo>
                <a:cubicBezTo>
                  <a:pt x="2201698" y="1397056"/>
                  <a:pt x="1835639" y="1367174"/>
                  <a:pt x="1551757" y="1374644"/>
                </a:cubicBezTo>
                <a:cubicBezTo>
                  <a:pt x="1267875" y="1382115"/>
                  <a:pt x="812169" y="1354722"/>
                  <a:pt x="625404" y="1314879"/>
                </a:cubicBezTo>
                <a:cubicBezTo>
                  <a:pt x="438639" y="1275036"/>
                  <a:pt x="391326" y="1187879"/>
                  <a:pt x="431169" y="1135585"/>
                </a:cubicBezTo>
                <a:cubicBezTo>
                  <a:pt x="471012" y="1083291"/>
                  <a:pt x="727503" y="1038468"/>
                  <a:pt x="864463" y="1001115"/>
                </a:cubicBezTo>
                <a:cubicBezTo>
                  <a:pt x="1001423" y="963762"/>
                  <a:pt x="1297757" y="921429"/>
                  <a:pt x="1252933" y="911468"/>
                </a:cubicBezTo>
                <a:cubicBezTo>
                  <a:pt x="1208110" y="901507"/>
                  <a:pt x="797228" y="958781"/>
                  <a:pt x="595522" y="941350"/>
                </a:cubicBezTo>
                <a:cubicBezTo>
                  <a:pt x="393816" y="923919"/>
                  <a:pt x="132345" y="899016"/>
                  <a:pt x="42698" y="806879"/>
                </a:cubicBezTo>
                <a:cubicBezTo>
                  <a:pt x="-46949" y="714742"/>
                  <a:pt x="27757" y="490624"/>
                  <a:pt x="57639" y="388526"/>
                </a:cubicBezTo>
                <a:cubicBezTo>
                  <a:pt x="87521" y="286428"/>
                  <a:pt x="47678" y="259036"/>
                  <a:pt x="221992" y="194291"/>
                </a:cubicBezTo>
                <a:close/>
              </a:path>
            </a:pathLst>
          </a:cu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eeform 8"/>
          <p:cNvSpPr/>
          <p:nvPr/>
        </p:nvSpPr>
        <p:spPr>
          <a:xfrm>
            <a:off x="8218148" y="2482118"/>
            <a:ext cx="1335064" cy="763150"/>
          </a:xfrm>
          <a:custGeom>
            <a:avLst/>
            <a:gdLst>
              <a:gd name="connsiteX0" fmla="*/ 34611 w 1335064"/>
              <a:gd name="connsiteY0" fmla="*/ 240164 h 763150"/>
              <a:gd name="connsiteX1" fmla="*/ 497787 w 1335064"/>
              <a:gd name="connsiteY1" fmla="*/ 16047 h 763150"/>
              <a:gd name="connsiteX2" fmla="*/ 901199 w 1335064"/>
              <a:gd name="connsiteY2" fmla="*/ 30988 h 763150"/>
              <a:gd name="connsiteX3" fmla="*/ 1244846 w 1335064"/>
              <a:gd name="connsiteY3" fmla="*/ 135576 h 763150"/>
              <a:gd name="connsiteX4" fmla="*/ 1334493 w 1335064"/>
              <a:gd name="connsiteY4" fmla="*/ 389576 h 763150"/>
              <a:gd name="connsiteX5" fmla="*/ 1259787 w 1335064"/>
              <a:gd name="connsiteY5" fmla="*/ 658517 h 763150"/>
              <a:gd name="connsiteX6" fmla="*/ 886258 w 1335064"/>
              <a:gd name="connsiteY6" fmla="*/ 733223 h 763150"/>
              <a:gd name="connsiteX7" fmla="*/ 482846 w 1335064"/>
              <a:gd name="connsiteY7" fmla="*/ 763106 h 763150"/>
              <a:gd name="connsiteX8" fmla="*/ 258728 w 1335064"/>
              <a:gd name="connsiteY8" fmla="*/ 733223 h 763150"/>
              <a:gd name="connsiteX9" fmla="*/ 647199 w 1335064"/>
              <a:gd name="connsiteY9" fmla="*/ 568870 h 763150"/>
              <a:gd name="connsiteX10" fmla="*/ 811552 w 1335064"/>
              <a:gd name="connsiteY10" fmla="*/ 509106 h 763150"/>
              <a:gd name="connsiteX11" fmla="*/ 348376 w 1335064"/>
              <a:gd name="connsiteY11" fmla="*/ 568870 h 763150"/>
              <a:gd name="connsiteX12" fmla="*/ 4728 w 1335064"/>
              <a:gd name="connsiteY12" fmla="*/ 479223 h 763150"/>
              <a:gd name="connsiteX13" fmla="*/ 139199 w 1335064"/>
              <a:gd name="connsiteY13" fmla="*/ 195341 h 76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5064" h="763150">
                <a:moveTo>
                  <a:pt x="34611" y="240164"/>
                </a:moveTo>
                <a:cubicBezTo>
                  <a:pt x="193983" y="145537"/>
                  <a:pt x="353356" y="50910"/>
                  <a:pt x="497787" y="16047"/>
                </a:cubicBezTo>
                <a:cubicBezTo>
                  <a:pt x="642218" y="-18816"/>
                  <a:pt x="776689" y="11067"/>
                  <a:pt x="901199" y="30988"/>
                </a:cubicBezTo>
                <a:cubicBezTo>
                  <a:pt x="1025709" y="50909"/>
                  <a:pt x="1172630" y="75811"/>
                  <a:pt x="1244846" y="135576"/>
                </a:cubicBezTo>
                <a:cubicBezTo>
                  <a:pt x="1317062" y="195341"/>
                  <a:pt x="1332003" y="302419"/>
                  <a:pt x="1334493" y="389576"/>
                </a:cubicBezTo>
                <a:cubicBezTo>
                  <a:pt x="1336983" y="476733"/>
                  <a:pt x="1334493" y="601243"/>
                  <a:pt x="1259787" y="658517"/>
                </a:cubicBezTo>
                <a:cubicBezTo>
                  <a:pt x="1185081" y="715791"/>
                  <a:pt x="1015748" y="715792"/>
                  <a:pt x="886258" y="733223"/>
                </a:cubicBezTo>
                <a:cubicBezTo>
                  <a:pt x="756768" y="750654"/>
                  <a:pt x="587434" y="763106"/>
                  <a:pt x="482846" y="763106"/>
                </a:cubicBezTo>
                <a:cubicBezTo>
                  <a:pt x="378258" y="763106"/>
                  <a:pt x="231336" y="765596"/>
                  <a:pt x="258728" y="733223"/>
                </a:cubicBezTo>
                <a:cubicBezTo>
                  <a:pt x="286120" y="700850"/>
                  <a:pt x="555062" y="606223"/>
                  <a:pt x="647199" y="568870"/>
                </a:cubicBezTo>
                <a:cubicBezTo>
                  <a:pt x="739336" y="531517"/>
                  <a:pt x="861356" y="509106"/>
                  <a:pt x="811552" y="509106"/>
                </a:cubicBezTo>
                <a:cubicBezTo>
                  <a:pt x="761748" y="509106"/>
                  <a:pt x="482847" y="573850"/>
                  <a:pt x="348376" y="568870"/>
                </a:cubicBezTo>
                <a:cubicBezTo>
                  <a:pt x="213905" y="563890"/>
                  <a:pt x="39591" y="541478"/>
                  <a:pt x="4728" y="479223"/>
                </a:cubicBezTo>
                <a:cubicBezTo>
                  <a:pt x="-30135" y="416968"/>
                  <a:pt x="139199" y="195341"/>
                  <a:pt x="139199" y="195341"/>
                </a:cubicBezTo>
              </a:path>
            </a:pathLst>
          </a:custGeom>
          <a:ln w="38100">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TextBox 9"/>
          <p:cNvSpPr txBox="1"/>
          <p:nvPr/>
        </p:nvSpPr>
        <p:spPr>
          <a:xfrm>
            <a:off x="2097741" y="1175438"/>
            <a:ext cx="9094133" cy="369332"/>
          </a:xfrm>
          <a:prstGeom prst="rect">
            <a:avLst/>
          </a:prstGeom>
          <a:noFill/>
        </p:spPr>
        <p:txBody>
          <a:bodyPr wrap="square" rtlCol="0">
            <a:spAutoFit/>
          </a:bodyPr>
          <a:lstStyle/>
          <a:p>
            <a:pPr algn="ctr"/>
            <a:r>
              <a:rPr lang="en-US" dirty="0"/>
              <a:t>Purpose 1: compensate individual differences in brain shape for the group analysis</a:t>
            </a:r>
          </a:p>
        </p:txBody>
      </p:sp>
    </p:spTree>
    <p:extLst>
      <p:ext uri="{BB962C8B-B14F-4D97-AF65-F5344CB8AC3E}">
        <p14:creationId xmlns:p14="http://schemas.microsoft.com/office/powerpoint/2010/main" val="49366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Templates &amp; coordinate systems</a:t>
            </a:r>
          </a:p>
        </p:txBody>
      </p:sp>
      <p:pic>
        <p:nvPicPr>
          <p:cNvPr id="8" name="Content Placeholder 7"/>
          <p:cNvPicPr>
            <a:picLocks noGrp="1" noChangeAspect="1"/>
          </p:cNvPicPr>
          <p:nvPr>
            <p:ph idx="1"/>
          </p:nvPr>
        </p:nvPicPr>
        <p:blipFill>
          <a:blip r:embed="rId2"/>
          <a:srcRect t="-8077" b="-8077"/>
          <a:stretch>
            <a:fillRect/>
          </a:stretch>
        </p:blipFill>
        <p:spPr>
          <a:prstGeom prst="rect">
            <a:avLst/>
          </a:prstGeom>
        </p:spPr>
      </p:pic>
      <p:sp>
        <p:nvSpPr>
          <p:cNvPr id="12" name="Text Placeholder 11"/>
          <p:cNvSpPr>
            <a:spLocks noGrp="1"/>
          </p:cNvSpPr>
          <p:nvPr>
            <p:ph type="body" sz="quarter" idx="13"/>
          </p:nvPr>
        </p:nvSpPr>
        <p:spPr>
          <a:xfrm>
            <a:off x="1981201" y="1612900"/>
            <a:ext cx="3920565" cy="482600"/>
          </a:xfrm>
        </p:spPr>
        <p:txBody>
          <a:bodyPr>
            <a:normAutofit/>
          </a:bodyPr>
          <a:lstStyle/>
          <a:p>
            <a:pPr marL="0" indent="0" algn="ctr">
              <a:buNone/>
            </a:pPr>
            <a:r>
              <a:rPr lang="en-US" dirty="0" err="1"/>
              <a:t>Talairach</a:t>
            </a:r>
            <a:endParaRPr lang="en-US" dirty="0"/>
          </a:p>
        </p:txBody>
      </p:sp>
      <p:sp>
        <p:nvSpPr>
          <p:cNvPr id="7" name="Rectangle 6"/>
          <p:cNvSpPr/>
          <p:nvPr/>
        </p:nvSpPr>
        <p:spPr>
          <a:xfrm>
            <a:off x="5773272" y="5972275"/>
            <a:ext cx="4437529" cy="307777"/>
          </a:xfrm>
          <a:prstGeom prst="rect">
            <a:avLst/>
          </a:prstGeom>
        </p:spPr>
        <p:txBody>
          <a:bodyPr wrap="square">
            <a:spAutoFit/>
          </a:bodyPr>
          <a:lstStyle/>
          <a:p>
            <a:r>
              <a:rPr lang="en-US" sz="1400" dirty="0"/>
              <a:t>http://</a:t>
            </a:r>
            <a:r>
              <a:rPr lang="en-US" sz="1400" dirty="0" err="1"/>
              <a:t>imaging.mrc-cbu.cam.ac.uk</a:t>
            </a:r>
            <a:r>
              <a:rPr lang="en-US" sz="1400" dirty="0"/>
              <a:t>/imaging/</a:t>
            </a:r>
            <a:r>
              <a:rPr lang="en-US" sz="1400" dirty="0" err="1"/>
              <a:t>MniTalairach</a:t>
            </a:r>
            <a:endParaRPr lang="en-US" sz="1400" dirty="0"/>
          </a:p>
        </p:txBody>
      </p:sp>
      <p:sp>
        <p:nvSpPr>
          <p:cNvPr id="13" name="Text Placeholder 11"/>
          <p:cNvSpPr txBox="1">
            <a:spLocks/>
          </p:cNvSpPr>
          <p:nvPr/>
        </p:nvSpPr>
        <p:spPr>
          <a:xfrm>
            <a:off x="6125881" y="1612900"/>
            <a:ext cx="3920565" cy="4826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dirty="0"/>
              <a:t>MNI</a:t>
            </a:r>
          </a:p>
        </p:txBody>
      </p:sp>
      <p:sp>
        <p:nvSpPr>
          <p:cNvPr id="15" name="TextBox 14"/>
          <p:cNvSpPr txBox="1"/>
          <p:nvPr/>
        </p:nvSpPr>
        <p:spPr>
          <a:xfrm>
            <a:off x="-1255058" y="1365937"/>
            <a:ext cx="7999506" cy="369332"/>
          </a:xfrm>
          <a:prstGeom prst="rect">
            <a:avLst/>
          </a:prstGeom>
          <a:noFill/>
        </p:spPr>
        <p:txBody>
          <a:bodyPr wrap="square" rtlCol="0">
            <a:spAutoFit/>
          </a:bodyPr>
          <a:lstStyle/>
          <a:p>
            <a:pPr algn="ctr"/>
            <a:r>
              <a:rPr lang="en-US" dirty="0"/>
              <a:t>Purpose 2: Unified coordinate system</a:t>
            </a:r>
          </a:p>
        </p:txBody>
      </p:sp>
    </p:spTree>
    <p:extLst>
      <p:ext uri="{BB962C8B-B14F-4D97-AF65-F5344CB8AC3E}">
        <p14:creationId xmlns:p14="http://schemas.microsoft.com/office/powerpoint/2010/main" val="131880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4831043" y="2786804"/>
            <a:ext cx="2148688" cy="1198588"/>
          </a:xfrm>
          <a:custGeom>
            <a:avLst/>
            <a:gdLst>
              <a:gd name="connsiteX0" fmla="*/ 2183838 w 2397850"/>
              <a:gd name="connsiteY0" fmla="*/ 297166 h 1355165"/>
              <a:gd name="connsiteX1" fmla="*/ 2270278 w 2397850"/>
              <a:gd name="connsiteY1" fmla="*/ 406880 h 1355165"/>
              <a:gd name="connsiteX2" fmla="*/ 2330122 w 2397850"/>
              <a:gd name="connsiteY2" fmla="*/ 503296 h 1355165"/>
              <a:gd name="connsiteX3" fmla="*/ 2370017 w 2397850"/>
              <a:gd name="connsiteY3" fmla="*/ 629634 h 1355165"/>
              <a:gd name="connsiteX4" fmla="*/ 2389965 w 2397850"/>
              <a:gd name="connsiteY4" fmla="*/ 759297 h 1355165"/>
              <a:gd name="connsiteX5" fmla="*/ 2396615 w 2397850"/>
              <a:gd name="connsiteY5" fmla="*/ 888960 h 1355165"/>
              <a:gd name="connsiteX6" fmla="*/ 2366693 w 2397850"/>
              <a:gd name="connsiteY6" fmla="*/ 1101740 h 1355165"/>
              <a:gd name="connsiteX7" fmla="*/ 2280252 w 2397850"/>
              <a:gd name="connsiteY7" fmla="*/ 1234728 h 1355165"/>
              <a:gd name="connsiteX8" fmla="*/ 2100722 w 2397850"/>
              <a:gd name="connsiteY8" fmla="*/ 1291247 h 1355165"/>
              <a:gd name="connsiteX9" fmla="*/ 1788206 w 2397850"/>
              <a:gd name="connsiteY9" fmla="*/ 1324494 h 1355165"/>
              <a:gd name="connsiteX10" fmla="*/ 1359328 w 2397850"/>
              <a:gd name="connsiteY10" fmla="*/ 1341118 h 1355165"/>
              <a:gd name="connsiteX11" fmla="*/ 973670 w 2397850"/>
              <a:gd name="connsiteY11" fmla="*/ 1354416 h 1355165"/>
              <a:gd name="connsiteX12" fmla="*/ 578038 w 2397850"/>
              <a:gd name="connsiteY12" fmla="*/ 1317845 h 1355165"/>
              <a:gd name="connsiteX13" fmla="*/ 428429 w 2397850"/>
              <a:gd name="connsiteY13" fmla="*/ 1244702 h 1355165"/>
              <a:gd name="connsiteX14" fmla="*/ 571388 w 2397850"/>
              <a:gd name="connsiteY14" fmla="*/ 1168234 h 1355165"/>
              <a:gd name="connsiteX15" fmla="*/ 840684 w 2397850"/>
              <a:gd name="connsiteY15" fmla="*/ 1078467 h 1355165"/>
              <a:gd name="connsiteX16" fmla="*/ 1139902 w 2397850"/>
              <a:gd name="connsiteY16" fmla="*/ 975402 h 1355165"/>
              <a:gd name="connsiteX17" fmla="*/ 1479015 w 2397850"/>
              <a:gd name="connsiteY17" fmla="*/ 878986 h 1355165"/>
              <a:gd name="connsiteX18" fmla="*/ 930449 w 2397850"/>
              <a:gd name="connsiteY18" fmla="*/ 945480 h 1355165"/>
              <a:gd name="connsiteX19" fmla="*/ 770867 w 2397850"/>
              <a:gd name="connsiteY19" fmla="*/ 972077 h 1355165"/>
              <a:gd name="connsiteX20" fmla="*/ 448377 w 2397850"/>
              <a:gd name="connsiteY20" fmla="*/ 955454 h 1355165"/>
              <a:gd name="connsiteX21" fmla="*/ 149160 w 2397850"/>
              <a:gd name="connsiteY21" fmla="*/ 898934 h 1355165"/>
              <a:gd name="connsiteX22" fmla="*/ 2875 w 2397850"/>
              <a:gd name="connsiteY22" fmla="*/ 792544 h 1355165"/>
              <a:gd name="connsiteX23" fmla="*/ 59394 w 2397850"/>
              <a:gd name="connsiteY23" fmla="*/ 543193 h 1355165"/>
              <a:gd name="connsiteX24" fmla="*/ 149160 w 2397850"/>
              <a:gd name="connsiteY24" fmla="*/ 363659 h 1355165"/>
              <a:gd name="connsiteX25" fmla="*/ 381884 w 2397850"/>
              <a:gd name="connsiteY25" fmla="*/ 187451 h 1355165"/>
              <a:gd name="connsiteX26" fmla="*/ 1119954 w 2397850"/>
              <a:gd name="connsiteY26" fmla="*/ 4593 h 1355165"/>
              <a:gd name="connsiteX27" fmla="*/ 1608675 w 2397850"/>
              <a:gd name="connsiteY27" fmla="*/ 64438 h 1355165"/>
              <a:gd name="connsiteX28" fmla="*/ 1937815 w 2397850"/>
              <a:gd name="connsiteY28" fmla="*/ 167503 h 1355165"/>
              <a:gd name="connsiteX29" fmla="*/ 2114020 w 2397850"/>
              <a:gd name="connsiteY29" fmla="*/ 253945 h 1355165"/>
              <a:gd name="connsiteX30" fmla="*/ 2183838 w 2397850"/>
              <a:gd name="connsiteY30" fmla="*/ 297166 h 135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97850" h="1355165">
                <a:moveTo>
                  <a:pt x="2183838" y="297166"/>
                </a:moveTo>
                <a:cubicBezTo>
                  <a:pt x="2209881" y="322655"/>
                  <a:pt x="2245897" y="372525"/>
                  <a:pt x="2270278" y="406880"/>
                </a:cubicBezTo>
                <a:cubicBezTo>
                  <a:pt x="2294659" y="441235"/>
                  <a:pt x="2313499" y="466170"/>
                  <a:pt x="2330122" y="503296"/>
                </a:cubicBezTo>
                <a:cubicBezTo>
                  <a:pt x="2346745" y="540422"/>
                  <a:pt x="2360043" y="586967"/>
                  <a:pt x="2370017" y="629634"/>
                </a:cubicBezTo>
                <a:cubicBezTo>
                  <a:pt x="2379991" y="672301"/>
                  <a:pt x="2385532" y="716076"/>
                  <a:pt x="2389965" y="759297"/>
                </a:cubicBezTo>
                <a:cubicBezTo>
                  <a:pt x="2394398" y="802518"/>
                  <a:pt x="2400494" y="831886"/>
                  <a:pt x="2396615" y="888960"/>
                </a:cubicBezTo>
                <a:cubicBezTo>
                  <a:pt x="2392736" y="946034"/>
                  <a:pt x="2386087" y="1044112"/>
                  <a:pt x="2366693" y="1101740"/>
                </a:cubicBezTo>
                <a:cubicBezTo>
                  <a:pt x="2347299" y="1159368"/>
                  <a:pt x="2324580" y="1203144"/>
                  <a:pt x="2280252" y="1234728"/>
                </a:cubicBezTo>
                <a:cubicBezTo>
                  <a:pt x="2235924" y="1266312"/>
                  <a:pt x="2182730" y="1276286"/>
                  <a:pt x="2100722" y="1291247"/>
                </a:cubicBezTo>
                <a:cubicBezTo>
                  <a:pt x="2018714" y="1306208"/>
                  <a:pt x="1911771" y="1316182"/>
                  <a:pt x="1788206" y="1324494"/>
                </a:cubicBezTo>
                <a:cubicBezTo>
                  <a:pt x="1664641" y="1332806"/>
                  <a:pt x="1359328" y="1341118"/>
                  <a:pt x="1359328" y="1341118"/>
                </a:cubicBezTo>
                <a:cubicBezTo>
                  <a:pt x="1223572" y="1346105"/>
                  <a:pt x="1103885" y="1358295"/>
                  <a:pt x="973670" y="1354416"/>
                </a:cubicBezTo>
                <a:cubicBezTo>
                  <a:pt x="843455" y="1350537"/>
                  <a:pt x="668911" y="1336131"/>
                  <a:pt x="578038" y="1317845"/>
                </a:cubicBezTo>
                <a:cubicBezTo>
                  <a:pt x="487164" y="1299559"/>
                  <a:pt x="429537" y="1269637"/>
                  <a:pt x="428429" y="1244702"/>
                </a:cubicBezTo>
                <a:cubicBezTo>
                  <a:pt x="427321" y="1219767"/>
                  <a:pt x="502679" y="1195940"/>
                  <a:pt x="571388" y="1168234"/>
                </a:cubicBezTo>
                <a:cubicBezTo>
                  <a:pt x="640097" y="1140528"/>
                  <a:pt x="840684" y="1078467"/>
                  <a:pt x="840684" y="1078467"/>
                </a:cubicBezTo>
                <a:cubicBezTo>
                  <a:pt x="935436" y="1046328"/>
                  <a:pt x="1033514" y="1008649"/>
                  <a:pt x="1139902" y="975402"/>
                </a:cubicBezTo>
                <a:cubicBezTo>
                  <a:pt x="1246290" y="942155"/>
                  <a:pt x="1513924" y="883973"/>
                  <a:pt x="1479015" y="878986"/>
                </a:cubicBezTo>
                <a:cubicBezTo>
                  <a:pt x="1444106" y="873999"/>
                  <a:pt x="1048474" y="929965"/>
                  <a:pt x="930449" y="945480"/>
                </a:cubicBezTo>
                <a:cubicBezTo>
                  <a:pt x="812424" y="960995"/>
                  <a:pt x="851212" y="970415"/>
                  <a:pt x="770867" y="972077"/>
                </a:cubicBezTo>
                <a:cubicBezTo>
                  <a:pt x="690522" y="973739"/>
                  <a:pt x="551995" y="967645"/>
                  <a:pt x="448377" y="955454"/>
                </a:cubicBezTo>
                <a:cubicBezTo>
                  <a:pt x="344759" y="943263"/>
                  <a:pt x="223410" y="926086"/>
                  <a:pt x="149160" y="898934"/>
                </a:cubicBezTo>
                <a:cubicBezTo>
                  <a:pt x="74910" y="871782"/>
                  <a:pt x="17836" y="851834"/>
                  <a:pt x="2875" y="792544"/>
                </a:cubicBezTo>
                <a:cubicBezTo>
                  <a:pt x="-12086" y="733254"/>
                  <a:pt x="35013" y="614674"/>
                  <a:pt x="59394" y="543193"/>
                </a:cubicBezTo>
                <a:cubicBezTo>
                  <a:pt x="83775" y="471712"/>
                  <a:pt x="95412" y="422949"/>
                  <a:pt x="149160" y="363659"/>
                </a:cubicBezTo>
                <a:cubicBezTo>
                  <a:pt x="202908" y="304369"/>
                  <a:pt x="220085" y="247295"/>
                  <a:pt x="381884" y="187451"/>
                </a:cubicBezTo>
                <a:cubicBezTo>
                  <a:pt x="543683" y="127607"/>
                  <a:pt x="915489" y="25095"/>
                  <a:pt x="1119954" y="4593"/>
                </a:cubicBezTo>
                <a:cubicBezTo>
                  <a:pt x="1324419" y="-15909"/>
                  <a:pt x="1472365" y="37286"/>
                  <a:pt x="1608675" y="64438"/>
                </a:cubicBezTo>
                <a:cubicBezTo>
                  <a:pt x="1744985" y="91590"/>
                  <a:pt x="1853591" y="135919"/>
                  <a:pt x="1937815" y="167503"/>
                </a:cubicBezTo>
                <a:cubicBezTo>
                  <a:pt x="2022039" y="199087"/>
                  <a:pt x="2071354" y="230672"/>
                  <a:pt x="2114020" y="253945"/>
                </a:cubicBezTo>
                <a:cubicBezTo>
                  <a:pt x="2156686" y="277218"/>
                  <a:pt x="2157795" y="271677"/>
                  <a:pt x="2183838" y="297166"/>
                </a:cubicBezTo>
                <a:close/>
              </a:path>
            </a:pathLst>
          </a:cu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Template</a:t>
            </a:r>
          </a:p>
        </p:txBody>
      </p:sp>
      <p:sp>
        <p:nvSpPr>
          <p:cNvPr id="5" name="Title 4"/>
          <p:cNvSpPr>
            <a:spLocks noGrp="1"/>
          </p:cNvSpPr>
          <p:nvPr>
            <p:ph type="title"/>
          </p:nvPr>
        </p:nvSpPr>
        <p:spPr/>
        <p:txBody>
          <a:bodyPr/>
          <a:lstStyle/>
          <a:p>
            <a:r>
              <a:rPr lang="en-US" dirty="0"/>
              <a:t>Rigid transform</a:t>
            </a:r>
          </a:p>
        </p:txBody>
      </p:sp>
      <p:sp>
        <p:nvSpPr>
          <p:cNvPr id="6" name="Freeform 5"/>
          <p:cNvSpPr/>
          <p:nvPr/>
        </p:nvSpPr>
        <p:spPr>
          <a:xfrm>
            <a:off x="4693085" y="2689357"/>
            <a:ext cx="2402823" cy="1375873"/>
          </a:xfrm>
          <a:custGeom>
            <a:avLst/>
            <a:gdLst>
              <a:gd name="connsiteX0" fmla="*/ 221992 w 2402823"/>
              <a:gd name="connsiteY0" fmla="*/ 194291 h 1375873"/>
              <a:gd name="connsiteX1" fmla="*/ 1103522 w 2402823"/>
              <a:gd name="connsiteY1" fmla="*/ 56 h 1375873"/>
              <a:gd name="connsiteX2" fmla="*/ 1820698 w 2402823"/>
              <a:gd name="connsiteY2" fmla="*/ 179350 h 1375873"/>
              <a:gd name="connsiteX3" fmla="*/ 2313757 w 2402823"/>
              <a:gd name="connsiteY3" fmla="*/ 612644 h 1375873"/>
              <a:gd name="connsiteX4" fmla="*/ 2328698 w 2402823"/>
              <a:gd name="connsiteY4" fmla="*/ 1270056 h 1375873"/>
              <a:gd name="connsiteX5" fmla="*/ 1551757 w 2402823"/>
              <a:gd name="connsiteY5" fmla="*/ 1374644 h 1375873"/>
              <a:gd name="connsiteX6" fmla="*/ 625404 w 2402823"/>
              <a:gd name="connsiteY6" fmla="*/ 1314879 h 1375873"/>
              <a:gd name="connsiteX7" fmla="*/ 431169 w 2402823"/>
              <a:gd name="connsiteY7" fmla="*/ 1135585 h 1375873"/>
              <a:gd name="connsiteX8" fmla="*/ 864463 w 2402823"/>
              <a:gd name="connsiteY8" fmla="*/ 1001115 h 1375873"/>
              <a:gd name="connsiteX9" fmla="*/ 1252933 w 2402823"/>
              <a:gd name="connsiteY9" fmla="*/ 911468 h 1375873"/>
              <a:gd name="connsiteX10" fmla="*/ 595522 w 2402823"/>
              <a:gd name="connsiteY10" fmla="*/ 941350 h 1375873"/>
              <a:gd name="connsiteX11" fmla="*/ 42698 w 2402823"/>
              <a:gd name="connsiteY11" fmla="*/ 806879 h 1375873"/>
              <a:gd name="connsiteX12" fmla="*/ 57639 w 2402823"/>
              <a:gd name="connsiteY12" fmla="*/ 388526 h 1375873"/>
              <a:gd name="connsiteX13" fmla="*/ 221992 w 2402823"/>
              <a:gd name="connsiteY13" fmla="*/ 194291 h 137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02823" h="1375873">
                <a:moveTo>
                  <a:pt x="221992" y="194291"/>
                </a:moveTo>
                <a:cubicBezTo>
                  <a:pt x="396306" y="129546"/>
                  <a:pt x="837071" y="2546"/>
                  <a:pt x="1103522" y="56"/>
                </a:cubicBezTo>
                <a:cubicBezTo>
                  <a:pt x="1369973" y="-2434"/>
                  <a:pt x="1618992" y="77252"/>
                  <a:pt x="1820698" y="179350"/>
                </a:cubicBezTo>
                <a:cubicBezTo>
                  <a:pt x="2022404" y="281448"/>
                  <a:pt x="2229090" y="430860"/>
                  <a:pt x="2313757" y="612644"/>
                </a:cubicBezTo>
                <a:cubicBezTo>
                  <a:pt x="2398424" y="794428"/>
                  <a:pt x="2455698" y="1143056"/>
                  <a:pt x="2328698" y="1270056"/>
                </a:cubicBezTo>
                <a:cubicBezTo>
                  <a:pt x="2201698" y="1397056"/>
                  <a:pt x="1835639" y="1367174"/>
                  <a:pt x="1551757" y="1374644"/>
                </a:cubicBezTo>
                <a:cubicBezTo>
                  <a:pt x="1267875" y="1382115"/>
                  <a:pt x="812169" y="1354722"/>
                  <a:pt x="625404" y="1314879"/>
                </a:cubicBezTo>
                <a:cubicBezTo>
                  <a:pt x="438639" y="1275036"/>
                  <a:pt x="391326" y="1187879"/>
                  <a:pt x="431169" y="1135585"/>
                </a:cubicBezTo>
                <a:cubicBezTo>
                  <a:pt x="471012" y="1083291"/>
                  <a:pt x="727503" y="1038468"/>
                  <a:pt x="864463" y="1001115"/>
                </a:cubicBezTo>
                <a:cubicBezTo>
                  <a:pt x="1001423" y="963762"/>
                  <a:pt x="1297757" y="921429"/>
                  <a:pt x="1252933" y="911468"/>
                </a:cubicBezTo>
                <a:cubicBezTo>
                  <a:pt x="1208110" y="901507"/>
                  <a:pt x="797228" y="958781"/>
                  <a:pt x="595522" y="941350"/>
                </a:cubicBezTo>
                <a:cubicBezTo>
                  <a:pt x="393816" y="923919"/>
                  <a:pt x="132345" y="899016"/>
                  <a:pt x="42698" y="806879"/>
                </a:cubicBezTo>
                <a:cubicBezTo>
                  <a:pt x="-46949" y="714742"/>
                  <a:pt x="27757" y="490624"/>
                  <a:pt x="57639" y="388526"/>
                </a:cubicBezTo>
                <a:cubicBezTo>
                  <a:pt x="87521" y="286428"/>
                  <a:pt x="47678" y="259036"/>
                  <a:pt x="221992" y="194291"/>
                </a:cubicBezTo>
                <a:close/>
              </a:path>
            </a:pathLst>
          </a:cu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5283877" y="3076777"/>
            <a:ext cx="1335064" cy="763150"/>
          </a:xfrm>
          <a:custGeom>
            <a:avLst/>
            <a:gdLst>
              <a:gd name="connsiteX0" fmla="*/ 34611 w 1335064"/>
              <a:gd name="connsiteY0" fmla="*/ 240164 h 763150"/>
              <a:gd name="connsiteX1" fmla="*/ 497787 w 1335064"/>
              <a:gd name="connsiteY1" fmla="*/ 16047 h 763150"/>
              <a:gd name="connsiteX2" fmla="*/ 901199 w 1335064"/>
              <a:gd name="connsiteY2" fmla="*/ 30988 h 763150"/>
              <a:gd name="connsiteX3" fmla="*/ 1244846 w 1335064"/>
              <a:gd name="connsiteY3" fmla="*/ 135576 h 763150"/>
              <a:gd name="connsiteX4" fmla="*/ 1334493 w 1335064"/>
              <a:gd name="connsiteY4" fmla="*/ 389576 h 763150"/>
              <a:gd name="connsiteX5" fmla="*/ 1259787 w 1335064"/>
              <a:gd name="connsiteY5" fmla="*/ 658517 h 763150"/>
              <a:gd name="connsiteX6" fmla="*/ 886258 w 1335064"/>
              <a:gd name="connsiteY6" fmla="*/ 733223 h 763150"/>
              <a:gd name="connsiteX7" fmla="*/ 482846 w 1335064"/>
              <a:gd name="connsiteY7" fmla="*/ 763106 h 763150"/>
              <a:gd name="connsiteX8" fmla="*/ 258728 w 1335064"/>
              <a:gd name="connsiteY8" fmla="*/ 733223 h 763150"/>
              <a:gd name="connsiteX9" fmla="*/ 647199 w 1335064"/>
              <a:gd name="connsiteY9" fmla="*/ 568870 h 763150"/>
              <a:gd name="connsiteX10" fmla="*/ 811552 w 1335064"/>
              <a:gd name="connsiteY10" fmla="*/ 509106 h 763150"/>
              <a:gd name="connsiteX11" fmla="*/ 348376 w 1335064"/>
              <a:gd name="connsiteY11" fmla="*/ 568870 h 763150"/>
              <a:gd name="connsiteX12" fmla="*/ 4728 w 1335064"/>
              <a:gd name="connsiteY12" fmla="*/ 479223 h 763150"/>
              <a:gd name="connsiteX13" fmla="*/ 139199 w 1335064"/>
              <a:gd name="connsiteY13" fmla="*/ 195341 h 76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5064" h="763150">
                <a:moveTo>
                  <a:pt x="34611" y="240164"/>
                </a:moveTo>
                <a:cubicBezTo>
                  <a:pt x="193983" y="145537"/>
                  <a:pt x="353356" y="50910"/>
                  <a:pt x="497787" y="16047"/>
                </a:cubicBezTo>
                <a:cubicBezTo>
                  <a:pt x="642218" y="-18816"/>
                  <a:pt x="776689" y="11067"/>
                  <a:pt x="901199" y="30988"/>
                </a:cubicBezTo>
                <a:cubicBezTo>
                  <a:pt x="1025709" y="50909"/>
                  <a:pt x="1172630" y="75811"/>
                  <a:pt x="1244846" y="135576"/>
                </a:cubicBezTo>
                <a:cubicBezTo>
                  <a:pt x="1317062" y="195341"/>
                  <a:pt x="1332003" y="302419"/>
                  <a:pt x="1334493" y="389576"/>
                </a:cubicBezTo>
                <a:cubicBezTo>
                  <a:pt x="1336983" y="476733"/>
                  <a:pt x="1334493" y="601243"/>
                  <a:pt x="1259787" y="658517"/>
                </a:cubicBezTo>
                <a:cubicBezTo>
                  <a:pt x="1185081" y="715791"/>
                  <a:pt x="1015748" y="715792"/>
                  <a:pt x="886258" y="733223"/>
                </a:cubicBezTo>
                <a:cubicBezTo>
                  <a:pt x="756768" y="750654"/>
                  <a:pt x="587434" y="763106"/>
                  <a:pt x="482846" y="763106"/>
                </a:cubicBezTo>
                <a:cubicBezTo>
                  <a:pt x="378258" y="763106"/>
                  <a:pt x="231336" y="765596"/>
                  <a:pt x="258728" y="733223"/>
                </a:cubicBezTo>
                <a:cubicBezTo>
                  <a:pt x="286120" y="700850"/>
                  <a:pt x="555062" y="606223"/>
                  <a:pt x="647199" y="568870"/>
                </a:cubicBezTo>
                <a:cubicBezTo>
                  <a:pt x="739336" y="531517"/>
                  <a:pt x="861356" y="509106"/>
                  <a:pt x="811552" y="509106"/>
                </a:cubicBezTo>
                <a:cubicBezTo>
                  <a:pt x="761748" y="509106"/>
                  <a:pt x="482847" y="573850"/>
                  <a:pt x="348376" y="568870"/>
                </a:cubicBezTo>
                <a:cubicBezTo>
                  <a:pt x="213905" y="563890"/>
                  <a:pt x="39591" y="541478"/>
                  <a:pt x="4728" y="479223"/>
                </a:cubicBezTo>
                <a:cubicBezTo>
                  <a:pt x="-30135" y="416968"/>
                  <a:pt x="139199" y="195341"/>
                  <a:pt x="139199" y="195341"/>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pic>
        <p:nvPicPr>
          <p:cNvPr id="8" name="Picture 7"/>
          <p:cNvPicPr>
            <a:picLocks noChangeAspect="1"/>
          </p:cNvPicPr>
          <p:nvPr/>
        </p:nvPicPr>
        <p:blipFill rotWithShape="1">
          <a:blip r:embed="rId3"/>
          <a:srcRect t="-1" b="46776"/>
          <a:stretch/>
        </p:blipFill>
        <p:spPr>
          <a:xfrm>
            <a:off x="7607300" y="3704491"/>
            <a:ext cx="3060700" cy="1683124"/>
          </a:xfrm>
          <a:prstGeom prst="rect">
            <a:avLst/>
          </a:prstGeom>
        </p:spPr>
      </p:pic>
      <p:sp>
        <p:nvSpPr>
          <p:cNvPr id="9" name="TextBox 8"/>
          <p:cNvSpPr txBox="1"/>
          <p:nvPr/>
        </p:nvSpPr>
        <p:spPr>
          <a:xfrm>
            <a:off x="7610942" y="3120087"/>
            <a:ext cx="2881238" cy="369332"/>
          </a:xfrm>
          <a:prstGeom prst="rect">
            <a:avLst/>
          </a:prstGeom>
          <a:noFill/>
        </p:spPr>
        <p:txBody>
          <a:bodyPr wrap="none" rtlCol="0">
            <a:spAutoFit/>
          </a:bodyPr>
          <a:lstStyle/>
          <a:p>
            <a:r>
              <a:rPr lang="en-US" dirty="0"/>
              <a:t>6 parameter rigid transform</a:t>
            </a:r>
          </a:p>
        </p:txBody>
      </p:sp>
      <p:sp>
        <p:nvSpPr>
          <p:cNvPr id="3" name="TextBox 2"/>
          <p:cNvSpPr txBox="1"/>
          <p:nvPr/>
        </p:nvSpPr>
        <p:spPr>
          <a:xfrm>
            <a:off x="7921065" y="3460205"/>
            <a:ext cx="421910" cy="369332"/>
          </a:xfrm>
          <a:prstGeom prst="rect">
            <a:avLst/>
          </a:prstGeom>
          <a:noFill/>
        </p:spPr>
        <p:txBody>
          <a:bodyPr wrap="none" rtlCol="0">
            <a:spAutoFit/>
          </a:bodyPr>
          <a:lstStyle/>
          <a:p>
            <a:r>
              <a:rPr lang="en-US" dirty="0"/>
              <a:t>3x</a:t>
            </a:r>
          </a:p>
        </p:txBody>
      </p:sp>
      <p:sp>
        <p:nvSpPr>
          <p:cNvPr id="10" name="TextBox 9"/>
          <p:cNvSpPr txBox="1"/>
          <p:nvPr/>
        </p:nvSpPr>
        <p:spPr>
          <a:xfrm>
            <a:off x="9749865" y="3460205"/>
            <a:ext cx="421910" cy="369332"/>
          </a:xfrm>
          <a:prstGeom prst="rect">
            <a:avLst/>
          </a:prstGeom>
          <a:noFill/>
        </p:spPr>
        <p:txBody>
          <a:bodyPr wrap="none" rtlCol="0">
            <a:spAutoFit/>
          </a:bodyPr>
          <a:lstStyle/>
          <a:p>
            <a:r>
              <a:rPr lang="en-US" dirty="0"/>
              <a:t>3x</a:t>
            </a:r>
          </a:p>
        </p:txBody>
      </p:sp>
      <p:pic>
        <p:nvPicPr>
          <p:cNvPr id="4" name="Picture 3">
            <a:extLst>
              <a:ext uri="{FF2B5EF4-FFF2-40B4-BE49-F238E27FC236}">
                <a16:creationId xmlns:a16="http://schemas.microsoft.com/office/drawing/2014/main" id="{1CD617FF-407E-46A2-9B40-F3738BD32CCD}"/>
              </a:ext>
            </a:extLst>
          </p:cNvPr>
          <p:cNvPicPr>
            <a:picLocks noChangeAspect="1"/>
          </p:cNvPicPr>
          <p:nvPr/>
        </p:nvPicPr>
        <p:blipFill>
          <a:blip r:embed="rId4"/>
          <a:stretch>
            <a:fillRect/>
          </a:stretch>
        </p:blipFill>
        <p:spPr>
          <a:xfrm>
            <a:off x="1524000" y="5268432"/>
            <a:ext cx="2510354" cy="1589568"/>
          </a:xfrm>
          <a:prstGeom prst="rect">
            <a:avLst/>
          </a:prstGeom>
        </p:spPr>
      </p:pic>
    </p:spTree>
    <p:extLst>
      <p:ext uri="{BB962C8B-B14F-4D97-AF65-F5344CB8AC3E}">
        <p14:creationId xmlns:p14="http://schemas.microsoft.com/office/powerpoint/2010/main" val="231026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p:nvPr/>
        </p:nvSpPr>
        <p:spPr>
          <a:xfrm>
            <a:off x="4892307" y="2572041"/>
            <a:ext cx="2397850" cy="1355165"/>
          </a:xfrm>
          <a:custGeom>
            <a:avLst/>
            <a:gdLst>
              <a:gd name="connsiteX0" fmla="*/ 2183838 w 2397850"/>
              <a:gd name="connsiteY0" fmla="*/ 297166 h 1355165"/>
              <a:gd name="connsiteX1" fmla="*/ 2270278 w 2397850"/>
              <a:gd name="connsiteY1" fmla="*/ 406880 h 1355165"/>
              <a:gd name="connsiteX2" fmla="*/ 2330122 w 2397850"/>
              <a:gd name="connsiteY2" fmla="*/ 503296 h 1355165"/>
              <a:gd name="connsiteX3" fmla="*/ 2370017 w 2397850"/>
              <a:gd name="connsiteY3" fmla="*/ 629634 h 1355165"/>
              <a:gd name="connsiteX4" fmla="*/ 2389965 w 2397850"/>
              <a:gd name="connsiteY4" fmla="*/ 759297 h 1355165"/>
              <a:gd name="connsiteX5" fmla="*/ 2396615 w 2397850"/>
              <a:gd name="connsiteY5" fmla="*/ 888960 h 1355165"/>
              <a:gd name="connsiteX6" fmla="*/ 2366693 w 2397850"/>
              <a:gd name="connsiteY6" fmla="*/ 1101740 h 1355165"/>
              <a:gd name="connsiteX7" fmla="*/ 2280252 w 2397850"/>
              <a:gd name="connsiteY7" fmla="*/ 1234728 h 1355165"/>
              <a:gd name="connsiteX8" fmla="*/ 2100722 w 2397850"/>
              <a:gd name="connsiteY8" fmla="*/ 1291247 h 1355165"/>
              <a:gd name="connsiteX9" fmla="*/ 1788206 w 2397850"/>
              <a:gd name="connsiteY9" fmla="*/ 1324494 h 1355165"/>
              <a:gd name="connsiteX10" fmla="*/ 1359328 w 2397850"/>
              <a:gd name="connsiteY10" fmla="*/ 1341118 h 1355165"/>
              <a:gd name="connsiteX11" fmla="*/ 973670 w 2397850"/>
              <a:gd name="connsiteY11" fmla="*/ 1354416 h 1355165"/>
              <a:gd name="connsiteX12" fmla="*/ 578038 w 2397850"/>
              <a:gd name="connsiteY12" fmla="*/ 1317845 h 1355165"/>
              <a:gd name="connsiteX13" fmla="*/ 428429 w 2397850"/>
              <a:gd name="connsiteY13" fmla="*/ 1244702 h 1355165"/>
              <a:gd name="connsiteX14" fmla="*/ 571388 w 2397850"/>
              <a:gd name="connsiteY14" fmla="*/ 1168234 h 1355165"/>
              <a:gd name="connsiteX15" fmla="*/ 840684 w 2397850"/>
              <a:gd name="connsiteY15" fmla="*/ 1078467 h 1355165"/>
              <a:gd name="connsiteX16" fmla="*/ 1139902 w 2397850"/>
              <a:gd name="connsiteY16" fmla="*/ 975402 h 1355165"/>
              <a:gd name="connsiteX17" fmla="*/ 1479015 w 2397850"/>
              <a:gd name="connsiteY17" fmla="*/ 878986 h 1355165"/>
              <a:gd name="connsiteX18" fmla="*/ 930449 w 2397850"/>
              <a:gd name="connsiteY18" fmla="*/ 945480 h 1355165"/>
              <a:gd name="connsiteX19" fmla="*/ 770867 w 2397850"/>
              <a:gd name="connsiteY19" fmla="*/ 972077 h 1355165"/>
              <a:gd name="connsiteX20" fmla="*/ 448377 w 2397850"/>
              <a:gd name="connsiteY20" fmla="*/ 955454 h 1355165"/>
              <a:gd name="connsiteX21" fmla="*/ 149160 w 2397850"/>
              <a:gd name="connsiteY21" fmla="*/ 898934 h 1355165"/>
              <a:gd name="connsiteX22" fmla="*/ 2875 w 2397850"/>
              <a:gd name="connsiteY22" fmla="*/ 792544 h 1355165"/>
              <a:gd name="connsiteX23" fmla="*/ 59394 w 2397850"/>
              <a:gd name="connsiteY23" fmla="*/ 543193 h 1355165"/>
              <a:gd name="connsiteX24" fmla="*/ 149160 w 2397850"/>
              <a:gd name="connsiteY24" fmla="*/ 363659 h 1355165"/>
              <a:gd name="connsiteX25" fmla="*/ 381884 w 2397850"/>
              <a:gd name="connsiteY25" fmla="*/ 187451 h 1355165"/>
              <a:gd name="connsiteX26" fmla="*/ 1119954 w 2397850"/>
              <a:gd name="connsiteY26" fmla="*/ 4593 h 1355165"/>
              <a:gd name="connsiteX27" fmla="*/ 1608675 w 2397850"/>
              <a:gd name="connsiteY27" fmla="*/ 64438 h 1355165"/>
              <a:gd name="connsiteX28" fmla="*/ 1937815 w 2397850"/>
              <a:gd name="connsiteY28" fmla="*/ 167503 h 1355165"/>
              <a:gd name="connsiteX29" fmla="*/ 2114020 w 2397850"/>
              <a:gd name="connsiteY29" fmla="*/ 253945 h 1355165"/>
              <a:gd name="connsiteX30" fmla="*/ 2183838 w 2397850"/>
              <a:gd name="connsiteY30" fmla="*/ 297166 h 135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97850" h="1355165">
                <a:moveTo>
                  <a:pt x="2183838" y="297166"/>
                </a:moveTo>
                <a:cubicBezTo>
                  <a:pt x="2209881" y="322655"/>
                  <a:pt x="2245897" y="372525"/>
                  <a:pt x="2270278" y="406880"/>
                </a:cubicBezTo>
                <a:cubicBezTo>
                  <a:pt x="2294659" y="441235"/>
                  <a:pt x="2313499" y="466170"/>
                  <a:pt x="2330122" y="503296"/>
                </a:cubicBezTo>
                <a:cubicBezTo>
                  <a:pt x="2346745" y="540422"/>
                  <a:pt x="2360043" y="586967"/>
                  <a:pt x="2370017" y="629634"/>
                </a:cubicBezTo>
                <a:cubicBezTo>
                  <a:pt x="2379991" y="672301"/>
                  <a:pt x="2385532" y="716076"/>
                  <a:pt x="2389965" y="759297"/>
                </a:cubicBezTo>
                <a:cubicBezTo>
                  <a:pt x="2394398" y="802518"/>
                  <a:pt x="2400494" y="831886"/>
                  <a:pt x="2396615" y="888960"/>
                </a:cubicBezTo>
                <a:cubicBezTo>
                  <a:pt x="2392736" y="946034"/>
                  <a:pt x="2386087" y="1044112"/>
                  <a:pt x="2366693" y="1101740"/>
                </a:cubicBezTo>
                <a:cubicBezTo>
                  <a:pt x="2347299" y="1159368"/>
                  <a:pt x="2324580" y="1203144"/>
                  <a:pt x="2280252" y="1234728"/>
                </a:cubicBezTo>
                <a:cubicBezTo>
                  <a:pt x="2235924" y="1266312"/>
                  <a:pt x="2182730" y="1276286"/>
                  <a:pt x="2100722" y="1291247"/>
                </a:cubicBezTo>
                <a:cubicBezTo>
                  <a:pt x="2018714" y="1306208"/>
                  <a:pt x="1911771" y="1316182"/>
                  <a:pt x="1788206" y="1324494"/>
                </a:cubicBezTo>
                <a:cubicBezTo>
                  <a:pt x="1664641" y="1332806"/>
                  <a:pt x="1359328" y="1341118"/>
                  <a:pt x="1359328" y="1341118"/>
                </a:cubicBezTo>
                <a:cubicBezTo>
                  <a:pt x="1223572" y="1346105"/>
                  <a:pt x="1103885" y="1358295"/>
                  <a:pt x="973670" y="1354416"/>
                </a:cubicBezTo>
                <a:cubicBezTo>
                  <a:pt x="843455" y="1350537"/>
                  <a:pt x="668911" y="1336131"/>
                  <a:pt x="578038" y="1317845"/>
                </a:cubicBezTo>
                <a:cubicBezTo>
                  <a:pt x="487164" y="1299559"/>
                  <a:pt x="429537" y="1269637"/>
                  <a:pt x="428429" y="1244702"/>
                </a:cubicBezTo>
                <a:cubicBezTo>
                  <a:pt x="427321" y="1219767"/>
                  <a:pt x="502679" y="1195940"/>
                  <a:pt x="571388" y="1168234"/>
                </a:cubicBezTo>
                <a:cubicBezTo>
                  <a:pt x="640097" y="1140528"/>
                  <a:pt x="840684" y="1078467"/>
                  <a:pt x="840684" y="1078467"/>
                </a:cubicBezTo>
                <a:cubicBezTo>
                  <a:pt x="935436" y="1046328"/>
                  <a:pt x="1033514" y="1008649"/>
                  <a:pt x="1139902" y="975402"/>
                </a:cubicBezTo>
                <a:cubicBezTo>
                  <a:pt x="1246290" y="942155"/>
                  <a:pt x="1513924" y="883973"/>
                  <a:pt x="1479015" y="878986"/>
                </a:cubicBezTo>
                <a:cubicBezTo>
                  <a:pt x="1444106" y="873999"/>
                  <a:pt x="1048474" y="929965"/>
                  <a:pt x="930449" y="945480"/>
                </a:cubicBezTo>
                <a:cubicBezTo>
                  <a:pt x="812424" y="960995"/>
                  <a:pt x="851212" y="970415"/>
                  <a:pt x="770867" y="972077"/>
                </a:cubicBezTo>
                <a:cubicBezTo>
                  <a:pt x="690522" y="973739"/>
                  <a:pt x="551995" y="967645"/>
                  <a:pt x="448377" y="955454"/>
                </a:cubicBezTo>
                <a:cubicBezTo>
                  <a:pt x="344759" y="943263"/>
                  <a:pt x="223410" y="926086"/>
                  <a:pt x="149160" y="898934"/>
                </a:cubicBezTo>
                <a:cubicBezTo>
                  <a:pt x="74910" y="871782"/>
                  <a:pt x="17836" y="851834"/>
                  <a:pt x="2875" y="792544"/>
                </a:cubicBezTo>
                <a:cubicBezTo>
                  <a:pt x="-12086" y="733254"/>
                  <a:pt x="35013" y="614674"/>
                  <a:pt x="59394" y="543193"/>
                </a:cubicBezTo>
                <a:cubicBezTo>
                  <a:pt x="83775" y="471712"/>
                  <a:pt x="95412" y="422949"/>
                  <a:pt x="149160" y="363659"/>
                </a:cubicBezTo>
                <a:cubicBezTo>
                  <a:pt x="202908" y="304369"/>
                  <a:pt x="220085" y="247295"/>
                  <a:pt x="381884" y="187451"/>
                </a:cubicBezTo>
                <a:cubicBezTo>
                  <a:pt x="543683" y="127607"/>
                  <a:pt x="915489" y="25095"/>
                  <a:pt x="1119954" y="4593"/>
                </a:cubicBezTo>
                <a:cubicBezTo>
                  <a:pt x="1324419" y="-15909"/>
                  <a:pt x="1472365" y="37286"/>
                  <a:pt x="1608675" y="64438"/>
                </a:cubicBezTo>
                <a:cubicBezTo>
                  <a:pt x="1744985" y="91590"/>
                  <a:pt x="1853591" y="135919"/>
                  <a:pt x="1937815" y="167503"/>
                </a:cubicBezTo>
                <a:cubicBezTo>
                  <a:pt x="2022039" y="199087"/>
                  <a:pt x="2071354" y="230672"/>
                  <a:pt x="2114020" y="253945"/>
                </a:cubicBezTo>
                <a:cubicBezTo>
                  <a:pt x="2156686" y="277218"/>
                  <a:pt x="2157795" y="271677"/>
                  <a:pt x="2183838" y="297166"/>
                </a:cubicBezTo>
                <a:close/>
              </a:path>
            </a:pathLst>
          </a:cu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Title 5"/>
          <p:cNvSpPr>
            <a:spLocks noGrp="1"/>
          </p:cNvSpPr>
          <p:nvPr>
            <p:ph type="title"/>
          </p:nvPr>
        </p:nvSpPr>
        <p:spPr/>
        <p:txBody>
          <a:bodyPr/>
          <a:lstStyle/>
          <a:p>
            <a:r>
              <a:rPr lang="en-US" dirty="0"/>
              <a:t>Affine transform</a:t>
            </a:r>
          </a:p>
        </p:txBody>
      </p:sp>
      <p:sp>
        <p:nvSpPr>
          <p:cNvPr id="5" name="TextBox 4"/>
          <p:cNvSpPr txBox="1"/>
          <p:nvPr/>
        </p:nvSpPr>
        <p:spPr>
          <a:xfrm>
            <a:off x="7641192" y="3167543"/>
            <a:ext cx="3116879" cy="369332"/>
          </a:xfrm>
          <a:prstGeom prst="rect">
            <a:avLst/>
          </a:prstGeom>
          <a:noFill/>
        </p:spPr>
        <p:txBody>
          <a:bodyPr wrap="none" rtlCol="0">
            <a:spAutoFit/>
          </a:bodyPr>
          <a:lstStyle/>
          <a:p>
            <a:r>
              <a:rPr lang="en-US" dirty="0"/>
              <a:t>12 parameter affine transform</a:t>
            </a:r>
          </a:p>
        </p:txBody>
      </p:sp>
      <p:sp>
        <p:nvSpPr>
          <p:cNvPr id="7" name="Freeform 6"/>
          <p:cNvSpPr/>
          <p:nvPr/>
        </p:nvSpPr>
        <p:spPr>
          <a:xfrm>
            <a:off x="4896177" y="2569827"/>
            <a:ext cx="2402823" cy="1375873"/>
          </a:xfrm>
          <a:custGeom>
            <a:avLst/>
            <a:gdLst>
              <a:gd name="connsiteX0" fmla="*/ 221992 w 2402823"/>
              <a:gd name="connsiteY0" fmla="*/ 194291 h 1375873"/>
              <a:gd name="connsiteX1" fmla="*/ 1103522 w 2402823"/>
              <a:gd name="connsiteY1" fmla="*/ 56 h 1375873"/>
              <a:gd name="connsiteX2" fmla="*/ 1820698 w 2402823"/>
              <a:gd name="connsiteY2" fmla="*/ 179350 h 1375873"/>
              <a:gd name="connsiteX3" fmla="*/ 2313757 w 2402823"/>
              <a:gd name="connsiteY3" fmla="*/ 612644 h 1375873"/>
              <a:gd name="connsiteX4" fmla="*/ 2328698 w 2402823"/>
              <a:gd name="connsiteY4" fmla="*/ 1270056 h 1375873"/>
              <a:gd name="connsiteX5" fmla="*/ 1551757 w 2402823"/>
              <a:gd name="connsiteY5" fmla="*/ 1374644 h 1375873"/>
              <a:gd name="connsiteX6" fmla="*/ 625404 w 2402823"/>
              <a:gd name="connsiteY6" fmla="*/ 1314879 h 1375873"/>
              <a:gd name="connsiteX7" fmla="*/ 431169 w 2402823"/>
              <a:gd name="connsiteY7" fmla="*/ 1135585 h 1375873"/>
              <a:gd name="connsiteX8" fmla="*/ 864463 w 2402823"/>
              <a:gd name="connsiteY8" fmla="*/ 1001115 h 1375873"/>
              <a:gd name="connsiteX9" fmla="*/ 1252933 w 2402823"/>
              <a:gd name="connsiteY9" fmla="*/ 911468 h 1375873"/>
              <a:gd name="connsiteX10" fmla="*/ 595522 w 2402823"/>
              <a:gd name="connsiteY10" fmla="*/ 941350 h 1375873"/>
              <a:gd name="connsiteX11" fmla="*/ 42698 w 2402823"/>
              <a:gd name="connsiteY11" fmla="*/ 806879 h 1375873"/>
              <a:gd name="connsiteX12" fmla="*/ 57639 w 2402823"/>
              <a:gd name="connsiteY12" fmla="*/ 388526 h 1375873"/>
              <a:gd name="connsiteX13" fmla="*/ 221992 w 2402823"/>
              <a:gd name="connsiteY13" fmla="*/ 194291 h 137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02823" h="1375873">
                <a:moveTo>
                  <a:pt x="221992" y="194291"/>
                </a:moveTo>
                <a:cubicBezTo>
                  <a:pt x="396306" y="129546"/>
                  <a:pt x="837071" y="2546"/>
                  <a:pt x="1103522" y="56"/>
                </a:cubicBezTo>
                <a:cubicBezTo>
                  <a:pt x="1369973" y="-2434"/>
                  <a:pt x="1618992" y="77252"/>
                  <a:pt x="1820698" y="179350"/>
                </a:cubicBezTo>
                <a:cubicBezTo>
                  <a:pt x="2022404" y="281448"/>
                  <a:pt x="2229090" y="430860"/>
                  <a:pt x="2313757" y="612644"/>
                </a:cubicBezTo>
                <a:cubicBezTo>
                  <a:pt x="2398424" y="794428"/>
                  <a:pt x="2455698" y="1143056"/>
                  <a:pt x="2328698" y="1270056"/>
                </a:cubicBezTo>
                <a:cubicBezTo>
                  <a:pt x="2201698" y="1397056"/>
                  <a:pt x="1835639" y="1367174"/>
                  <a:pt x="1551757" y="1374644"/>
                </a:cubicBezTo>
                <a:cubicBezTo>
                  <a:pt x="1267875" y="1382115"/>
                  <a:pt x="812169" y="1354722"/>
                  <a:pt x="625404" y="1314879"/>
                </a:cubicBezTo>
                <a:cubicBezTo>
                  <a:pt x="438639" y="1275036"/>
                  <a:pt x="391326" y="1187879"/>
                  <a:pt x="431169" y="1135585"/>
                </a:cubicBezTo>
                <a:cubicBezTo>
                  <a:pt x="471012" y="1083291"/>
                  <a:pt x="727503" y="1038468"/>
                  <a:pt x="864463" y="1001115"/>
                </a:cubicBezTo>
                <a:cubicBezTo>
                  <a:pt x="1001423" y="963762"/>
                  <a:pt x="1297757" y="921429"/>
                  <a:pt x="1252933" y="911468"/>
                </a:cubicBezTo>
                <a:cubicBezTo>
                  <a:pt x="1208110" y="901507"/>
                  <a:pt x="797228" y="958781"/>
                  <a:pt x="595522" y="941350"/>
                </a:cubicBezTo>
                <a:cubicBezTo>
                  <a:pt x="393816" y="923919"/>
                  <a:pt x="132345" y="899016"/>
                  <a:pt x="42698" y="806879"/>
                </a:cubicBezTo>
                <a:cubicBezTo>
                  <a:pt x="-46949" y="714742"/>
                  <a:pt x="27757" y="490624"/>
                  <a:pt x="57639" y="388526"/>
                </a:cubicBezTo>
                <a:cubicBezTo>
                  <a:pt x="87521" y="286428"/>
                  <a:pt x="47678" y="259036"/>
                  <a:pt x="221992" y="194291"/>
                </a:cubicBezTo>
                <a:close/>
              </a:path>
            </a:pathLst>
          </a:cu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4896177" y="2569827"/>
            <a:ext cx="2402823" cy="1345991"/>
          </a:xfrm>
          <a:custGeom>
            <a:avLst/>
            <a:gdLst>
              <a:gd name="connsiteX0" fmla="*/ 34611 w 1335064"/>
              <a:gd name="connsiteY0" fmla="*/ 240164 h 763150"/>
              <a:gd name="connsiteX1" fmla="*/ 497787 w 1335064"/>
              <a:gd name="connsiteY1" fmla="*/ 16047 h 763150"/>
              <a:gd name="connsiteX2" fmla="*/ 901199 w 1335064"/>
              <a:gd name="connsiteY2" fmla="*/ 30988 h 763150"/>
              <a:gd name="connsiteX3" fmla="*/ 1244846 w 1335064"/>
              <a:gd name="connsiteY3" fmla="*/ 135576 h 763150"/>
              <a:gd name="connsiteX4" fmla="*/ 1334493 w 1335064"/>
              <a:gd name="connsiteY4" fmla="*/ 389576 h 763150"/>
              <a:gd name="connsiteX5" fmla="*/ 1259787 w 1335064"/>
              <a:gd name="connsiteY5" fmla="*/ 658517 h 763150"/>
              <a:gd name="connsiteX6" fmla="*/ 886258 w 1335064"/>
              <a:gd name="connsiteY6" fmla="*/ 733223 h 763150"/>
              <a:gd name="connsiteX7" fmla="*/ 482846 w 1335064"/>
              <a:gd name="connsiteY7" fmla="*/ 763106 h 763150"/>
              <a:gd name="connsiteX8" fmla="*/ 258728 w 1335064"/>
              <a:gd name="connsiteY8" fmla="*/ 733223 h 763150"/>
              <a:gd name="connsiteX9" fmla="*/ 647199 w 1335064"/>
              <a:gd name="connsiteY9" fmla="*/ 568870 h 763150"/>
              <a:gd name="connsiteX10" fmla="*/ 811552 w 1335064"/>
              <a:gd name="connsiteY10" fmla="*/ 509106 h 763150"/>
              <a:gd name="connsiteX11" fmla="*/ 348376 w 1335064"/>
              <a:gd name="connsiteY11" fmla="*/ 568870 h 763150"/>
              <a:gd name="connsiteX12" fmla="*/ 4728 w 1335064"/>
              <a:gd name="connsiteY12" fmla="*/ 479223 h 763150"/>
              <a:gd name="connsiteX13" fmla="*/ 139199 w 1335064"/>
              <a:gd name="connsiteY13" fmla="*/ 195341 h 76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5064" h="763150">
                <a:moveTo>
                  <a:pt x="34611" y="240164"/>
                </a:moveTo>
                <a:cubicBezTo>
                  <a:pt x="193983" y="145537"/>
                  <a:pt x="353356" y="50910"/>
                  <a:pt x="497787" y="16047"/>
                </a:cubicBezTo>
                <a:cubicBezTo>
                  <a:pt x="642218" y="-18816"/>
                  <a:pt x="776689" y="11067"/>
                  <a:pt x="901199" y="30988"/>
                </a:cubicBezTo>
                <a:cubicBezTo>
                  <a:pt x="1025709" y="50909"/>
                  <a:pt x="1172630" y="75811"/>
                  <a:pt x="1244846" y="135576"/>
                </a:cubicBezTo>
                <a:cubicBezTo>
                  <a:pt x="1317062" y="195341"/>
                  <a:pt x="1332003" y="302419"/>
                  <a:pt x="1334493" y="389576"/>
                </a:cubicBezTo>
                <a:cubicBezTo>
                  <a:pt x="1336983" y="476733"/>
                  <a:pt x="1334493" y="601243"/>
                  <a:pt x="1259787" y="658517"/>
                </a:cubicBezTo>
                <a:cubicBezTo>
                  <a:pt x="1185081" y="715791"/>
                  <a:pt x="1015748" y="715792"/>
                  <a:pt x="886258" y="733223"/>
                </a:cubicBezTo>
                <a:cubicBezTo>
                  <a:pt x="756768" y="750654"/>
                  <a:pt x="587434" y="763106"/>
                  <a:pt x="482846" y="763106"/>
                </a:cubicBezTo>
                <a:cubicBezTo>
                  <a:pt x="378258" y="763106"/>
                  <a:pt x="231336" y="765596"/>
                  <a:pt x="258728" y="733223"/>
                </a:cubicBezTo>
                <a:cubicBezTo>
                  <a:pt x="286120" y="700850"/>
                  <a:pt x="555062" y="606223"/>
                  <a:pt x="647199" y="568870"/>
                </a:cubicBezTo>
                <a:cubicBezTo>
                  <a:pt x="739336" y="531517"/>
                  <a:pt x="861356" y="509106"/>
                  <a:pt x="811552" y="509106"/>
                </a:cubicBezTo>
                <a:cubicBezTo>
                  <a:pt x="761748" y="509106"/>
                  <a:pt x="482847" y="573850"/>
                  <a:pt x="348376" y="568870"/>
                </a:cubicBezTo>
                <a:cubicBezTo>
                  <a:pt x="213905" y="563890"/>
                  <a:pt x="39591" y="541478"/>
                  <a:pt x="4728" y="479223"/>
                </a:cubicBezTo>
                <a:cubicBezTo>
                  <a:pt x="-30135" y="416968"/>
                  <a:pt x="139199" y="195341"/>
                  <a:pt x="139199" y="195341"/>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Left Arrow 8"/>
          <p:cNvSpPr/>
          <p:nvPr/>
        </p:nvSpPr>
        <p:spPr>
          <a:xfrm rot="20462258">
            <a:off x="7286193" y="2542826"/>
            <a:ext cx="552824" cy="343647"/>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Left Arrow 9"/>
          <p:cNvSpPr/>
          <p:nvPr/>
        </p:nvSpPr>
        <p:spPr>
          <a:xfrm rot="12311670">
            <a:off x="4343352" y="2557874"/>
            <a:ext cx="552824" cy="34364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7620000" y="3676647"/>
            <a:ext cx="3060700" cy="3162300"/>
          </a:xfrm>
          <a:prstGeom prst="rect">
            <a:avLst/>
          </a:prstGeom>
        </p:spPr>
      </p:pic>
      <p:sp>
        <p:nvSpPr>
          <p:cNvPr id="12" name="TextBox 11"/>
          <p:cNvSpPr txBox="1"/>
          <p:nvPr/>
        </p:nvSpPr>
        <p:spPr>
          <a:xfrm>
            <a:off x="7933765" y="5289171"/>
            <a:ext cx="421910" cy="369332"/>
          </a:xfrm>
          <a:prstGeom prst="rect">
            <a:avLst/>
          </a:prstGeom>
          <a:noFill/>
        </p:spPr>
        <p:txBody>
          <a:bodyPr wrap="none" rtlCol="0">
            <a:spAutoFit/>
          </a:bodyPr>
          <a:lstStyle/>
          <a:p>
            <a:r>
              <a:rPr lang="en-US" dirty="0"/>
              <a:t>3x</a:t>
            </a:r>
          </a:p>
        </p:txBody>
      </p:sp>
      <p:sp>
        <p:nvSpPr>
          <p:cNvPr id="13" name="TextBox 12"/>
          <p:cNvSpPr txBox="1"/>
          <p:nvPr/>
        </p:nvSpPr>
        <p:spPr>
          <a:xfrm>
            <a:off x="9762565" y="5289171"/>
            <a:ext cx="421910" cy="369332"/>
          </a:xfrm>
          <a:prstGeom prst="rect">
            <a:avLst/>
          </a:prstGeom>
          <a:noFill/>
        </p:spPr>
        <p:txBody>
          <a:bodyPr wrap="none" rtlCol="0">
            <a:spAutoFit/>
          </a:bodyPr>
          <a:lstStyle/>
          <a:p>
            <a:r>
              <a:rPr lang="en-US" dirty="0"/>
              <a:t>3x</a:t>
            </a:r>
          </a:p>
        </p:txBody>
      </p:sp>
      <p:sp>
        <p:nvSpPr>
          <p:cNvPr id="14" name="TextBox 13"/>
          <p:cNvSpPr txBox="1"/>
          <p:nvPr/>
        </p:nvSpPr>
        <p:spPr>
          <a:xfrm>
            <a:off x="7933765" y="3496251"/>
            <a:ext cx="421910" cy="369332"/>
          </a:xfrm>
          <a:prstGeom prst="rect">
            <a:avLst/>
          </a:prstGeom>
          <a:noFill/>
        </p:spPr>
        <p:txBody>
          <a:bodyPr wrap="none" rtlCol="0">
            <a:spAutoFit/>
          </a:bodyPr>
          <a:lstStyle/>
          <a:p>
            <a:r>
              <a:rPr lang="en-US" dirty="0"/>
              <a:t>3x</a:t>
            </a:r>
          </a:p>
        </p:txBody>
      </p:sp>
      <p:sp>
        <p:nvSpPr>
          <p:cNvPr id="15" name="TextBox 14"/>
          <p:cNvSpPr txBox="1"/>
          <p:nvPr/>
        </p:nvSpPr>
        <p:spPr>
          <a:xfrm>
            <a:off x="9762565" y="3496251"/>
            <a:ext cx="421910" cy="369332"/>
          </a:xfrm>
          <a:prstGeom prst="rect">
            <a:avLst/>
          </a:prstGeom>
          <a:noFill/>
        </p:spPr>
        <p:txBody>
          <a:bodyPr wrap="none" rtlCol="0">
            <a:spAutoFit/>
          </a:bodyPr>
          <a:lstStyle/>
          <a:p>
            <a:r>
              <a:rPr lang="en-US" dirty="0"/>
              <a:t>3x</a:t>
            </a:r>
          </a:p>
        </p:txBody>
      </p:sp>
      <p:sp>
        <p:nvSpPr>
          <p:cNvPr id="21" name="Left Arrow 20"/>
          <p:cNvSpPr/>
          <p:nvPr/>
        </p:nvSpPr>
        <p:spPr>
          <a:xfrm rot="1742865">
            <a:off x="5106228" y="2990537"/>
            <a:ext cx="552824" cy="343647"/>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DBC064F3-A857-481A-8A66-6D7F5C2360E3}"/>
              </a:ext>
            </a:extLst>
          </p:cNvPr>
          <p:cNvPicPr>
            <a:picLocks noChangeAspect="1"/>
          </p:cNvPicPr>
          <p:nvPr/>
        </p:nvPicPr>
        <p:blipFill>
          <a:blip r:embed="rId4"/>
          <a:stretch>
            <a:fillRect/>
          </a:stretch>
        </p:blipFill>
        <p:spPr>
          <a:xfrm>
            <a:off x="1524000" y="5268432"/>
            <a:ext cx="2510354" cy="1589568"/>
          </a:xfrm>
          <a:prstGeom prst="rect">
            <a:avLst/>
          </a:prstGeom>
        </p:spPr>
      </p:pic>
    </p:spTree>
    <p:extLst>
      <p:ext uri="{BB962C8B-B14F-4D97-AF65-F5344CB8AC3E}">
        <p14:creationId xmlns:p14="http://schemas.microsoft.com/office/powerpoint/2010/main" val="135398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transform</a:t>
            </a:r>
          </a:p>
        </p:txBody>
      </p:sp>
      <p:sp>
        <p:nvSpPr>
          <p:cNvPr id="5" name="TextBox 4"/>
          <p:cNvSpPr txBox="1"/>
          <p:nvPr/>
        </p:nvSpPr>
        <p:spPr>
          <a:xfrm>
            <a:off x="5530572" y="4377762"/>
            <a:ext cx="1134032" cy="369332"/>
          </a:xfrm>
          <a:prstGeom prst="rect">
            <a:avLst/>
          </a:prstGeom>
          <a:noFill/>
        </p:spPr>
        <p:txBody>
          <a:bodyPr wrap="none" rtlCol="0">
            <a:spAutoFit/>
          </a:bodyPr>
          <a:lstStyle/>
          <a:p>
            <a:r>
              <a:rPr lang="en-US" dirty="0"/>
              <a:t>“warping”</a:t>
            </a:r>
          </a:p>
        </p:txBody>
      </p:sp>
      <p:sp>
        <p:nvSpPr>
          <p:cNvPr id="7" name="Freeform 6"/>
          <p:cNvSpPr/>
          <p:nvPr/>
        </p:nvSpPr>
        <p:spPr>
          <a:xfrm>
            <a:off x="4892307" y="2572041"/>
            <a:ext cx="2397850" cy="1355165"/>
          </a:xfrm>
          <a:custGeom>
            <a:avLst/>
            <a:gdLst>
              <a:gd name="connsiteX0" fmla="*/ 2183838 w 2397850"/>
              <a:gd name="connsiteY0" fmla="*/ 297166 h 1355165"/>
              <a:gd name="connsiteX1" fmla="*/ 2270278 w 2397850"/>
              <a:gd name="connsiteY1" fmla="*/ 406880 h 1355165"/>
              <a:gd name="connsiteX2" fmla="*/ 2330122 w 2397850"/>
              <a:gd name="connsiteY2" fmla="*/ 503296 h 1355165"/>
              <a:gd name="connsiteX3" fmla="*/ 2370017 w 2397850"/>
              <a:gd name="connsiteY3" fmla="*/ 629634 h 1355165"/>
              <a:gd name="connsiteX4" fmla="*/ 2389965 w 2397850"/>
              <a:gd name="connsiteY4" fmla="*/ 759297 h 1355165"/>
              <a:gd name="connsiteX5" fmla="*/ 2396615 w 2397850"/>
              <a:gd name="connsiteY5" fmla="*/ 888960 h 1355165"/>
              <a:gd name="connsiteX6" fmla="*/ 2366693 w 2397850"/>
              <a:gd name="connsiteY6" fmla="*/ 1101740 h 1355165"/>
              <a:gd name="connsiteX7" fmla="*/ 2280252 w 2397850"/>
              <a:gd name="connsiteY7" fmla="*/ 1234728 h 1355165"/>
              <a:gd name="connsiteX8" fmla="*/ 2100722 w 2397850"/>
              <a:gd name="connsiteY8" fmla="*/ 1291247 h 1355165"/>
              <a:gd name="connsiteX9" fmla="*/ 1788206 w 2397850"/>
              <a:gd name="connsiteY9" fmla="*/ 1324494 h 1355165"/>
              <a:gd name="connsiteX10" fmla="*/ 1359328 w 2397850"/>
              <a:gd name="connsiteY10" fmla="*/ 1341118 h 1355165"/>
              <a:gd name="connsiteX11" fmla="*/ 973670 w 2397850"/>
              <a:gd name="connsiteY11" fmla="*/ 1354416 h 1355165"/>
              <a:gd name="connsiteX12" fmla="*/ 578038 w 2397850"/>
              <a:gd name="connsiteY12" fmla="*/ 1317845 h 1355165"/>
              <a:gd name="connsiteX13" fmla="*/ 428429 w 2397850"/>
              <a:gd name="connsiteY13" fmla="*/ 1244702 h 1355165"/>
              <a:gd name="connsiteX14" fmla="*/ 571388 w 2397850"/>
              <a:gd name="connsiteY14" fmla="*/ 1168234 h 1355165"/>
              <a:gd name="connsiteX15" fmla="*/ 840684 w 2397850"/>
              <a:gd name="connsiteY15" fmla="*/ 1078467 h 1355165"/>
              <a:gd name="connsiteX16" fmla="*/ 1139902 w 2397850"/>
              <a:gd name="connsiteY16" fmla="*/ 975402 h 1355165"/>
              <a:gd name="connsiteX17" fmla="*/ 1479015 w 2397850"/>
              <a:gd name="connsiteY17" fmla="*/ 878986 h 1355165"/>
              <a:gd name="connsiteX18" fmla="*/ 930449 w 2397850"/>
              <a:gd name="connsiteY18" fmla="*/ 945480 h 1355165"/>
              <a:gd name="connsiteX19" fmla="*/ 770867 w 2397850"/>
              <a:gd name="connsiteY19" fmla="*/ 972077 h 1355165"/>
              <a:gd name="connsiteX20" fmla="*/ 448377 w 2397850"/>
              <a:gd name="connsiteY20" fmla="*/ 955454 h 1355165"/>
              <a:gd name="connsiteX21" fmla="*/ 149160 w 2397850"/>
              <a:gd name="connsiteY21" fmla="*/ 898934 h 1355165"/>
              <a:gd name="connsiteX22" fmla="*/ 2875 w 2397850"/>
              <a:gd name="connsiteY22" fmla="*/ 792544 h 1355165"/>
              <a:gd name="connsiteX23" fmla="*/ 59394 w 2397850"/>
              <a:gd name="connsiteY23" fmla="*/ 543193 h 1355165"/>
              <a:gd name="connsiteX24" fmla="*/ 149160 w 2397850"/>
              <a:gd name="connsiteY24" fmla="*/ 363659 h 1355165"/>
              <a:gd name="connsiteX25" fmla="*/ 381884 w 2397850"/>
              <a:gd name="connsiteY25" fmla="*/ 187451 h 1355165"/>
              <a:gd name="connsiteX26" fmla="*/ 1119954 w 2397850"/>
              <a:gd name="connsiteY26" fmla="*/ 4593 h 1355165"/>
              <a:gd name="connsiteX27" fmla="*/ 1608675 w 2397850"/>
              <a:gd name="connsiteY27" fmla="*/ 64438 h 1355165"/>
              <a:gd name="connsiteX28" fmla="*/ 1937815 w 2397850"/>
              <a:gd name="connsiteY28" fmla="*/ 167503 h 1355165"/>
              <a:gd name="connsiteX29" fmla="*/ 2114020 w 2397850"/>
              <a:gd name="connsiteY29" fmla="*/ 253945 h 1355165"/>
              <a:gd name="connsiteX30" fmla="*/ 2183838 w 2397850"/>
              <a:gd name="connsiteY30" fmla="*/ 297166 h 135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97850" h="1355165">
                <a:moveTo>
                  <a:pt x="2183838" y="297166"/>
                </a:moveTo>
                <a:cubicBezTo>
                  <a:pt x="2209881" y="322655"/>
                  <a:pt x="2245897" y="372525"/>
                  <a:pt x="2270278" y="406880"/>
                </a:cubicBezTo>
                <a:cubicBezTo>
                  <a:pt x="2294659" y="441235"/>
                  <a:pt x="2313499" y="466170"/>
                  <a:pt x="2330122" y="503296"/>
                </a:cubicBezTo>
                <a:cubicBezTo>
                  <a:pt x="2346745" y="540422"/>
                  <a:pt x="2360043" y="586967"/>
                  <a:pt x="2370017" y="629634"/>
                </a:cubicBezTo>
                <a:cubicBezTo>
                  <a:pt x="2379991" y="672301"/>
                  <a:pt x="2385532" y="716076"/>
                  <a:pt x="2389965" y="759297"/>
                </a:cubicBezTo>
                <a:cubicBezTo>
                  <a:pt x="2394398" y="802518"/>
                  <a:pt x="2400494" y="831886"/>
                  <a:pt x="2396615" y="888960"/>
                </a:cubicBezTo>
                <a:cubicBezTo>
                  <a:pt x="2392736" y="946034"/>
                  <a:pt x="2386087" y="1044112"/>
                  <a:pt x="2366693" y="1101740"/>
                </a:cubicBezTo>
                <a:cubicBezTo>
                  <a:pt x="2347299" y="1159368"/>
                  <a:pt x="2324580" y="1203144"/>
                  <a:pt x="2280252" y="1234728"/>
                </a:cubicBezTo>
                <a:cubicBezTo>
                  <a:pt x="2235924" y="1266312"/>
                  <a:pt x="2182730" y="1276286"/>
                  <a:pt x="2100722" y="1291247"/>
                </a:cubicBezTo>
                <a:cubicBezTo>
                  <a:pt x="2018714" y="1306208"/>
                  <a:pt x="1911771" y="1316182"/>
                  <a:pt x="1788206" y="1324494"/>
                </a:cubicBezTo>
                <a:cubicBezTo>
                  <a:pt x="1664641" y="1332806"/>
                  <a:pt x="1359328" y="1341118"/>
                  <a:pt x="1359328" y="1341118"/>
                </a:cubicBezTo>
                <a:cubicBezTo>
                  <a:pt x="1223572" y="1346105"/>
                  <a:pt x="1103885" y="1358295"/>
                  <a:pt x="973670" y="1354416"/>
                </a:cubicBezTo>
                <a:cubicBezTo>
                  <a:pt x="843455" y="1350537"/>
                  <a:pt x="668911" y="1336131"/>
                  <a:pt x="578038" y="1317845"/>
                </a:cubicBezTo>
                <a:cubicBezTo>
                  <a:pt x="487164" y="1299559"/>
                  <a:pt x="429537" y="1269637"/>
                  <a:pt x="428429" y="1244702"/>
                </a:cubicBezTo>
                <a:cubicBezTo>
                  <a:pt x="427321" y="1219767"/>
                  <a:pt x="502679" y="1195940"/>
                  <a:pt x="571388" y="1168234"/>
                </a:cubicBezTo>
                <a:cubicBezTo>
                  <a:pt x="640097" y="1140528"/>
                  <a:pt x="840684" y="1078467"/>
                  <a:pt x="840684" y="1078467"/>
                </a:cubicBezTo>
                <a:cubicBezTo>
                  <a:pt x="935436" y="1046328"/>
                  <a:pt x="1033514" y="1008649"/>
                  <a:pt x="1139902" y="975402"/>
                </a:cubicBezTo>
                <a:cubicBezTo>
                  <a:pt x="1246290" y="942155"/>
                  <a:pt x="1513924" y="883973"/>
                  <a:pt x="1479015" y="878986"/>
                </a:cubicBezTo>
                <a:cubicBezTo>
                  <a:pt x="1444106" y="873999"/>
                  <a:pt x="1048474" y="929965"/>
                  <a:pt x="930449" y="945480"/>
                </a:cubicBezTo>
                <a:cubicBezTo>
                  <a:pt x="812424" y="960995"/>
                  <a:pt x="851212" y="970415"/>
                  <a:pt x="770867" y="972077"/>
                </a:cubicBezTo>
                <a:cubicBezTo>
                  <a:pt x="690522" y="973739"/>
                  <a:pt x="551995" y="967645"/>
                  <a:pt x="448377" y="955454"/>
                </a:cubicBezTo>
                <a:cubicBezTo>
                  <a:pt x="344759" y="943263"/>
                  <a:pt x="223410" y="926086"/>
                  <a:pt x="149160" y="898934"/>
                </a:cubicBezTo>
                <a:cubicBezTo>
                  <a:pt x="74910" y="871782"/>
                  <a:pt x="17836" y="851834"/>
                  <a:pt x="2875" y="792544"/>
                </a:cubicBezTo>
                <a:cubicBezTo>
                  <a:pt x="-12086" y="733254"/>
                  <a:pt x="35013" y="614674"/>
                  <a:pt x="59394" y="543193"/>
                </a:cubicBezTo>
                <a:cubicBezTo>
                  <a:pt x="83775" y="471712"/>
                  <a:pt x="95412" y="422949"/>
                  <a:pt x="149160" y="363659"/>
                </a:cubicBezTo>
                <a:cubicBezTo>
                  <a:pt x="202908" y="304369"/>
                  <a:pt x="220085" y="247295"/>
                  <a:pt x="381884" y="187451"/>
                </a:cubicBezTo>
                <a:cubicBezTo>
                  <a:pt x="543683" y="127607"/>
                  <a:pt x="915489" y="25095"/>
                  <a:pt x="1119954" y="4593"/>
                </a:cubicBezTo>
                <a:cubicBezTo>
                  <a:pt x="1324419" y="-15909"/>
                  <a:pt x="1472365" y="37286"/>
                  <a:pt x="1608675" y="64438"/>
                </a:cubicBezTo>
                <a:cubicBezTo>
                  <a:pt x="1744985" y="91590"/>
                  <a:pt x="1853591" y="135919"/>
                  <a:pt x="1937815" y="167503"/>
                </a:cubicBezTo>
                <a:cubicBezTo>
                  <a:pt x="2022039" y="199087"/>
                  <a:pt x="2071354" y="230672"/>
                  <a:pt x="2114020" y="253945"/>
                </a:cubicBezTo>
                <a:cubicBezTo>
                  <a:pt x="2156686" y="277218"/>
                  <a:pt x="2157795" y="271677"/>
                  <a:pt x="2183838" y="297166"/>
                </a:cubicBezTo>
                <a:close/>
              </a:path>
            </a:pathLst>
          </a:cu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Freeform 7"/>
          <p:cNvSpPr/>
          <p:nvPr/>
        </p:nvSpPr>
        <p:spPr>
          <a:xfrm>
            <a:off x="4908202" y="2546421"/>
            <a:ext cx="2397850" cy="1355165"/>
          </a:xfrm>
          <a:custGeom>
            <a:avLst/>
            <a:gdLst>
              <a:gd name="connsiteX0" fmla="*/ 2183838 w 2397850"/>
              <a:gd name="connsiteY0" fmla="*/ 297166 h 1355165"/>
              <a:gd name="connsiteX1" fmla="*/ 2270278 w 2397850"/>
              <a:gd name="connsiteY1" fmla="*/ 406880 h 1355165"/>
              <a:gd name="connsiteX2" fmla="*/ 2330122 w 2397850"/>
              <a:gd name="connsiteY2" fmla="*/ 503296 h 1355165"/>
              <a:gd name="connsiteX3" fmla="*/ 2370017 w 2397850"/>
              <a:gd name="connsiteY3" fmla="*/ 629634 h 1355165"/>
              <a:gd name="connsiteX4" fmla="*/ 2389965 w 2397850"/>
              <a:gd name="connsiteY4" fmla="*/ 759297 h 1355165"/>
              <a:gd name="connsiteX5" fmla="*/ 2396615 w 2397850"/>
              <a:gd name="connsiteY5" fmla="*/ 888960 h 1355165"/>
              <a:gd name="connsiteX6" fmla="*/ 2366693 w 2397850"/>
              <a:gd name="connsiteY6" fmla="*/ 1101740 h 1355165"/>
              <a:gd name="connsiteX7" fmla="*/ 2280252 w 2397850"/>
              <a:gd name="connsiteY7" fmla="*/ 1234728 h 1355165"/>
              <a:gd name="connsiteX8" fmla="*/ 2100722 w 2397850"/>
              <a:gd name="connsiteY8" fmla="*/ 1291247 h 1355165"/>
              <a:gd name="connsiteX9" fmla="*/ 1788206 w 2397850"/>
              <a:gd name="connsiteY9" fmla="*/ 1324494 h 1355165"/>
              <a:gd name="connsiteX10" fmla="*/ 1359328 w 2397850"/>
              <a:gd name="connsiteY10" fmla="*/ 1341118 h 1355165"/>
              <a:gd name="connsiteX11" fmla="*/ 973670 w 2397850"/>
              <a:gd name="connsiteY11" fmla="*/ 1354416 h 1355165"/>
              <a:gd name="connsiteX12" fmla="*/ 578038 w 2397850"/>
              <a:gd name="connsiteY12" fmla="*/ 1317845 h 1355165"/>
              <a:gd name="connsiteX13" fmla="*/ 428429 w 2397850"/>
              <a:gd name="connsiteY13" fmla="*/ 1244702 h 1355165"/>
              <a:gd name="connsiteX14" fmla="*/ 571388 w 2397850"/>
              <a:gd name="connsiteY14" fmla="*/ 1168234 h 1355165"/>
              <a:gd name="connsiteX15" fmla="*/ 840684 w 2397850"/>
              <a:gd name="connsiteY15" fmla="*/ 1078467 h 1355165"/>
              <a:gd name="connsiteX16" fmla="*/ 1139902 w 2397850"/>
              <a:gd name="connsiteY16" fmla="*/ 975402 h 1355165"/>
              <a:gd name="connsiteX17" fmla="*/ 1479015 w 2397850"/>
              <a:gd name="connsiteY17" fmla="*/ 878986 h 1355165"/>
              <a:gd name="connsiteX18" fmla="*/ 930449 w 2397850"/>
              <a:gd name="connsiteY18" fmla="*/ 945480 h 1355165"/>
              <a:gd name="connsiteX19" fmla="*/ 770867 w 2397850"/>
              <a:gd name="connsiteY19" fmla="*/ 972077 h 1355165"/>
              <a:gd name="connsiteX20" fmla="*/ 448377 w 2397850"/>
              <a:gd name="connsiteY20" fmla="*/ 955454 h 1355165"/>
              <a:gd name="connsiteX21" fmla="*/ 149160 w 2397850"/>
              <a:gd name="connsiteY21" fmla="*/ 898934 h 1355165"/>
              <a:gd name="connsiteX22" fmla="*/ 2875 w 2397850"/>
              <a:gd name="connsiteY22" fmla="*/ 792544 h 1355165"/>
              <a:gd name="connsiteX23" fmla="*/ 59394 w 2397850"/>
              <a:gd name="connsiteY23" fmla="*/ 543193 h 1355165"/>
              <a:gd name="connsiteX24" fmla="*/ 149160 w 2397850"/>
              <a:gd name="connsiteY24" fmla="*/ 363659 h 1355165"/>
              <a:gd name="connsiteX25" fmla="*/ 381884 w 2397850"/>
              <a:gd name="connsiteY25" fmla="*/ 187451 h 1355165"/>
              <a:gd name="connsiteX26" fmla="*/ 1119954 w 2397850"/>
              <a:gd name="connsiteY26" fmla="*/ 4593 h 1355165"/>
              <a:gd name="connsiteX27" fmla="*/ 1608675 w 2397850"/>
              <a:gd name="connsiteY27" fmla="*/ 64438 h 1355165"/>
              <a:gd name="connsiteX28" fmla="*/ 1937815 w 2397850"/>
              <a:gd name="connsiteY28" fmla="*/ 167503 h 1355165"/>
              <a:gd name="connsiteX29" fmla="*/ 2114020 w 2397850"/>
              <a:gd name="connsiteY29" fmla="*/ 253945 h 1355165"/>
              <a:gd name="connsiteX30" fmla="*/ 2183838 w 2397850"/>
              <a:gd name="connsiteY30" fmla="*/ 297166 h 135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97850" h="1355165">
                <a:moveTo>
                  <a:pt x="2183838" y="297166"/>
                </a:moveTo>
                <a:cubicBezTo>
                  <a:pt x="2209881" y="322655"/>
                  <a:pt x="2245897" y="372525"/>
                  <a:pt x="2270278" y="406880"/>
                </a:cubicBezTo>
                <a:cubicBezTo>
                  <a:pt x="2294659" y="441235"/>
                  <a:pt x="2313499" y="466170"/>
                  <a:pt x="2330122" y="503296"/>
                </a:cubicBezTo>
                <a:cubicBezTo>
                  <a:pt x="2346745" y="540422"/>
                  <a:pt x="2360043" y="586967"/>
                  <a:pt x="2370017" y="629634"/>
                </a:cubicBezTo>
                <a:cubicBezTo>
                  <a:pt x="2379991" y="672301"/>
                  <a:pt x="2385532" y="716076"/>
                  <a:pt x="2389965" y="759297"/>
                </a:cubicBezTo>
                <a:cubicBezTo>
                  <a:pt x="2394398" y="802518"/>
                  <a:pt x="2400494" y="831886"/>
                  <a:pt x="2396615" y="888960"/>
                </a:cubicBezTo>
                <a:cubicBezTo>
                  <a:pt x="2392736" y="946034"/>
                  <a:pt x="2386087" y="1044112"/>
                  <a:pt x="2366693" y="1101740"/>
                </a:cubicBezTo>
                <a:cubicBezTo>
                  <a:pt x="2347299" y="1159368"/>
                  <a:pt x="2324580" y="1203144"/>
                  <a:pt x="2280252" y="1234728"/>
                </a:cubicBezTo>
                <a:cubicBezTo>
                  <a:pt x="2235924" y="1266312"/>
                  <a:pt x="2182730" y="1276286"/>
                  <a:pt x="2100722" y="1291247"/>
                </a:cubicBezTo>
                <a:cubicBezTo>
                  <a:pt x="2018714" y="1306208"/>
                  <a:pt x="1911771" y="1316182"/>
                  <a:pt x="1788206" y="1324494"/>
                </a:cubicBezTo>
                <a:cubicBezTo>
                  <a:pt x="1664641" y="1332806"/>
                  <a:pt x="1359328" y="1341118"/>
                  <a:pt x="1359328" y="1341118"/>
                </a:cubicBezTo>
                <a:cubicBezTo>
                  <a:pt x="1223572" y="1346105"/>
                  <a:pt x="1103885" y="1358295"/>
                  <a:pt x="973670" y="1354416"/>
                </a:cubicBezTo>
                <a:cubicBezTo>
                  <a:pt x="843455" y="1350537"/>
                  <a:pt x="668911" y="1336131"/>
                  <a:pt x="578038" y="1317845"/>
                </a:cubicBezTo>
                <a:cubicBezTo>
                  <a:pt x="487164" y="1299559"/>
                  <a:pt x="429537" y="1269637"/>
                  <a:pt x="428429" y="1244702"/>
                </a:cubicBezTo>
                <a:cubicBezTo>
                  <a:pt x="427321" y="1219767"/>
                  <a:pt x="502679" y="1195940"/>
                  <a:pt x="571388" y="1168234"/>
                </a:cubicBezTo>
                <a:cubicBezTo>
                  <a:pt x="640097" y="1140528"/>
                  <a:pt x="840684" y="1078467"/>
                  <a:pt x="840684" y="1078467"/>
                </a:cubicBezTo>
                <a:cubicBezTo>
                  <a:pt x="935436" y="1046328"/>
                  <a:pt x="1033514" y="1008649"/>
                  <a:pt x="1139902" y="975402"/>
                </a:cubicBezTo>
                <a:cubicBezTo>
                  <a:pt x="1246290" y="942155"/>
                  <a:pt x="1513924" y="883973"/>
                  <a:pt x="1479015" y="878986"/>
                </a:cubicBezTo>
                <a:cubicBezTo>
                  <a:pt x="1444106" y="873999"/>
                  <a:pt x="1048474" y="929965"/>
                  <a:pt x="930449" y="945480"/>
                </a:cubicBezTo>
                <a:cubicBezTo>
                  <a:pt x="812424" y="960995"/>
                  <a:pt x="851212" y="970415"/>
                  <a:pt x="770867" y="972077"/>
                </a:cubicBezTo>
                <a:cubicBezTo>
                  <a:pt x="690522" y="973739"/>
                  <a:pt x="551995" y="967645"/>
                  <a:pt x="448377" y="955454"/>
                </a:cubicBezTo>
                <a:cubicBezTo>
                  <a:pt x="344759" y="943263"/>
                  <a:pt x="223410" y="926086"/>
                  <a:pt x="149160" y="898934"/>
                </a:cubicBezTo>
                <a:cubicBezTo>
                  <a:pt x="74910" y="871782"/>
                  <a:pt x="17836" y="851834"/>
                  <a:pt x="2875" y="792544"/>
                </a:cubicBezTo>
                <a:cubicBezTo>
                  <a:pt x="-12086" y="733254"/>
                  <a:pt x="35013" y="614674"/>
                  <a:pt x="59394" y="543193"/>
                </a:cubicBezTo>
                <a:cubicBezTo>
                  <a:pt x="83775" y="471712"/>
                  <a:pt x="95412" y="422949"/>
                  <a:pt x="149160" y="363659"/>
                </a:cubicBezTo>
                <a:cubicBezTo>
                  <a:pt x="202908" y="304369"/>
                  <a:pt x="220085" y="247295"/>
                  <a:pt x="381884" y="187451"/>
                </a:cubicBezTo>
                <a:cubicBezTo>
                  <a:pt x="543683" y="127607"/>
                  <a:pt x="915489" y="25095"/>
                  <a:pt x="1119954" y="4593"/>
                </a:cubicBezTo>
                <a:cubicBezTo>
                  <a:pt x="1324419" y="-15909"/>
                  <a:pt x="1472365" y="37286"/>
                  <a:pt x="1608675" y="64438"/>
                </a:cubicBezTo>
                <a:cubicBezTo>
                  <a:pt x="1744985" y="91590"/>
                  <a:pt x="1853591" y="135919"/>
                  <a:pt x="1937815" y="167503"/>
                </a:cubicBezTo>
                <a:cubicBezTo>
                  <a:pt x="2022039" y="199087"/>
                  <a:pt x="2071354" y="230672"/>
                  <a:pt x="2114020" y="253945"/>
                </a:cubicBezTo>
                <a:cubicBezTo>
                  <a:pt x="2156686" y="277218"/>
                  <a:pt x="2157795" y="271677"/>
                  <a:pt x="2183838" y="297166"/>
                </a:cubicBezTo>
                <a:close/>
              </a:path>
            </a:pathLst>
          </a:cu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Freeform 8"/>
          <p:cNvSpPr/>
          <p:nvPr/>
        </p:nvSpPr>
        <p:spPr>
          <a:xfrm>
            <a:off x="4892307" y="2601711"/>
            <a:ext cx="2397850" cy="1355165"/>
          </a:xfrm>
          <a:custGeom>
            <a:avLst/>
            <a:gdLst>
              <a:gd name="connsiteX0" fmla="*/ 2183838 w 2397850"/>
              <a:gd name="connsiteY0" fmla="*/ 297166 h 1355165"/>
              <a:gd name="connsiteX1" fmla="*/ 2270278 w 2397850"/>
              <a:gd name="connsiteY1" fmla="*/ 406880 h 1355165"/>
              <a:gd name="connsiteX2" fmla="*/ 2330122 w 2397850"/>
              <a:gd name="connsiteY2" fmla="*/ 503296 h 1355165"/>
              <a:gd name="connsiteX3" fmla="*/ 2370017 w 2397850"/>
              <a:gd name="connsiteY3" fmla="*/ 629634 h 1355165"/>
              <a:gd name="connsiteX4" fmla="*/ 2389965 w 2397850"/>
              <a:gd name="connsiteY4" fmla="*/ 759297 h 1355165"/>
              <a:gd name="connsiteX5" fmla="*/ 2396615 w 2397850"/>
              <a:gd name="connsiteY5" fmla="*/ 888960 h 1355165"/>
              <a:gd name="connsiteX6" fmla="*/ 2366693 w 2397850"/>
              <a:gd name="connsiteY6" fmla="*/ 1101740 h 1355165"/>
              <a:gd name="connsiteX7" fmla="*/ 2280252 w 2397850"/>
              <a:gd name="connsiteY7" fmla="*/ 1234728 h 1355165"/>
              <a:gd name="connsiteX8" fmla="*/ 2100722 w 2397850"/>
              <a:gd name="connsiteY8" fmla="*/ 1291247 h 1355165"/>
              <a:gd name="connsiteX9" fmla="*/ 1788206 w 2397850"/>
              <a:gd name="connsiteY9" fmla="*/ 1324494 h 1355165"/>
              <a:gd name="connsiteX10" fmla="*/ 1359328 w 2397850"/>
              <a:gd name="connsiteY10" fmla="*/ 1341118 h 1355165"/>
              <a:gd name="connsiteX11" fmla="*/ 973670 w 2397850"/>
              <a:gd name="connsiteY11" fmla="*/ 1354416 h 1355165"/>
              <a:gd name="connsiteX12" fmla="*/ 578038 w 2397850"/>
              <a:gd name="connsiteY12" fmla="*/ 1317845 h 1355165"/>
              <a:gd name="connsiteX13" fmla="*/ 428429 w 2397850"/>
              <a:gd name="connsiteY13" fmla="*/ 1244702 h 1355165"/>
              <a:gd name="connsiteX14" fmla="*/ 571388 w 2397850"/>
              <a:gd name="connsiteY14" fmla="*/ 1168234 h 1355165"/>
              <a:gd name="connsiteX15" fmla="*/ 840684 w 2397850"/>
              <a:gd name="connsiteY15" fmla="*/ 1078467 h 1355165"/>
              <a:gd name="connsiteX16" fmla="*/ 1139902 w 2397850"/>
              <a:gd name="connsiteY16" fmla="*/ 975402 h 1355165"/>
              <a:gd name="connsiteX17" fmla="*/ 1479015 w 2397850"/>
              <a:gd name="connsiteY17" fmla="*/ 878986 h 1355165"/>
              <a:gd name="connsiteX18" fmla="*/ 930449 w 2397850"/>
              <a:gd name="connsiteY18" fmla="*/ 945480 h 1355165"/>
              <a:gd name="connsiteX19" fmla="*/ 770867 w 2397850"/>
              <a:gd name="connsiteY19" fmla="*/ 972077 h 1355165"/>
              <a:gd name="connsiteX20" fmla="*/ 448377 w 2397850"/>
              <a:gd name="connsiteY20" fmla="*/ 955454 h 1355165"/>
              <a:gd name="connsiteX21" fmla="*/ 149160 w 2397850"/>
              <a:gd name="connsiteY21" fmla="*/ 898934 h 1355165"/>
              <a:gd name="connsiteX22" fmla="*/ 2875 w 2397850"/>
              <a:gd name="connsiteY22" fmla="*/ 792544 h 1355165"/>
              <a:gd name="connsiteX23" fmla="*/ 59394 w 2397850"/>
              <a:gd name="connsiteY23" fmla="*/ 543193 h 1355165"/>
              <a:gd name="connsiteX24" fmla="*/ 149160 w 2397850"/>
              <a:gd name="connsiteY24" fmla="*/ 363659 h 1355165"/>
              <a:gd name="connsiteX25" fmla="*/ 381884 w 2397850"/>
              <a:gd name="connsiteY25" fmla="*/ 187451 h 1355165"/>
              <a:gd name="connsiteX26" fmla="*/ 1119954 w 2397850"/>
              <a:gd name="connsiteY26" fmla="*/ 4593 h 1355165"/>
              <a:gd name="connsiteX27" fmla="*/ 1608675 w 2397850"/>
              <a:gd name="connsiteY27" fmla="*/ 64438 h 1355165"/>
              <a:gd name="connsiteX28" fmla="*/ 1937815 w 2397850"/>
              <a:gd name="connsiteY28" fmla="*/ 167503 h 1355165"/>
              <a:gd name="connsiteX29" fmla="*/ 2114020 w 2397850"/>
              <a:gd name="connsiteY29" fmla="*/ 253945 h 1355165"/>
              <a:gd name="connsiteX30" fmla="*/ 2183838 w 2397850"/>
              <a:gd name="connsiteY30" fmla="*/ 297166 h 135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97850" h="1355165">
                <a:moveTo>
                  <a:pt x="2183838" y="297166"/>
                </a:moveTo>
                <a:cubicBezTo>
                  <a:pt x="2209881" y="322655"/>
                  <a:pt x="2245897" y="372525"/>
                  <a:pt x="2270278" y="406880"/>
                </a:cubicBezTo>
                <a:cubicBezTo>
                  <a:pt x="2294659" y="441235"/>
                  <a:pt x="2313499" y="466170"/>
                  <a:pt x="2330122" y="503296"/>
                </a:cubicBezTo>
                <a:cubicBezTo>
                  <a:pt x="2346745" y="540422"/>
                  <a:pt x="2360043" y="586967"/>
                  <a:pt x="2370017" y="629634"/>
                </a:cubicBezTo>
                <a:cubicBezTo>
                  <a:pt x="2379991" y="672301"/>
                  <a:pt x="2385532" y="716076"/>
                  <a:pt x="2389965" y="759297"/>
                </a:cubicBezTo>
                <a:cubicBezTo>
                  <a:pt x="2394398" y="802518"/>
                  <a:pt x="2400494" y="831886"/>
                  <a:pt x="2396615" y="888960"/>
                </a:cubicBezTo>
                <a:cubicBezTo>
                  <a:pt x="2392736" y="946034"/>
                  <a:pt x="2386087" y="1044112"/>
                  <a:pt x="2366693" y="1101740"/>
                </a:cubicBezTo>
                <a:cubicBezTo>
                  <a:pt x="2347299" y="1159368"/>
                  <a:pt x="2324580" y="1203144"/>
                  <a:pt x="2280252" y="1234728"/>
                </a:cubicBezTo>
                <a:cubicBezTo>
                  <a:pt x="2235924" y="1266312"/>
                  <a:pt x="2182730" y="1276286"/>
                  <a:pt x="2100722" y="1291247"/>
                </a:cubicBezTo>
                <a:cubicBezTo>
                  <a:pt x="2018714" y="1306208"/>
                  <a:pt x="1911771" y="1316182"/>
                  <a:pt x="1788206" y="1324494"/>
                </a:cubicBezTo>
                <a:cubicBezTo>
                  <a:pt x="1664641" y="1332806"/>
                  <a:pt x="1359328" y="1341118"/>
                  <a:pt x="1359328" y="1341118"/>
                </a:cubicBezTo>
                <a:cubicBezTo>
                  <a:pt x="1223572" y="1346105"/>
                  <a:pt x="1103885" y="1358295"/>
                  <a:pt x="973670" y="1354416"/>
                </a:cubicBezTo>
                <a:cubicBezTo>
                  <a:pt x="843455" y="1350537"/>
                  <a:pt x="668911" y="1336131"/>
                  <a:pt x="578038" y="1317845"/>
                </a:cubicBezTo>
                <a:cubicBezTo>
                  <a:pt x="487164" y="1299559"/>
                  <a:pt x="429537" y="1269637"/>
                  <a:pt x="428429" y="1244702"/>
                </a:cubicBezTo>
                <a:cubicBezTo>
                  <a:pt x="427321" y="1219767"/>
                  <a:pt x="502679" y="1195940"/>
                  <a:pt x="571388" y="1168234"/>
                </a:cubicBezTo>
                <a:cubicBezTo>
                  <a:pt x="640097" y="1140528"/>
                  <a:pt x="840684" y="1078467"/>
                  <a:pt x="840684" y="1078467"/>
                </a:cubicBezTo>
                <a:cubicBezTo>
                  <a:pt x="935436" y="1046328"/>
                  <a:pt x="1033514" y="1008649"/>
                  <a:pt x="1139902" y="975402"/>
                </a:cubicBezTo>
                <a:cubicBezTo>
                  <a:pt x="1246290" y="942155"/>
                  <a:pt x="1513924" y="883973"/>
                  <a:pt x="1479015" y="878986"/>
                </a:cubicBezTo>
                <a:cubicBezTo>
                  <a:pt x="1444106" y="873999"/>
                  <a:pt x="1048474" y="929965"/>
                  <a:pt x="930449" y="945480"/>
                </a:cubicBezTo>
                <a:cubicBezTo>
                  <a:pt x="812424" y="960995"/>
                  <a:pt x="851212" y="970415"/>
                  <a:pt x="770867" y="972077"/>
                </a:cubicBezTo>
                <a:cubicBezTo>
                  <a:pt x="690522" y="973739"/>
                  <a:pt x="551995" y="967645"/>
                  <a:pt x="448377" y="955454"/>
                </a:cubicBezTo>
                <a:cubicBezTo>
                  <a:pt x="344759" y="943263"/>
                  <a:pt x="223410" y="926086"/>
                  <a:pt x="149160" y="898934"/>
                </a:cubicBezTo>
                <a:cubicBezTo>
                  <a:pt x="74910" y="871782"/>
                  <a:pt x="17836" y="851834"/>
                  <a:pt x="2875" y="792544"/>
                </a:cubicBezTo>
                <a:cubicBezTo>
                  <a:pt x="-12086" y="733254"/>
                  <a:pt x="35013" y="614674"/>
                  <a:pt x="59394" y="543193"/>
                </a:cubicBezTo>
                <a:cubicBezTo>
                  <a:pt x="83775" y="471712"/>
                  <a:pt x="95412" y="422949"/>
                  <a:pt x="149160" y="363659"/>
                </a:cubicBezTo>
                <a:cubicBezTo>
                  <a:pt x="202908" y="304369"/>
                  <a:pt x="220085" y="247295"/>
                  <a:pt x="381884" y="187451"/>
                </a:cubicBezTo>
                <a:cubicBezTo>
                  <a:pt x="543683" y="127607"/>
                  <a:pt x="915489" y="25095"/>
                  <a:pt x="1119954" y="4593"/>
                </a:cubicBezTo>
                <a:cubicBezTo>
                  <a:pt x="1324419" y="-15909"/>
                  <a:pt x="1472365" y="37286"/>
                  <a:pt x="1608675" y="64438"/>
                </a:cubicBezTo>
                <a:cubicBezTo>
                  <a:pt x="1744985" y="91590"/>
                  <a:pt x="1853591" y="135919"/>
                  <a:pt x="1937815" y="167503"/>
                </a:cubicBezTo>
                <a:cubicBezTo>
                  <a:pt x="2022039" y="199087"/>
                  <a:pt x="2071354" y="230672"/>
                  <a:pt x="2114020" y="253945"/>
                </a:cubicBezTo>
                <a:cubicBezTo>
                  <a:pt x="2156686" y="277218"/>
                  <a:pt x="2157795" y="271677"/>
                  <a:pt x="2183838" y="297166"/>
                </a:cubicBezTo>
                <a:close/>
              </a:path>
            </a:pathLst>
          </a:cu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Left Arrow 11"/>
          <p:cNvSpPr/>
          <p:nvPr/>
        </p:nvSpPr>
        <p:spPr>
          <a:xfrm rot="20462258">
            <a:off x="7286193" y="2542826"/>
            <a:ext cx="552824" cy="343647"/>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Left Arrow 12"/>
          <p:cNvSpPr/>
          <p:nvPr/>
        </p:nvSpPr>
        <p:spPr>
          <a:xfrm rot="12311670">
            <a:off x="4343352" y="2557874"/>
            <a:ext cx="552824" cy="34364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 Arrow 13"/>
          <p:cNvSpPr/>
          <p:nvPr/>
        </p:nvSpPr>
        <p:spPr>
          <a:xfrm rot="1742865">
            <a:off x="5106228" y="2990537"/>
            <a:ext cx="552824" cy="343647"/>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3751" y="3002841"/>
            <a:ext cx="2586038" cy="3313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5" name="Text Box 6"/>
          <p:cNvSpPr txBox="1">
            <a:spLocks noChangeArrowheads="1"/>
          </p:cNvSpPr>
          <p:nvPr/>
        </p:nvSpPr>
        <p:spPr bwMode="auto">
          <a:xfrm>
            <a:off x="8239964" y="2636129"/>
            <a:ext cx="9080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GB" dirty="0"/>
              <a:t>Source</a:t>
            </a:r>
          </a:p>
        </p:txBody>
      </p:sp>
      <p:sp>
        <p:nvSpPr>
          <p:cNvPr id="16" name="Text Box 7"/>
          <p:cNvSpPr txBox="1">
            <a:spLocks noChangeArrowheads="1"/>
          </p:cNvSpPr>
          <p:nvPr/>
        </p:nvSpPr>
        <p:spPr bwMode="auto">
          <a:xfrm>
            <a:off x="7925639" y="6283550"/>
            <a:ext cx="1522413"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r>
              <a:rPr lang="en-GB" dirty="0"/>
              <a:t>Deformation field</a:t>
            </a:r>
          </a:p>
        </p:txBody>
      </p:sp>
      <p:sp>
        <p:nvSpPr>
          <p:cNvPr id="17" name="Rectangle 8"/>
          <p:cNvSpPr>
            <a:spLocks noChangeArrowheads="1"/>
          </p:cNvSpPr>
          <p:nvPr/>
        </p:nvSpPr>
        <p:spPr bwMode="auto">
          <a:xfrm>
            <a:off x="9432177" y="6261473"/>
            <a:ext cx="11525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r>
              <a:rPr lang="en-GB" dirty="0"/>
              <a:t> Warped image</a:t>
            </a:r>
          </a:p>
        </p:txBody>
      </p:sp>
      <p:sp>
        <p:nvSpPr>
          <p:cNvPr id="18" name="Rectangle 9"/>
          <p:cNvSpPr>
            <a:spLocks noChangeArrowheads="1"/>
          </p:cNvSpPr>
          <p:nvPr/>
        </p:nvSpPr>
        <p:spPr bwMode="auto">
          <a:xfrm>
            <a:off x="9448051" y="2648210"/>
            <a:ext cx="10773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GB" dirty="0"/>
              <a:t>Template</a:t>
            </a:r>
          </a:p>
        </p:txBody>
      </p:sp>
      <p:pic>
        <p:nvPicPr>
          <p:cNvPr id="20" name="Picture 19">
            <a:extLst>
              <a:ext uri="{FF2B5EF4-FFF2-40B4-BE49-F238E27FC236}">
                <a16:creationId xmlns:a16="http://schemas.microsoft.com/office/drawing/2014/main" id="{360B779B-2FA1-488C-B157-5F665929004D}"/>
              </a:ext>
            </a:extLst>
          </p:cNvPr>
          <p:cNvPicPr>
            <a:picLocks noChangeAspect="1"/>
          </p:cNvPicPr>
          <p:nvPr/>
        </p:nvPicPr>
        <p:blipFill>
          <a:blip r:embed="rId4"/>
          <a:stretch>
            <a:fillRect/>
          </a:stretch>
        </p:blipFill>
        <p:spPr>
          <a:xfrm>
            <a:off x="1524000" y="5268432"/>
            <a:ext cx="2510354" cy="1589568"/>
          </a:xfrm>
          <a:prstGeom prst="rect">
            <a:avLst/>
          </a:prstGeom>
        </p:spPr>
      </p:pic>
    </p:spTree>
    <p:extLst>
      <p:ext uri="{BB962C8B-B14F-4D97-AF65-F5344CB8AC3E}">
        <p14:creationId xmlns:p14="http://schemas.microsoft.com/office/powerpoint/2010/main" val="3101346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1385</Words>
  <Application>Microsoft Office PowerPoint</Application>
  <PresentationFormat>Widescreen</PresentationFormat>
  <Paragraphs>122</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Introduction to MRI in cognitive neuroscience</vt:lpstr>
      <vt:lpstr>Analysis steps (most modalities modalities)</vt:lpstr>
      <vt:lpstr>Motion correction/coregistration</vt:lpstr>
      <vt:lpstr>Motion correction</vt:lpstr>
      <vt:lpstr>“Normalization” to common space</vt:lpstr>
      <vt:lpstr>Templates &amp; coordinate systems</vt:lpstr>
      <vt:lpstr>Rigid transform</vt:lpstr>
      <vt:lpstr>Affine transform</vt:lpstr>
      <vt:lpstr>Nonlinear transform</vt:lpstr>
      <vt:lpstr>Normalization is usually done using a structural scan</vt:lpstr>
      <vt:lpstr>Multiple comparison correction</vt:lpstr>
      <vt:lpstr>SPM: Family-Wise Error (FWE)</vt:lpstr>
      <vt:lpstr>FS-FAST: Montecarlo-based cluster-wise correction </vt:lpstr>
      <vt:lpstr>Multiple comparison correction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MRI in cognitive neuroscience</dc:title>
  <dc:creator>Zaretskaya, Natalia (natalia.zaretskaya@uni-graz.at)</dc:creator>
  <cp:lastModifiedBy>Zaretskaya, Natalia (natalia.zaretskaya@uni-graz.at)</cp:lastModifiedBy>
  <cp:revision>2</cp:revision>
  <dcterms:created xsi:type="dcterms:W3CDTF">2023-03-14T14:39:42Z</dcterms:created>
  <dcterms:modified xsi:type="dcterms:W3CDTF">2023-03-15T07:22:12Z</dcterms:modified>
</cp:coreProperties>
</file>