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313" r:id="rId3"/>
    <p:sldId id="471" r:id="rId4"/>
    <p:sldId id="502" r:id="rId5"/>
    <p:sldId id="537" r:id="rId6"/>
    <p:sldId id="538" r:id="rId7"/>
    <p:sldId id="540" r:id="rId8"/>
    <p:sldId id="491" r:id="rId9"/>
    <p:sldId id="428" r:id="rId10"/>
    <p:sldId id="521" r:id="rId11"/>
    <p:sldId id="5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110" d="100"/>
          <a:sy n="110" d="100"/>
        </p:scale>
        <p:origin x="48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1"/>
          <c:order val="0"/>
          <c:tx>
            <c:strRef>
              <c:f>Sheet1!$C$1</c:f>
              <c:strCache>
                <c:ptCount val="1"/>
                <c:pt idx="0">
                  <c:v>stimulus function</c:v>
                </c:pt>
              </c:strCache>
            </c:strRef>
          </c:tx>
          <c:spPr>
            <a:ln>
              <a:solidFill>
                <a:schemeClr val="accent1"/>
              </a:solidFill>
            </a:ln>
          </c:spPr>
          <c:marker>
            <c:symbol val="diamond"/>
            <c:size val="9"/>
            <c:spPr>
              <a:solidFill>
                <a:schemeClr val="tx2">
                  <a:lumMod val="60000"/>
                  <a:lumOff val="40000"/>
                </a:schemeClr>
              </a:solidFill>
              <a:ln>
                <a:solidFill>
                  <a:schemeClr val="accent1"/>
                </a:solidFill>
              </a:ln>
            </c:spPr>
          </c:marker>
          <c:cat>
            <c:numRef>
              <c:f>Sheet1!$B$2:$B$4</c:f>
              <c:numCache>
                <c:formatCode>#,#00</c:formatCode>
                <c:ptCount val="3"/>
                <c:pt idx="0">
                  <c:v>0</c:v>
                </c:pt>
                <c:pt idx="1">
                  <c:v>2.5</c:v>
                </c:pt>
                <c:pt idx="2">
                  <c:v>5</c:v>
                </c:pt>
              </c:numCache>
            </c:numRef>
          </c:cat>
          <c:val>
            <c:numRef>
              <c:f>Sheet1!$C$2:$C$4</c:f>
              <c:numCache>
                <c:formatCode>General</c:formatCode>
                <c:ptCount val="3"/>
                <c:pt idx="0">
                  <c:v>1</c:v>
                </c:pt>
                <c:pt idx="1">
                  <c:v>1</c:v>
                </c:pt>
                <c:pt idx="2">
                  <c:v>1</c:v>
                </c:pt>
              </c:numCache>
            </c:numRef>
          </c:val>
          <c:smooth val="0"/>
          <c:extLst>
            <c:ext xmlns:c16="http://schemas.microsoft.com/office/drawing/2014/chart" uri="{C3380CC4-5D6E-409C-BE32-E72D297353CC}">
              <c16:uniqueId val="{00000000-EBDB-40E0-AA91-A4959C9B374D}"/>
            </c:ext>
          </c:extLst>
        </c:ser>
        <c:dLbls>
          <c:showLegendKey val="0"/>
          <c:showVal val="0"/>
          <c:showCatName val="0"/>
          <c:showSerName val="0"/>
          <c:showPercent val="0"/>
          <c:showBubbleSize val="0"/>
        </c:dLbls>
        <c:marker val="1"/>
        <c:smooth val="0"/>
        <c:axId val="-2108667928"/>
        <c:axId val="-2108318504"/>
      </c:lineChart>
      <c:catAx>
        <c:axId val="-2108667928"/>
        <c:scaling>
          <c:orientation val="minMax"/>
        </c:scaling>
        <c:delete val="0"/>
        <c:axPos val="b"/>
        <c:title>
          <c:tx>
            <c:rich>
              <a:bodyPr/>
              <a:lstStyle/>
              <a:p>
                <a:pPr>
                  <a:defRPr/>
                </a:pPr>
                <a:r>
                  <a:rPr lang="en-US"/>
                  <a:t>Time (s)</a:t>
                </a:r>
              </a:p>
            </c:rich>
          </c:tx>
          <c:overlay val="0"/>
        </c:title>
        <c:numFmt formatCode="#,##0.0" sourceLinked="0"/>
        <c:majorTickMark val="none"/>
        <c:minorTickMark val="out"/>
        <c:tickLblPos val="nextTo"/>
        <c:crossAx val="-2108318504"/>
        <c:crosses val="autoZero"/>
        <c:auto val="1"/>
        <c:lblAlgn val="ctr"/>
        <c:lblOffset val="100"/>
        <c:noMultiLvlLbl val="0"/>
      </c:catAx>
      <c:valAx>
        <c:axId val="-2108318504"/>
        <c:scaling>
          <c:orientation val="minMax"/>
        </c:scaling>
        <c:delete val="0"/>
        <c:axPos val="l"/>
        <c:numFmt formatCode="General" sourceLinked="1"/>
        <c:majorTickMark val="out"/>
        <c:minorTickMark val="none"/>
        <c:tickLblPos val="nextTo"/>
        <c:crossAx val="-2108667928"/>
        <c:crosses val="autoZero"/>
        <c:crossBetween val="between"/>
      </c:valAx>
      <c:spPr>
        <a:ln>
          <a:noFill/>
        </a:ln>
      </c:spPr>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CEAC-4ECA-A812-816AEAA45278}"/>
            </c:ext>
          </c:extLst>
        </c:ser>
        <c:ser>
          <c:idx val="2"/>
          <c:order val="1"/>
          <c:tx>
            <c:strRef>
              <c:f>Sheet1!$E$1</c:f>
              <c:strCache>
                <c:ptCount val="1"/>
                <c:pt idx="0">
                  <c:v>shifted BOLD signal</c:v>
                </c:pt>
              </c:strCache>
            </c:strRef>
          </c:tx>
          <c:spPr>
            <a:ln>
              <a:noFill/>
            </a:ln>
          </c:spPr>
          <c:marker>
            <c:symbol val="none"/>
          </c:marker>
          <c:val>
            <c:numRef>
              <c:f>Sheet1!$E$2:$E$49</c:f>
              <c:numCache>
                <c:formatCode>0.00</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val>
          <c:smooth val="0"/>
          <c:extLst>
            <c:ext xmlns:c16="http://schemas.microsoft.com/office/drawing/2014/chart" uri="{C3380CC4-5D6E-409C-BE32-E72D297353CC}">
              <c16:uniqueId val="{00000001-CEAC-4ECA-A812-816AEAA45278}"/>
            </c:ext>
          </c:extLst>
        </c:ser>
        <c:dLbls>
          <c:showLegendKey val="0"/>
          <c:showVal val="0"/>
          <c:showCatName val="0"/>
          <c:showSerName val="0"/>
          <c:showPercent val="0"/>
          <c:showBubbleSize val="0"/>
        </c:dLbls>
        <c:marker val="1"/>
        <c:smooth val="0"/>
        <c:axId val="-2108155208"/>
        <c:axId val="-2108165016"/>
      </c:lineChart>
      <c:catAx>
        <c:axId val="-2108155208"/>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2108165016"/>
        <c:crosses val="autoZero"/>
        <c:auto val="1"/>
        <c:lblAlgn val="ctr"/>
        <c:lblOffset val="100"/>
        <c:noMultiLvlLbl val="0"/>
      </c:catAx>
      <c:valAx>
        <c:axId val="-2108165016"/>
        <c:scaling>
          <c:orientation val="minMax"/>
        </c:scaling>
        <c:delete val="0"/>
        <c:axPos val="l"/>
        <c:numFmt formatCode="General" sourceLinked="1"/>
        <c:majorTickMark val="out"/>
        <c:minorTickMark val="none"/>
        <c:tickLblPos val="nextTo"/>
        <c:crossAx val="-2108155208"/>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124779-AAA0-4948-BAC8-BB196A7A1761}" type="doc">
      <dgm:prSet loTypeId="urn:microsoft.com/office/officeart/2005/8/layout/process1" loCatId="" qsTypeId="urn:microsoft.com/office/officeart/2005/8/quickstyle/simple1" qsCatId="simple" csTypeId="urn:microsoft.com/office/officeart/2005/8/colors/accent1_2" csCatId="accent1" phldr="1"/>
      <dgm:spPr/>
    </dgm:pt>
    <dgm:pt modelId="{46F28EF8-23CB-2245-97FB-368B2FE83529}">
      <dgm:prSet phldrT="[Text]"/>
      <dgm:spPr/>
      <dgm:t>
        <a:bodyPr/>
        <a:lstStyle/>
        <a:p>
          <a:r>
            <a:rPr lang="en-US" dirty="0"/>
            <a:t>First-level analysis</a:t>
          </a:r>
        </a:p>
        <a:p>
          <a:r>
            <a:rPr lang="en-US" dirty="0"/>
            <a:t>(= single-subject)</a:t>
          </a:r>
        </a:p>
      </dgm:t>
    </dgm:pt>
    <dgm:pt modelId="{00BA633F-AC26-B54D-A7AB-9BF9140C3E91}" type="parTrans" cxnId="{A6D40C61-CDE9-F543-8788-8FB5359E5981}">
      <dgm:prSet/>
      <dgm:spPr/>
      <dgm:t>
        <a:bodyPr/>
        <a:lstStyle/>
        <a:p>
          <a:endParaRPr lang="en-US"/>
        </a:p>
      </dgm:t>
    </dgm:pt>
    <dgm:pt modelId="{A7CAC854-A39D-5944-A57E-B1654E4F0735}" type="sibTrans" cxnId="{A6D40C61-CDE9-F543-8788-8FB5359E5981}">
      <dgm:prSet/>
      <dgm:spPr/>
      <dgm:t>
        <a:bodyPr/>
        <a:lstStyle/>
        <a:p>
          <a:endParaRPr lang="en-US" dirty="0"/>
        </a:p>
      </dgm:t>
    </dgm:pt>
    <dgm:pt modelId="{D748F69D-FDB9-BE41-963F-81FADC57FF4E}">
      <dgm:prSet phldrT="[Text]"/>
      <dgm:spPr/>
      <dgm:t>
        <a:bodyPr/>
        <a:lstStyle/>
        <a:p>
          <a:r>
            <a:rPr lang="en-US" dirty="0"/>
            <a:t>Group analysis</a:t>
          </a:r>
        </a:p>
      </dgm:t>
    </dgm:pt>
    <dgm:pt modelId="{24AE3548-307D-F24C-B207-4FE4680744DF}" type="parTrans" cxnId="{2F9C5018-18DA-B249-BD60-24CAD3632B5E}">
      <dgm:prSet/>
      <dgm:spPr/>
      <dgm:t>
        <a:bodyPr/>
        <a:lstStyle/>
        <a:p>
          <a:endParaRPr lang="en-US"/>
        </a:p>
      </dgm:t>
    </dgm:pt>
    <dgm:pt modelId="{D9F6D1C5-C1FC-DA41-AB94-01C87993A8AF}" type="sibTrans" cxnId="{2F9C5018-18DA-B249-BD60-24CAD3632B5E}">
      <dgm:prSet/>
      <dgm:spPr/>
      <dgm:t>
        <a:bodyPr/>
        <a:lstStyle/>
        <a:p>
          <a:endParaRPr lang="en-US"/>
        </a:p>
      </dgm:t>
    </dgm:pt>
    <dgm:pt modelId="{9332BA7C-52C9-D148-BD2D-ADB047E80B34}">
      <dgm:prSet phldrT="[Text]"/>
      <dgm:spPr/>
      <dgm:t>
        <a:bodyPr/>
        <a:lstStyle/>
        <a:p>
          <a:r>
            <a:rPr lang="en-US" dirty="0"/>
            <a:t>Multiple comparison correction</a:t>
          </a:r>
        </a:p>
      </dgm:t>
    </dgm:pt>
    <dgm:pt modelId="{967BEC6A-A906-B342-8210-387FC9D58CB7}" type="parTrans" cxnId="{F4C6FD8D-E7BC-1042-96DC-0C9E6EDAE424}">
      <dgm:prSet/>
      <dgm:spPr/>
      <dgm:t>
        <a:bodyPr/>
        <a:lstStyle/>
        <a:p>
          <a:endParaRPr lang="en-US"/>
        </a:p>
      </dgm:t>
    </dgm:pt>
    <dgm:pt modelId="{0B37C6A8-413F-9D45-9C9C-DFE0CEA7AE51}" type="sibTrans" cxnId="{F4C6FD8D-E7BC-1042-96DC-0C9E6EDAE424}">
      <dgm:prSet/>
      <dgm:spPr/>
      <dgm:t>
        <a:bodyPr/>
        <a:lstStyle/>
        <a:p>
          <a:endParaRPr lang="en-US"/>
        </a:p>
      </dgm:t>
    </dgm:pt>
    <dgm:pt modelId="{0AFC373D-6293-9545-84D3-E8E94E4DB292}" type="pres">
      <dgm:prSet presAssocID="{F3124779-AAA0-4948-BAC8-BB196A7A1761}" presName="Name0" presStyleCnt="0">
        <dgm:presLayoutVars>
          <dgm:dir/>
          <dgm:resizeHandles val="exact"/>
        </dgm:presLayoutVars>
      </dgm:prSet>
      <dgm:spPr/>
    </dgm:pt>
    <dgm:pt modelId="{8939428B-8720-1545-BF3C-349F047ADCD1}" type="pres">
      <dgm:prSet presAssocID="{46F28EF8-23CB-2245-97FB-368B2FE83529}" presName="node" presStyleLbl="node1" presStyleIdx="0" presStyleCnt="3">
        <dgm:presLayoutVars>
          <dgm:bulletEnabled val="1"/>
        </dgm:presLayoutVars>
      </dgm:prSet>
      <dgm:spPr/>
    </dgm:pt>
    <dgm:pt modelId="{638D949C-312A-184E-AE45-1BCA24B8DD5B}" type="pres">
      <dgm:prSet presAssocID="{A7CAC854-A39D-5944-A57E-B1654E4F0735}" presName="sibTrans" presStyleLbl="sibTrans2D1" presStyleIdx="0" presStyleCnt="2"/>
      <dgm:spPr/>
    </dgm:pt>
    <dgm:pt modelId="{2C20E99A-7D23-A142-ABEC-6742525EFEAB}" type="pres">
      <dgm:prSet presAssocID="{A7CAC854-A39D-5944-A57E-B1654E4F0735}" presName="connectorText" presStyleLbl="sibTrans2D1" presStyleIdx="0" presStyleCnt="2"/>
      <dgm:spPr/>
    </dgm:pt>
    <dgm:pt modelId="{2F2DFC9A-2360-2B40-B297-BA48E8CF987A}" type="pres">
      <dgm:prSet presAssocID="{D748F69D-FDB9-BE41-963F-81FADC57FF4E}" presName="node" presStyleLbl="node1" presStyleIdx="1" presStyleCnt="3">
        <dgm:presLayoutVars>
          <dgm:bulletEnabled val="1"/>
        </dgm:presLayoutVars>
      </dgm:prSet>
      <dgm:spPr/>
    </dgm:pt>
    <dgm:pt modelId="{72CB8961-826F-804E-A49B-23A68946513B}" type="pres">
      <dgm:prSet presAssocID="{D9F6D1C5-C1FC-DA41-AB94-01C87993A8AF}" presName="sibTrans" presStyleLbl="sibTrans2D1" presStyleIdx="1" presStyleCnt="2"/>
      <dgm:spPr/>
    </dgm:pt>
    <dgm:pt modelId="{4D695506-DAE1-4649-92EA-E73DBED8444E}" type="pres">
      <dgm:prSet presAssocID="{D9F6D1C5-C1FC-DA41-AB94-01C87993A8AF}" presName="connectorText" presStyleLbl="sibTrans2D1" presStyleIdx="1" presStyleCnt="2"/>
      <dgm:spPr/>
    </dgm:pt>
    <dgm:pt modelId="{87747418-6FE3-DE42-AC13-BF69DC7A60B5}" type="pres">
      <dgm:prSet presAssocID="{9332BA7C-52C9-D148-BD2D-ADB047E80B34}" presName="node" presStyleLbl="node1" presStyleIdx="2" presStyleCnt="3">
        <dgm:presLayoutVars>
          <dgm:bulletEnabled val="1"/>
        </dgm:presLayoutVars>
      </dgm:prSet>
      <dgm:spPr/>
    </dgm:pt>
  </dgm:ptLst>
  <dgm:cxnLst>
    <dgm:cxn modelId="{4400C807-4036-4F47-B6F8-22FCCAF73FBA}" type="presOf" srcId="{46F28EF8-23CB-2245-97FB-368B2FE83529}" destId="{8939428B-8720-1545-BF3C-349F047ADCD1}" srcOrd="0" destOrd="0" presId="urn:microsoft.com/office/officeart/2005/8/layout/process1"/>
    <dgm:cxn modelId="{2F9C5018-18DA-B249-BD60-24CAD3632B5E}" srcId="{F3124779-AAA0-4948-BAC8-BB196A7A1761}" destId="{D748F69D-FDB9-BE41-963F-81FADC57FF4E}" srcOrd="1" destOrd="0" parTransId="{24AE3548-307D-F24C-B207-4FE4680744DF}" sibTransId="{D9F6D1C5-C1FC-DA41-AB94-01C87993A8AF}"/>
    <dgm:cxn modelId="{0A6ADB1D-0AEB-1347-BEDA-9D81F4BEBCC6}" type="presOf" srcId="{F3124779-AAA0-4948-BAC8-BB196A7A1761}" destId="{0AFC373D-6293-9545-84D3-E8E94E4DB292}" srcOrd="0" destOrd="0" presId="urn:microsoft.com/office/officeart/2005/8/layout/process1"/>
    <dgm:cxn modelId="{32C06F2F-0D26-844F-B87E-250A7B94D5A3}" type="presOf" srcId="{A7CAC854-A39D-5944-A57E-B1654E4F0735}" destId="{638D949C-312A-184E-AE45-1BCA24B8DD5B}" srcOrd="0" destOrd="0" presId="urn:microsoft.com/office/officeart/2005/8/layout/process1"/>
    <dgm:cxn modelId="{A6D40C61-CDE9-F543-8788-8FB5359E5981}" srcId="{F3124779-AAA0-4948-BAC8-BB196A7A1761}" destId="{46F28EF8-23CB-2245-97FB-368B2FE83529}" srcOrd="0" destOrd="0" parTransId="{00BA633F-AC26-B54D-A7AB-9BF9140C3E91}" sibTransId="{A7CAC854-A39D-5944-A57E-B1654E4F0735}"/>
    <dgm:cxn modelId="{2C0DE34C-452A-A04D-9E8E-A6C091EC1861}" type="presOf" srcId="{9332BA7C-52C9-D148-BD2D-ADB047E80B34}" destId="{87747418-6FE3-DE42-AC13-BF69DC7A60B5}" srcOrd="0" destOrd="0" presId="urn:microsoft.com/office/officeart/2005/8/layout/process1"/>
    <dgm:cxn modelId="{95B15D6E-49B3-1944-9BAE-2C8979ED0B08}" type="presOf" srcId="{A7CAC854-A39D-5944-A57E-B1654E4F0735}" destId="{2C20E99A-7D23-A142-ABEC-6742525EFEAB}" srcOrd="1" destOrd="0" presId="urn:microsoft.com/office/officeart/2005/8/layout/process1"/>
    <dgm:cxn modelId="{F4C6FD8D-E7BC-1042-96DC-0C9E6EDAE424}" srcId="{F3124779-AAA0-4948-BAC8-BB196A7A1761}" destId="{9332BA7C-52C9-D148-BD2D-ADB047E80B34}" srcOrd="2" destOrd="0" parTransId="{967BEC6A-A906-B342-8210-387FC9D58CB7}" sibTransId="{0B37C6A8-413F-9D45-9C9C-DFE0CEA7AE51}"/>
    <dgm:cxn modelId="{91430E98-E17E-614B-96A2-3CCE50B1D2A6}" type="presOf" srcId="{D748F69D-FDB9-BE41-963F-81FADC57FF4E}" destId="{2F2DFC9A-2360-2B40-B297-BA48E8CF987A}" srcOrd="0" destOrd="0" presId="urn:microsoft.com/office/officeart/2005/8/layout/process1"/>
    <dgm:cxn modelId="{8D3E05CE-BDFE-E949-BB54-B0FAA9BCBD77}" type="presOf" srcId="{D9F6D1C5-C1FC-DA41-AB94-01C87993A8AF}" destId="{72CB8961-826F-804E-A49B-23A68946513B}" srcOrd="0" destOrd="0" presId="urn:microsoft.com/office/officeart/2005/8/layout/process1"/>
    <dgm:cxn modelId="{C05BDAD4-2903-904C-86A3-8F2F5109799C}" type="presOf" srcId="{D9F6D1C5-C1FC-DA41-AB94-01C87993A8AF}" destId="{4D695506-DAE1-4649-92EA-E73DBED8444E}" srcOrd="1" destOrd="0" presId="urn:microsoft.com/office/officeart/2005/8/layout/process1"/>
    <dgm:cxn modelId="{4AEC04F6-326A-CC41-BE18-84A1A38FB3C0}" type="presParOf" srcId="{0AFC373D-6293-9545-84D3-E8E94E4DB292}" destId="{8939428B-8720-1545-BF3C-349F047ADCD1}" srcOrd="0" destOrd="0" presId="urn:microsoft.com/office/officeart/2005/8/layout/process1"/>
    <dgm:cxn modelId="{E23CAFD7-BFF2-5A44-9E0E-13B5B7A813E1}" type="presParOf" srcId="{0AFC373D-6293-9545-84D3-E8E94E4DB292}" destId="{638D949C-312A-184E-AE45-1BCA24B8DD5B}" srcOrd="1" destOrd="0" presId="urn:microsoft.com/office/officeart/2005/8/layout/process1"/>
    <dgm:cxn modelId="{6260F969-D45B-2144-A71F-3AADFC4189F1}" type="presParOf" srcId="{638D949C-312A-184E-AE45-1BCA24B8DD5B}" destId="{2C20E99A-7D23-A142-ABEC-6742525EFEAB}" srcOrd="0" destOrd="0" presId="urn:microsoft.com/office/officeart/2005/8/layout/process1"/>
    <dgm:cxn modelId="{639B8FBD-DD97-D243-B455-BC7DB5C69C64}" type="presParOf" srcId="{0AFC373D-6293-9545-84D3-E8E94E4DB292}" destId="{2F2DFC9A-2360-2B40-B297-BA48E8CF987A}" srcOrd="2" destOrd="0" presId="urn:microsoft.com/office/officeart/2005/8/layout/process1"/>
    <dgm:cxn modelId="{FFB5A0C6-F8A3-3445-ACD1-B17109105310}" type="presParOf" srcId="{0AFC373D-6293-9545-84D3-E8E94E4DB292}" destId="{72CB8961-826F-804E-A49B-23A68946513B}" srcOrd="3" destOrd="0" presId="urn:microsoft.com/office/officeart/2005/8/layout/process1"/>
    <dgm:cxn modelId="{CCC601EB-3FDA-844B-BA3A-E73F0E443DF5}" type="presParOf" srcId="{72CB8961-826F-804E-A49B-23A68946513B}" destId="{4D695506-DAE1-4649-92EA-E73DBED8444E}" srcOrd="0" destOrd="0" presId="urn:microsoft.com/office/officeart/2005/8/layout/process1"/>
    <dgm:cxn modelId="{B51DFE48-3E72-9642-A3C9-1A54A4190E38}" type="presParOf" srcId="{0AFC373D-6293-9545-84D3-E8E94E4DB292}" destId="{87747418-6FE3-DE42-AC13-BF69DC7A60B5}"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A62C56-BABE-124D-8ECA-CD4F1BE7284B}" type="doc">
      <dgm:prSet loTypeId="urn:microsoft.com/office/officeart/2005/8/layout/process1" loCatId="" qsTypeId="urn:microsoft.com/office/officeart/2005/8/quickstyle/simple1" qsCatId="simple" csTypeId="urn:microsoft.com/office/officeart/2005/8/colors/accent1_2" csCatId="accent1" phldr="1"/>
      <dgm:spPr/>
    </dgm:pt>
    <dgm:pt modelId="{C98CF906-218D-B448-80B4-F64B70CA46D2}">
      <dgm:prSet phldrT="[Text]"/>
      <dgm:spPr/>
      <dgm:t>
        <a:bodyPr/>
        <a:lstStyle/>
        <a:p>
          <a:r>
            <a:rPr lang="en-US" dirty="0"/>
            <a:t>Voxel-wise t-statistic</a:t>
          </a:r>
        </a:p>
      </dgm:t>
    </dgm:pt>
    <dgm:pt modelId="{DE279EF3-444D-9C45-9D92-4802BA87E87D}" type="parTrans" cxnId="{9289DBB9-24B4-584C-A62A-C031DFA1F7F5}">
      <dgm:prSet/>
      <dgm:spPr/>
      <dgm:t>
        <a:bodyPr/>
        <a:lstStyle/>
        <a:p>
          <a:endParaRPr lang="en-US"/>
        </a:p>
      </dgm:t>
    </dgm:pt>
    <dgm:pt modelId="{B26B5D19-3332-0544-9B7B-7D1877FF0B2C}" type="sibTrans" cxnId="{9289DBB9-24B4-584C-A62A-C031DFA1F7F5}">
      <dgm:prSet/>
      <dgm:spPr/>
      <dgm:t>
        <a:bodyPr/>
        <a:lstStyle/>
        <a:p>
          <a:endParaRPr lang="en-US"/>
        </a:p>
      </dgm:t>
    </dgm:pt>
    <dgm:pt modelId="{25B70E1F-1CB3-3C44-BC4D-98408749A1B4}">
      <dgm:prSet phldrT="[Text]"/>
      <dgm:spPr/>
      <dgm:t>
        <a:bodyPr/>
        <a:lstStyle/>
        <a:p>
          <a:r>
            <a:rPr lang="en-US" dirty="0"/>
            <a:t>3D t-statistic map</a:t>
          </a:r>
        </a:p>
      </dgm:t>
    </dgm:pt>
    <dgm:pt modelId="{E0367DC9-722F-7745-8677-02631E2B9117}" type="parTrans" cxnId="{E8CCB746-8705-234E-BCF8-EEAC91FE2F32}">
      <dgm:prSet/>
      <dgm:spPr/>
      <dgm:t>
        <a:bodyPr/>
        <a:lstStyle/>
        <a:p>
          <a:endParaRPr lang="en-US"/>
        </a:p>
      </dgm:t>
    </dgm:pt>
    <dgm:pt modelId="{4955CCB7-5A8A-2D48-BC0B-5FBEE72429B3}" type="sibTrans" cxnId="{E8CCB746-8705-234E-BCF8-EEAC91FE2F32}">
      <dgm:prSet/>
      <dgm:spPr/>
      <dgm:t>
        <a:bodyPr/>
        <a:lstStyle/>
        <a:p>
          <a:endParaRPr lang="en-US"/>
        </a:p>
      </dgm:t>
    </dgm:pt>
    <dgm:pt modelId="{83BA1DC0-E960-6748-A852-428FC73D6490}">
      <dgm:prSet phldrT="[Text]"/>
      <dgm:spPr/>
      <dgm:t>
        <a:bodyPr/>
        <a:lstStyle/>
        <a:p>
          <a:r>
            <a:rPr lang="en-US" dirty="0"/>
            <a:t>Final result</a:t>
          </a:r>
        </a:p>
      </dgm:t>
    </dgm:pt>
    <dgm:pt modelId="{43304732-C665-634A-B86F-83FF920682DA}" type="parTrans" cxnId="{62EF7335-60E7-0645-AE79-9E2B0F549FF6}">
      <dgm:prSet/>
      <dgm:spPr/>
      <dgm:t>
        <a:bodyPr/>
        <a:lstStyle/>
        <a:p>
          <a:endParaRPr lang="en-US"/>
        </a:p>
      </dgm:t>
    </dgm:pt>
    <dgm:pt modelId="{93DC85DB-CC4F-3842-BB65-9B1710F0DDFD}" type="sibTrans" cxnId="{62EF7335-60E7-0645-AE79-9E2B0F549FF6}">
      <dgm:prSet/>
      <dgm:spPr/>
      <dgm:t>
        <a:bodyPr/>
        <a:lstStyle/>
        <a:p>
          <a:endParaRPr lang="en-US"/>
        </a:p>
      </dgm:t>
    </dgm:pt>
    <dgm:pt modelId="{5453E311-92F1-C640-B14E-543F19E66C6B}" type="pres">
      <dgm:prSet presAssocID="{5CA62C56-BABE-124D-8ECA-CD4F1BE7284B}" presName="Name0" presStyleCnt="0">
        <dgm:presLayoutVars>
          <dgm:dir/>
          <dgm:resizeHandles val="exact"/>
        </dgm:presLayoutVars>
      </dgm:prSet>
      <dgm:spPr/>
    </dgm:pt>
    <dgm:pt modelId="{8A70A040-7660-ED45-BD82-5C87D2DCDACA}" type="pres">
      <dgm:prSet presAssocID="{C98CF906-218D-B448-80B4-F64B70CA46D2}" presName="node" presStyleLbl="node1" presStyleIdx="0" presStyleCnt="3">
        <dgm:presLayoutVars>
          <dgm:bulletEnabled val="1"/>
        </dgm:presLayoutVars>
      </dgm:prSet>
      <dgm:spPr/>
    </dgm:pt>
    <dgm:pt modelId="{0013603F-E444-564A-BC78-A80633B6E64E}" type="pres">
      <dgm:prSet presAssocID="{B26B5D19-3332-0544-9B7B-7D1877FF0B2C}" presName="sibTrans" presStyleLbl="sibTrans2D1" presStyleIdx="0" presStyleCnt="2"/>
      <dgm:spPr/>
    </dgm:pt>
    <dgm:pt modelId="{46883571-C500-E543-81F6-717E4018EB50}" type="pres">
      <dgm:prSet presAssocID="{B26B5D19-3332-0544-9B7B-7D1877FF0B2C}" presName="connectorText" presStyleLbl="sibTrans2D1" presStyleIdx="0" presStyleCnt="2"/>
      <dgm:spPr/>
    </dgm:pt>
    <dgm:pt modelId="{1851857D-14FE-7E43-AF38-D05F499413F1}" type="pres">
      <dgm:prSet presAssocID="{25B70E1F-1CB3-3C44-BC4D-98408749A1B4}" presName="node" presStyleLbl="node1" presStyleIdx="1" presStyleCnt="3">
        <dgm:presLayoutVars>
          <dgm:bulletEnabled val="1"/>
        </dgm:presLayoutVars>
      </dgm:prSet>
      <dgm:spPr/>
    </dgm:pt>
    <dgm:pt modelId="{846A07A4-8CF7-664A-95DC-2663F5136E31}" type="pres">
      <dgm:prSet presAssocID="{4955CCB7-5A8A-2D48-BC0B-5FBEE72429B3}" presName="sibTrans" presStyleLbl="sibTrans2D1" presStyleIdx="1" presStyleCnt="2"/>
      <dgm:spPr/>
    </dgm:pt>
    <dgm:pt modelId="{58BAD92E-991B-8E40-B42E-3C8E1601533B}" type="pres">
      <dgm:prSet presAssocID="{4955CCB7-5A8A-2D48-BC0B-5FBEE72429B3}" presName="connectorText" presStyleLbl="sibTrans2D1" presStyleIdx="1" presStyleCnt="2"/>
      <dgm:spPr/>
    </dgm:pt>
    <dgm:pt modelId="{B866F597-EEA4-7F40-A683-8711D6BD0A30}" type="pres">
      <dgm:prSet presAssocID="{83BA1DC0-E960-6748-A852-428FC73D6490}" presName="node" presStyleLbl="node1" presStyleIdx="2" presStyleCnt="3">
        <dgm:presLayoutVars>
          <dgm:bulletEnabled val="1"/>
        </dgm:presLayoutVars>
      </dgm:prSet>
      <dgm:spPr/>
    </dgm:pt>
  </dgm:ptLst>
  <dgm:cxnLst>
    <dgm:cxn modelId="{876DD712-89C0-2048-A058-383FC393A94C}" type="presOf" srcId="{B26B5D19-3332-0544-9B7B-7D1877FF0B2C}" destId="{46883571-C500-E543-81F6-717E4018EB50}" srcOrd="1" destOrd="0" presId="urn:microsoft.com/office/officeart/2005/8/layout/process1"/>
    <dgm:cxn modelId="{62EF7335-60E7-0645-AE79-9E2B0F549FF6}" srcId="{5CA62C56-BABE-124D-8ECA-CD4F1BE7284B}" destId="{83BA1DC0-E960-6748-A852-428FC73D6490}" srcOrd="2" destOrd="0" parTransId="{43304732-C665-634A-B86F-83FF920682DA}" sibTransId="{93DC85DB-CC4F-3842-BB65-9B1710F0DDFD}"/>
    <dgm:cxn modelId="{E8CCB746-8705-234E-BCF8-EEAC91FE2F32}" srcId="{5CA62C56-BABE-124D-8ECA-CD4F1BE7284B}" destId="{25B70E1F-1CB3-3C44-BC4D-98408749A1B4}" srcOrd="1" destOrd="0" parTransId="{E0367DC9-722F-7745-8677-02631E2B9117}" sibTransId="{4955CCB7-5A8A-2D48-BC0B-5FBEE72429B3}"/>
    <dgm:cxn modelId="{17A4B259-67A7-BB4A-BEBE-89841FD81650}" type="presOf" srcId="{4955CCB7-5A8A-2D48-BC0B-5FBEE72429B3}" destId="{846A07A4-8CF7-664A-95DC-2663F5136E31}" srcOrd="0" destOrd="0" presId="urn:microsoft.com/office/officeart/2005/8/layout/process1"/>
    <dgm:cxn modelId="{25E4A97D-643B-564D-9302-62DD004586C3}" type="presOf" srcId="{5CA62C56-BABE-124D-8ECA-CD4F1BE7284B}" destId="{5453E311-92F1-C640-B14E-543F19E66C6B}" srcOrd="0" destOrd="0" presId="urn:microsoft.com/office/officeart/2005/8/layout/process1"/>
    <dgm:cxn modelId="{D1BC79A1-8116-9947-8A81-AADD0992BD51}" type="presOf" srcId="{25B70E1F-1CB3-3C44-BC4D-98408749A1B4}" destId="{1851857D-14FE-7E43-AF38-D05F499413F1}" srcOrd="0" destOrd="0" presId="urn:microsoft.com/office/officeart/2005/8/layout/process1"/>
    <dgm:cxn modelId="{9289DBB9-24B4-584C-A62A-C031DFA1F7F5}" srcId="{5CA62C56-BABE-124D-8ECA-CD4F1BE7284B}" destId="{C98CF906-218D-B448-80B4-F64B70CA46D2}" srcOrd="0" destOrd="0" parTransId="{DE279EF3-444D-9C45-9D92-4802BA87E87D}" sibTransId="{B26B5D19-3332-0544-9B7B-7D1877FF0B2C}"/>
    <dgm:cxn modelId="{1995CAC4-B84C-AE4D-AF49-081C583093AB}" type="presOf" srcId="{4955CCB7-5A8A-2D48-BC0B-5FBEE72429B3}" destId="{58BAD92E-991B-8E40-B42E-3C8E1601533B}" srcOrd="1" destOrd="0" presId="urn:microsoft.com/office/officeart/2005/8/layout/process1"/>
    <dgm:cxn modelId="{AF7E01DA-D5A0-B44D-AA5A-75B9B05D25E3}" type="presOf" srcId="{C98CF906-218D-B448-80B4-F64B70CA46D2}" destId="{8A70A040-7660-ED45-BD82-5C87D2DCDACA}" srcOrd="0" destOrd="0" presId="urn:microsoft.com/office/officeart/2005/8/layout/process1"/>
    <dgm:cxn modelId="{870743E8-4F1C-484C-A71A-B39FFA86744B}" type="presOf" srcId="{83BA1DC0-E960-6748-A852-428FC73D6490}" destId="{B866F597-EEA4-7F40-A683-8711D6BD0A30}" srcOrd="0" destOrd="0" presId="urn:microsoft.com/office/officeart/2005/8/layout/process1"/>
    <dgm:cxn modelId="{89E3A7FA-71E7-8A41-AECE-D9CFAB2510C8}" type="presOf" srcId="{B26B5D19-3332-0544-9B7B-7D1877FF0B2C}" destId="{0013603F-E444-564A-BC78-A80633B6E64E}" srcOrd="0" destOrd="0" presId="urn:microsoft.com/office/officeart/2005/8/layout/process1"/>
    <dgm:cxn modelId="{CD94EBF1-2D26-654D-9208-2C5BD1C9BFD9}" type="presParOf" srcId="{5453E311-92F1-C640-B14E-543F19E66C6B}" destId="{8A70A040-7660-ED45-BD82-5C87D2DCDACA}" srcOrd="0" destOrd="0" presId="urn:microsoft.com/office/officeart/2005/8/layout/process1"/>
    <dgm:cxn modelId="{D2233053-A8CD-B74F-95A6-64C604D39CCB}" type="presParOf" srcId="{5453E311-92F1-C640-B14E-543F19E66C6B}" destId="{0013603F-E444-564A-BC78-A80633B6E64E}" srcOrd="1" destOrd="0" presId="urn:microsoft.com/office/officeart/2005/8/layout/process1"/>
    <dgm:cxn modelId="{69294BBD-ED0A-C34C-958B-08B70FE9E208}" type="presParOf" srcId="{0013603F-E444-564A-BC78-A80633B6E64E}" destId="{46883571-C500-E543-81F6-717E4018EB50}" srcOrd="0" destOrd="0" presId="urn:microsoft.com/office/officeart/2005/8/layout/process1"/>
    <dgm:cxn modelId="{6BE2F9F4-263E-6548-B16F-4ED25E33979B}" type="presParOf" srcId="{5453E311-92F1-C640-B14E-543F19E66C6B}" destId="{1851857D-14FE-7E43-AF38-D05F499413F1}" srcOrd="2" destOrd="0" presId="urn:microsoft.com/office/officeart/2005/8/layout/process1"/>
    <dgm:cxn modelId="{9C444DF0-A6CD-6E43-9ED7-652A3C861CEE}" type="presParOf" srcId="{5453E311-92F1-C640-B14E-543F19E66C6B}" destId="{846A07A4-8CF7-664A-95DC-2663F5136E31}" srcOrd="3" destOrd="0" presId="urn:microsoft.com/office/officeart/2005/8/layout/process1"/>
    <dgm:cxn modelId="{2802978A-4040-DF4A-A196-50B99D3EB943}" type="presParOf" srcId="{846A07A4-8CF7-664A-95DC-2663F5136E31}" destId="{58BAD92E-991B-8E40-B42E-3C8E1601533B}" srcOrd="0" destOrd="0" presId="urn:microsoft.com/office/officeart/2005/8/layout/process1"/>
    <dgm:cxn modelId="{661E1B42-75C6-D445-AF61-2C1E4CEC2641}" type="presParOf" srcId="{5453E311-92F1-C640-B14E-543F19E66C6B}" destId="{B866F597-EEA4-7F40-A683-8711D6BD0A3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9428B-8720-1545-BF3C-349F047ADCD1}">
      <dsp:nvSpPr>
        <dsp:cNvPr id="0" name=""/>
        <dsp:cNvSpPr/>
      </dsp:nvSpPr>
      <dsp:spPr>
        <a:xfrm>
          <a:off x="7233" y="1614418"/>
          <a:ext cx="2161877" cy="1297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First-level analysis</a:t>
          </a:r>
        </a:p>
        <a:p>
          <a:pPr marL="0" lvl="0" indent="0" algn="ctr" defTabSz="933450">
            <a:lnSpc>
              <a:spcPct val="90000"/>
            </a:lnSpc>
            <a:spcBef>
              <a:spcPct val="0"/>
            </a:spcBef>
            <a:spcAft>
              <a:spcPct val="35000"/>
            </a:spcAft>
            <a:buNone/>
          </a:pPr>
          <a:r>
            <a:rPr lang="en-US" sz="2100" kern="1200" dirty="0"/>
            <a:t>(= single-subject)</a:t>
          </a:r>
        </a:p>
      </dsp:txBody>
      <dsp:txXfrm>
        <a:off x="45225" y="1652410"/>
        <a:ext cx="2085893" cy="1221142"/>
      </dsp:txXfrm>
    </dsp:sp>
    <dsp:sp modelId="{638D949C-312A-184E-AE45-1BCA24B8DD5B}">
      <dsp:nvSpPr>
        <dsp:cNvPr id="0" name=""/>
        <dsp:cNvSpPr/>
      </dsp:nvSpPr>
      <dsp:spPr>
        <a:xfrm>
          <a:off x="2385298"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dirty="0"/>
        </a:p>
      </dsp:txBody>
      <dsp:txXfrm>
        <a:off x="2385298" y="2102137"/>
        <a:ext cx="320822" cy="321687"/>
      </dsp:txXfrm>
    </dsp:sp>
    <dsp:sp modelId="{2F2DFC9A-2360-2B40-B297-BA48E8CF987A}">
      <dsp:nvSpPr>
        <dsp:cNvPr id="0" name=""/>
        <dsp:cNvSpPr/>
      </dsp:nvSpPr>
      <dsp:spPr>
        <a:xfrm>
          <a:off x="3033861" y="1614418"/>
          <a:ext cx="2161877" cy="1297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Group analysis</a:t>
          </a:r>
        </a:p>
      </dsp:txBody>
      <dsp:txXfrm>
        <a:off x="3071853" y="1652410"/>
        <a:ext cx="2085893" cy="1221142"/>
      </dsp:txXfrm>
    </dsp:sp>
    <dsp:sp modelId="{72CB8961-826F-804E-A49B-23A68946513B}">
      <dsp:nvSpPr>
        <dsp:cNvPr id="0" name=""/>
        <dsp:cNvSpPr/>
      </dsp:nvSpPr>
      <dsp:spPr>
        <a:xfrm>
          <a:off x="5411926" y="1994908"/>
          <a:ext cx="458317" cy="53614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411926" y="2102137"/>
        <a:ext cx="320822" cy="321687"/>
      </dsp:txXfrm>
    </dsp:sp>
    <dsp:sp modelId="{87747418-6FE3-DE42-AC13-BF69DC7A60B5}">
      <dsp:nvSpPr>
        <dsp:cNvPr id="0" name=""/>
        <dsp:cNvSpPr/>
      </dsp:nvSpPr>
      <dsp:spPr>
        <a:xfrm>
          <a:off x="6060489" y="1614418"/>
          <a:ext cx="2161877" cy="12971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Multiple comparison correction</a:t>
          </a:r>
        </a:p>
      </dsp:txBody>
      <dsp:txXfrm>
        <a:off x="6098481" y="1652410"/>
        <a:ext cx="2085893" cy="12211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0A040-7660-ED45-BD82-5C87D2DCDACA}">
      <dsp:nvSpPr>
        <dsp:cNvPr id="0" name=""/>
        <dsp:cNvSpPr/>
      </dsp:nvSpPr>
      <dsp:spPr>
        <a:xfrm>
          <a:off x="5357"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Voxel-wise t-statistic</a:t>
          </a:r>
        </a:p>
      </dsp:txBody>
      <dsp:txXfrm>
        <a:off x="33499" y="1579724"/>
        <a:ext cx="1545106" cy="904550"/>
      </dsp:txXfrm>
    </dsp:sp>
    <dsp:sp modelId="{0013603F-E444-564A-BC78-A80633B6E64E}">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66887" y="1912856"/>
        <a:ext cx="237646" cy="238286"/>
      </dsp:txXfrm>
    </dsp:sp>
    <dsp:sp modelId="{1851857D-14FE-7E43-AF38-D05F499413F1}">
      <dsp:nvSpPr>
        <dsp:cNvPr id="0" name=""/>
        <dsp:cNvSpPr/>
      </dsp:nvSpPr>
      <dsp:spPr>
        <a:xfrm>
          <a:off x="2247304"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3D t-statistic map</a:t>
          </a:r>
        </a:p>
      </dsp:txBody>
      <dsp:txXfrm>
        <a:off x="2275446" y="1579724"/>
        <a:ext cx="1545106" cy="904550"/>
      </dsp:txXfrm>
    </dsp:sp>
    <dsp:sp modelId="{846A07A4-8CF7-664A-95DC-2663F5136E31}">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4008834" y="1912856"/>
        <a:ext cx="237646" cy="238286"/>
      </dsp:txXfrm>
    </dsp:sp>
    <dsp:sp modelId="{B866F597-EEA4-7F40-A683-8711D6BD0A30}">
      <dsp:nvSpPr>
        <dsp:cNvPr id="0" name=""/>
        <dsp:cNvSpPr/>
      </dsp:nvSpPr>
      <dsp:spPr>
        <a:xfrm>
          <a:off x="4489251"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Final result</a:t>
          </a:r>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826D6-882A-44B9-A28B-1515110EED6A}" type="datetimeFigureOut">
              <a:rPr lang="en-US" smtClean="0"/>
              <a:t>5/3/2022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419FB-C44D-470A-BE4D-406517D25FCE}" type="slidenum">
              <a:rPr lang="en-US" smtClean="0"/>
              <a:t>‹#›</a:t>
            </a:fld>
            <a:endParaRPr lang="en-US"/>
          </a:p>
        </p:txBody>
      </p:sp>
    </p:spTree>
    <p:extLst>
      <p:ext uri="{BB962C8B-B14F-4D97-AF65-F5344CB8AC3E}">
        <p14:creationId xmlns:p14="http://schemas.microsoft.com/office/powerpoint/2010/main" val="112313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help us better understand the analysis steps, </a:t>
            </a:r>
            <a:r>
              <a:rPr lang="en-US" dirty="0"/>
              <a:t>let’s use an example.</a:t>
            </a:r>
          </a:p>
          <a:p>
            <a:r>
              <a:rPr lang="en-US" baseline="0" dirty="0"/>
              <a:t>Let’s say we have conducted a </a:t>
            </a:r>
            <a:r>
              <a:rPr lang="en-US" baseline="0" dirty="0" err="1"/>
              <a:t>calssical</a:t>
            </a:r>
            <a:r>
              <a:rPr lang="en-US" baseline="0" dirty="0"/>
              <a:t> experiment in the visual system, a </a:t>
            </a:r>
            <a:r>
              <a:rPr lang="en-US" baseline="0" dirty="0" err="1"/>
              <a:t>flickerign</a:t>
            </a:r>
            <a:r>
              <a:rPr lang="en-US" baseline="0" dirty="0"/>
              <a:t> checkerboard.</a:t>
            </a:r>
          </a:p>
          <a:p>
            <a:r>
              <a:rPr lang="en-US" baseline="0" dirty="0"/>
              <a:t>In this experiment, we want to find out which brain areas are active when subjects view a flickering checkerboard compared to when they view a gray background.</a:t>
            </a:r>
            <a:endParaRPr lang="en-US" dirty="0"/>
          </a:p>
          <a:p>
            <a:r>
              <a:rPr lang="en-US" dirty="0"/>
              <a:t>We</a:t>
            </a:r>
            <a:r>
              <a:rPr lang="en-US" baseline="0" dirty="0"/>
              <a:t> have shown to every volunteer a checkerboard for e.g. 20 second interleaved with a 20 s rest, and we will measure a whole brain volume every 2 seconds, for e.g. to minutes or so.</a:t>
            </a:r>
          </a:p>
          <a:p>
            <a:endParaRPr lang="en-US" dirty="0"/>
          </a:p>
          <a:p>
            <a:endParaRPr lang="en-US" dirty="0"/>
          </a:p>
          <a:p>
            <a:r>
              <a:rPr lang="en-US" dirty="0" err="1"/>
              <a:t>Matlab</a:t>
            </a:r>
            <a:r>
              <a:rPr lang="en-US" dirty="0"/>
              <a:t> code to generate</a:t>
            </a:r>
            <a:r>
              <a:rPr lang="en-US" baseline="0" dirty="0"/>
              <a:t> stimulus, BOLD and shifted BOLD</a:t>
            </a:r>
            <a:br>
              <a:rPr lang="en-US" baseline="0" dirty="0"/>
            </a:br>
            <a:r>
              <a:rPr lang="en-US" baseline="0" dirty="0"/>
              <a:t>X = [1 1 1 1 1 1 1 1 0 0 0 0 0 0 0 0 1 1 1 1 1 1 1 1 0 0 0 0 0 0 0 0 1 1 1 1 1 1 1 1 0 0 0 0 0 0 0 0];</a:t>
            </a:r>
          </a:p>
          <a:p>
            <a:r>
              <a:rPr lang="en-US" baseline="0" dirty="0"/>
              <a:t>bf = </a:t>
            </a:r>
            <a:r>
              <a:rPr lang="en-US" baseline="0" dirty="0" err="1"/>
              <a:t>spm_get_bf</a:t>
            </a:r>
            <a:r>
              <a:rPr lang="en-US" baseline="0" dirty="0"/>
              <a:t>; % indicated a </a:t>
            </a:r>
            <a:r>
              <a:rPr lang="en-US" baseline="0" dirty="0" err="1"/>
              <a:t>tr</a:t>
            </a:r>
            <a:r>
              <a:rPr lang="en-US" baseline="0" dirty="0"/>
              <a:t> of 2.5</a:t>
            </a:r>
          </a:p>
          <a:p>
            <a:r>
              <a:rPr lang="en-US" baseline="0" dirty="0"/>
              <a:t>Y = </a:t>
            </a:r>
            <a:r>
              <a:rPr lang="en-US" baseline="0" dirty="0" err="1"/>
              <a:t>conv</a:t>
            </a:r>
            <a:r>
              <a:rPr lang="en-US" baseline="0" dirty="0"/>
              <a:t>(</a:t>
            </a:r>
            <a:r>
              <a:rPr lang="en-US" baseline="0" dirty="0" err="1"/>
              <a:t>X,bf.bf</a:t>
            </a:r>
            <a:r>
              <a:rPr lang="en-US" baseline="0" dirty="0"/>
              <a:t>);</a:t>
            </a:r>
          </a:p>
          <a:p>
            <a:r>
              <a:rPr lang="tr-TR" dirty="0"/>
              <a:t>Ye = </a:t>
            </a:r>
            <a:r>
              <a:rPr lang="tr-TR" dirty="0" err="1"/>
              <a:t>Y+randn</a:t>
            </a:r>
            <a:r>
              <a:rPr lang="tr-TR" dirty="0"/>
              <a:t>(size(Y)).*0.2;</a:t>
            </a:r>
          </a:p>
          <a:p>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2</a:t>
            </a:fld>
            <a:endParaRPr lang="en-US"/>
          </a:p>
        </p:txBody>
      </p:sp>
    </p:spTree>
    <p:extLst>
      <p:ext uri="{BB962C8B-B14F-4D97-AF65-F5344CB8AC3E}">
        <p14:creationId xmlns:p14="http://schemas.microsoft.com/office/powerpoint/2010/main" val="402632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5</a:t>
            </a:fld>
            <a:endParaRPr lang="en-US"/>
          </a:p>
        </p:txBody>
      </p:sp>
    </p:spTree>
    <p:extLst>
      <p:ext uri="{BB962C8B-B14F-4D97-AF65-F5344CB8AC3E}">
        <p14:creationId xmlns:p14="http://schemas.microsoft.com/office/powerpoint/2010/main" val="803176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6</a:t>
            </a:fld>
            <a:endParaRPr lang="en-US"/>
          </a:p>
        </p:txBody>
      </p:sp>
    </p:spTree>
    <p:extLst>
      <p:ext uri="{BB962C8B-B14F-4D97-AF65-F5344CB8AC3E}">
        <p14:creationId xmlns:p14="http://schemas.microsoft.com/office/powerpoint/2010/main" val="106080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7</a:t>
            </a:fld>
            <a:endParaRPr lang="en-US"/>
          </a:p>
        </p:txBody>
      </p:sp>
    </p:spTree>
    <p:extLst>
      <p:ext uri="{BB962C8B-B14F-4D97-AF65-F5344CB8AC3E}">
        <p14:creationId xmlns:p14="http://schemas.microsoft.com/office/powerpoint/2010/main" val="79330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a:t>
            </a:r>
            <a:r>
              <a:rPr lang="en-US" baseline="0" dirty="0"/>
              <a:t> we get from beta estimates to making statistical inference? Rejecting the null hypothesis? </a:t>
            </a:r>
          </a:p>
          <a:p>
            <a:r>
              <a:rPr lang="en-US" dirty="0"/>
              <a:t>The good thing is that beta</a:t>
            </a:r>
            <a:r>
              <a:rPr lang="en-US" baseline="0" dirty="0"/>
              <a:t> estimated </a:t>
            </a:r>
            <a:r>
              <a:rPr lang="en-US" baseline="0" dirty="0" err="1"/>
              <a:t>devided</a:t>
            </a:r>
            <a:r>
              <a:rPr lang="en-US" baseline="0" dirty="0"/>
              <a:t> by its standard </a:t>
            </a:r>
            <a:r>
              <a:rPr lang="en-US" baseline="0" dirty="0" err="1"/>
              <a:t>eroor</a:t>
            </a:r>
            <a:r>
              <a:rPr lang="en-US" baseline="0" dirty="0"/>
              <a:t> is a t-statistic with a t-distribution. So to know </a:t>
            </a:r>
            <a:r>
              <a:rPr lang="en-US" baseline="0" dirty="0" err="1"/>
              <a:t>wheter</a:t>
            </a:r>
            <a:r>
              <a:rPr lang="en-US" baseline="0" dirty="0"/>
              <a:t> an activation in one voxel is significant is relatively </a:t>
            </a:r>
            <a:r>
              <a:rPr lang="en-US" baseline="0" dirty="0" err="1"/>
              <a:t>straifhtforward</a:t>
            </a:r>
            <a:r>
              <a:rPr lang="en-US" baseline="0" dirty="0"/>
              <a:t>.</a:t>
            </a:r>
          </a:p>
          <a:p>
            <a:r>
              <a:rPr lang="en-US" baseline="0" dirty="0"/>
              <a:t>If we had just one voxel, we would have computed the t-statistic, and then depending on the degrees of freedom determined if it exceeds the critical value. </a:t>
            </a:r>
          </a:p>
          <a:p>
            <a:r>
              <a:rPr lang="en-US" baseline="0" dirty="0"/>
              <a:t>However, we are doing the same statistical test for MANY voxels. SO the probability that we find a significant voxel simply by chance increases. This is the multiple comparison problem that is encountered anywhere in statistics. In fMRI it is particularly prominent, because the number if singe tests is enormous. </a:t>
            </a:r>
          </a:p>
          <a:p>
            <a:r>
              <a:rPr lang="en-US" baseline="0" dirty="0"/>
              <a:t>There are several ways and philosophies for </a:t>
            </a:r>
            <a:r>
              <a:rPr lang="en-US" baseline="0" dirty="0" err="1"/>
              <a:t>dealign</a:t>
            </a:r>
            <a:r>
              <a:rPr lang="en-US" baseline="0" dirty="0"/>
              <a:t> with it, I won’t go into details right now. The important thing is that any voxel wise analysis MUST deal with this problem in some way.</a:t>
            </a:r>
          </a:p>
        </p:txBody>
      </p:sp>
      <p:sp>
        <p:nvSpPr>
          <p:cNvPr id="4" name="Slide Number Placeholder 3"/>
          <p:cNvSpPr>
            <a:spLocks noGrp="1"/>
          </p:cNvSpPr>
          <p:nvPr>
            <p:ph type="sldNum" sz="quarter" idx="10"/>
          </p:nvPr>
        </p:nvSpPr>
        <p:spPr/>
        <p:txBody>
          <a:bodyPr/>
          <a:lstStyle/>
          <a:p>
            <a:fld id="{A8A6E086-2C0B-8A4E-9EE7-478F9D228A54}" type="slidenum">
              <a:rPr lang="en-US" smtClean="0"/>
              <a:t>9</a:t>
            </a:fld>
            <a:endParaRPr lang="en-US"/>
          </a:p>
        </p:txBody>
      </p:sp>
    </p:spTree>
    <p:extLst>
      <p:ext uri="{BB962C8B-B14F-4D97-AF65-F5344CB8AC3E}">
        <p14:creationId xmlns:p14="http://schemas.microsoft.com/office/powerpoint/2010/main" val="2208923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a:t>Determine n </a:t>
            </a:r>
            <a:r>
              <a:rPr lang="en-US" baseline="0" dirty="0" err="1"/>
              <a:t>resels</a:t>
            </a:r>
            <a:r>
              <a:rPr lang="en-US" baseline="0" dirty="0"/>
              <a:t> (related to smoothness, Smoothness is determined from the covariance of the </a:t>
            </a:r>
            <a:r>
              <a:rPr lang="en-US" baseline="0" dirty="0" err="1"/>
              <a:t>residulas</a:t>
            </a:r>
            <a:r>
              <a:rPr lang="en-US" baseline="0" dirty="0"/>
              <a:t> (remaining signal that is not </a:t>
            </a:r>
            <a:r>
              <a:rPr lang="en-US" baseline="0" dirty="0" err="1"/>
              <a:t>modelled</a:t>
            </a:r>
            <a:r>
              <a:rPr lang="en-US" baseline="0" dirty="0"/>
              <a:t> in your GLM))</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dirty="0"/>
              <a:t>Determine Expected Euler</a:t>
            </a:r>
            <a:r>
              <a:rPr lang="en-US" baseline="0" dirty="0"/>
              <a:t> characteristic of an image when </a:t>
            </a:r>
            <a:r>
              <a:rPr lang="en-US" baseline="0" dirty="0" err="1"/>
              <a:t>thresholded</a:t>
            </a:r>
            <a:r>
              <a:rPr lang="en-US" baseline="0" dirty="0"/>
              <a:t> at different levels (EC – roughly number of blobs after </a:t>
            </a:r>
            <a:r>
              <a:rPr lang="en-US" baseline="0" dirty="0" err="1"/>
              <a:t>thresholding</a:t>
            </a:r>
            <a:r>
              <a:rPr lang="en-US" baseline="0" dirty="0"/>
              <a:t>, complicated formula, but depends on the number of </a:t>
            </a:r>
            <a:r>
              <a:rPr lang="en-US" baseline="0" dirty="0" err="1"/>
              <a:t>resels</a:t>
            </a:r>
            <a:r>
              <a:rPr lang="en-US" baseline="0" dirty="0"/>
              <a:t>)</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r>
              <a:rPr lang="en-US" baseline="0" dirty="0"/>
              <a:t>Use Euler characteristic distribution to determine the threshold for required </a:t>
            </a:r>
            <a:r>
              <a:rPr lang="en-US" baseline="0" dirty="0" err="1"/>
              <a:t>fals</a:t>
            </a:r>
            <a:r>
              <a:rPr lang="en-US" baseline="0" dirty="0"/>
              <a:t>-positive probability (e.g. 0.05)</a:t>
            </a:r>
          </a:p>
          <a:p>
            <a:pPr marL="228600" marR="0" indent="-228600" algn="l" defTabSz="457200" rtl="0" eaLnBrk="1" fontAlgn="auto" latinLnBrk="0" hangingPunct="1">
              <a:lnSpc>
                <a:spcPct val="100000"/>
              </a:lnSpc>
              <a:spcBef>
                <a:spcPts val="0"/>
              </a:spcBef>
              <a:spcAft>
                <a:spcPts val="0"/>
              </a:spcAft>
              <a:buClrTx/>
              <a:buSzTx/>
              <a:buFontTx/>
              <a:buAutoNum type="arabicParenR"/>
              <a:tabLst/>
              <a:defRPr/>
            </a:pPr>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SPM likes to use a method called family-wise error correction;</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In principle, it can be viewed as kind of soft </a:t>
            </a:r>
            <a:r>
              <a:rPr lang="en-US" baseline="0" dirty="0" err="1"/>
              <a:t>bonferronly</a:t>
            </a:r>
            <a:r>
              <a:rPr lang="en-US" baseline="0" dirty="0"/>
              <a:t> </a:t>
            </a:r>
            <a:r>
              <a:rPr lang="en-US" baseline="0" dirty="0" err="1"/>
              <a:t>correciton</a:t>
            </a:r>
            <a:r>
              <a:rPr lang="en-US" baseline="0" dirty="0"/>
              <a:t>, but with the way more complicated math </a:t>
            </a:r>
            <a:r>
              <a:rPr lang="en-US" baseline="0" dirty="0" err="1"/>
              <a:t>gehind</a:t>
            </a:r>
            <a:r>
              <a:rPr lang="en-US" baseline="0" dirty="0"/>
              <a:t> it called the </a:t>
            </a:r>
            <a:r>
              <a:rPr lang="en-US" baseline="0" dirty="0" err="1"/>
              <a:t>gaussian</a:t>
            </a:r>
            <a:r>
              <a:rPr lang="en-US" baseline="0" dirty="0"/>
              <a:t> random field theory.</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The main idea behind this method is that a value in each voxel is not independent from it’s </a:t>
            </a:r>
            <a:r>
              <a:rPr lang="en-US" baseline="0" dirty="0" err="1"/>
              <a:t>neigbours</a:t>
            </a:r>
            <a:r>
              <a:rPr lang="en-US" baseline="0" dirty="0"/>
              <a:t>. And you can see that it is true, especially when the data has been smoothed, or t-map values vary smoothly across the brain volume.</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So instead of </a:t>
            </a:r>
            <a:r>
              <a:rPr lang="en-US" baseline="0" dirty="0" err="1"/>
              <a:t>figureing</a:t>
            </a:r>
            <a:r>
              <a:rPr lang="en-US" baseline="0" dirty="0"/>
              <a:t> out the threshold such that the number of false </a:t>
            </a:r>
            <a:r>
              <a:rPr lang="en-US" baseline="0" dirty="0" err="1"/>
              <a:t>poistive</a:t>
            </a:r>
            <a:r>
              <a:rPr lang="en-US" baseline="0" dirty="0"/>
              <a:t> voxels is kept at a certain </a:t>
            </a:r>
            <a:r>
              <a:rPr lang="en-US" baseline="0" dirty="0" err="1"/>
              <a:t>leve</a:t>
            </a:r>
            <a:r>
              <a:rPr lang="en-US" baseline="0" dirty="0"/>
              <a:t>, e.g. 0.05, it tries to figure out how many false positive blobs you will get.</a:t>
            </a:r>
          </a:p>
        </p:txBody>
      </p:sp>
      <p:sp>
        <p:nvSpPr>
          <p:cNvPr id="4" name="Slide Number Placeholder 3"/>
          <p:cNvSpPr>
            <a:spLocks noGrp="1"/>
          </p:cNvSpPr>
          <p:nvPr>
            <p:ph type="sldNum" sz="quarter" idx="10"/>
          </p:nvPr>
        </p:nvSpPr>
        <p:spPr/>
        <p:txBody>
          <a:bodyPr/>
          <a:lstStyle/>
          <a:p>
            <a:fld id="{A8A6E086-2C0B-8A4E-9EE7-478F9D228A54}" type="slidenum">
              <a:rPr lang="en-US" smtClean="0"/>
              <a:t>10</a:t>
            </a:fld>
            <a:endParaRPr lang="en-US"/>
          </a:p>
        </p:txBody>
      </p:sp>
    </p:spTree>
    <p:extLst>
      <p:ext uri="{BB962C8B-B14F-4D97-AF65-F5344CB8AC3E}">
        <p14:creationId xmlns:p14="http://schemas.microsoft.com/office/powerpoint/2010/main" val="2282545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FDR: proportion of false positives rather than probability of AT</a:t>
            </a:r>
            <a:r>
              <a:rPr lang="en-US" baseline="0" dirty="0"/>
              <a:t> LEAST ONE false positive</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11</a:t>
            </a:fld>
            <a:endParaRPr lang="en-US"/>
          </a:p>
        </p:txBody>
      </p:sp>
    </p:spTree>
    <p:extLst>
      <p:ext uri="{BB962C8B-B14F-4D97-AF65-F5344CB8AC3E}">
        <p14:creationId xmlns:p14="http://schemas.microsoft.com/office/powerpoint/2010/main" val="33723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065C-B4ED-4D00-8AAD-7FF7CEF85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8D9F4A-89FF-4DF2-97BA-BAD70BDDA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07B659-EDF5-4235-B4C6-E94229FC03F9}"/>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5" name="Footer Placeholder 4">
            <a:extLst>
              <a:ext uri="{FF2B5EF4-FFF2-40B4-BE49-F238E27FC236}">
                <a16:creationId xmlns:a16="http://schemas.microsoft.com/office/drawing/2014/main" id="{2F3BA922-F4B3-4F07-B693-350EE38859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3B636C-B311-46E5-808D-E0AD5106EA65}"/>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10513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CC86-45D1-4D2D-AD0E-D71422FFA5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B29B07-89E8-40F5-BA7E-886D879B94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22090-1359-4A7A-9CE7-713F30EA2EEE}"/>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5" name="Footer Placeholder 4">
            <a:extLst>
              <a:ext uri="{FF2B5EF4-FFF2-40B4-BE49-F238E27FC236}">
                <a16:creationId xmlns:a16="http://schemas.microsoft.com/office/drawing/2014/main" id="{07FABD21-8BA6-4FF9-B4B4-F3F49F1AF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6E79-DD4A-45B8-92F6-039571405719}"/>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95663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36D3B7-DDD3-4618-AA9F-3800EE1BDA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3270C0-46D0-4D74-A9BC-09A23EF141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9C98C-C350-4D1C-A1DB-46B1C2F2F9E6}"/>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5" name="Footer Placeholder 4">
            <a:extLst>
              <a:ext uri="{FF2B5EF4-FFF2-40B4-BE49-F238E27FC236}">
                <a16:creationId xmlns:a16="http://schemas.microsoft.com/office/drawing/2014/main" id="{F007253E-DD1A-465C-9E50-F1526E545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6D7FB-5803-4A02-BC10-6886B9956BCB}"/>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2190130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2095501"/>
            <a:ext cx="10972800" cy="403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09F31-9ABD-3543-9A91-CFCE354D3FA9}"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B0B39-B8AA-BA40-8536-F8A79CD110B9}" type="slidenum">
              <a:rPr lang="en-US" smtClean="0"/>
              <a:t>‹#›</a:t>
            </a:fld>
            <a:endParaRPr lang="en-US"/>
          </a:p>
        </p:txBody>
      </p:sp>
      <p:sp>
        <p:nvSpPr>
          <p:cNvPr id="10" name="Text Placeholder 9"/>
          <p:cNvSpPr>
            <a:spLocks noGrp="1"/>
          </p:cNvSpPr>
          <p:nvPr>
            <p:ph type="body" sz="quarter" idx="13"/>
          </p:nvPr>
        </p:nvSpPr>
        <p:spPr>
          <a:xfrm>
            <a:off x="609600" y="1511300"/>
            <a:ext cx="10972800" cy="48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703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6E6C2-5142-450A-BC78-3785245346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8FCAE-9BC4-4689-906B-99A18F1422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C0713-6FB2-42F5-ACDF-CB7CA1AD4EE7}"/>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5" name="Footer Placeholder 4">
            <a:extLst>
              <a:ext uri="{FF2B5EF4-FFF2-40B4-BE49-F238E27FC236}">
                <a16:creationId xmlns:a16="http://schemas.microsoft.com/office/drawing/2014/main" id="{70277755-9530-4756-9D41-5803C1D9B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03DE1-A64B-4265-B221-56DFC87B7C7A}"/>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22172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1219-6A60-46E8-AB74-F00F374DD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189782-BFAB-4EA5-8F1F-72826A8C0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22279A0-EBCD-40AE-9382-864AF33622D3}"/>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5" name="Footer Placeholder 4">
            <a:extLst>
              <a:ext uri="{FF2B5EF4-FFF2-40B4-BE49-F238E27FC236}">
                <a16:creationId xmlns:a16="http://schemas.microsoft.com/office/drawing/2014/main" id="{3703FCE8-AFC1-4657-9F36-8B2345C69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BDBB5-2F60-4D28-B190-7FF1D17980C0}"/>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398222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B9CF-D6B0-450A-8A45-9A598FE74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25CBF-BBB4-4D1E-8EA4-D8DA415BB7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0E2F03-0FB7-4CD5-9F6F-1E68435DB7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FEAF24-A1BB-4D1E-8CE7-6BACF0BC0F33}"/>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6" name="Footer Placeholder 5">
            <a:extLst>
              <a:ext uri="{FF2B5EF4-FFF2-40B4-BE49-F238E27FC236}">
                <a16:creationId xmlns:a16="http://schemas.microsoft.com/office/drawing/2014/main" id="{F974B7CE-1766-472C-A294-5AFD47F6A6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4116B-6E94-4CB3-A1BE-4D8924AF60E6}"/>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269116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1E03-8139-4C7D-BE61-DB8627AA08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C3DDCE-1A19-4BE2-AA5E-B13903651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7DB93B-CC8C-4043-8169-7368E17FE24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CD20BD-06CD-4912-BF20-EFF106C62C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438C93B-5D8D-4943-A067-DF522FB4DD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E58755-FAEB-43CC-B86F-A59FA401A122}"/>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8" name="Footer Placeholder 7">
            <a:extLst>
              <a:ext uri="{FF2B5EF4-FFF2-40B4-BE49-F238E27FC236}">
                <a16:creationId xmlns:a16="http://schemas.microsoft.com/office/drawing/2014/main" id="{C45802E2-EA11-403E-8899-750B0322DF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14CE67-BC8E-4348-AD88-2016FC837BD9}"/>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3632936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EA61-B3DF-46D2-AB6A-21412DC79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5F387-985D-46C6-B7EA-AE4561A10E7F}"/>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4" name="Footer Placeholder 3">
            <a:extLst>
              <a:ext uri="{FF2B5EF4-FFF2-40B4-BE49-F238E27FC236}">
                <a16:creationId xmlns:a16="http://schemas.microsoft.com/office/drawing/2014/main" id="{C1E30C57-750A-45ED-8408-3049EFE070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DD0C0E-15CF-48C6-A5B6-65014211000D}"/>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3366880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7204B-1716-430B-AB94-9A8A139211A9}"/>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3" name="Footer Placeholder 2">
            <a:extLst>
              <a:ext uri="{FF2B5EF4-FFF2-40B4-BE49-F238E27FC236}">
                <a16:creationId xmlns:a16="http://schemas.microsoft.com/office/drawing/2014/main" id="{D02BE981-2F69-4AC7-AB70-E5D1BB4136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1ADA2-9B9A-4AF1-A339-827234CF7926}"/>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374311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22275-1248-4524-9CD6-09EBE9583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5857D3-D858-4824-ABD8-632BA9C16B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0A4748-9124-4E68-96A1-5A6D1DC9BD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465254B-6F2A-4738-A4E6-1A25B4C86C9E}"/>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6" name="Footer Placeholder 5">
            <a:extLst>
              <a:ext uri="{FF2B5EF4-FFF2-40B4-BE49-F238E27FC236}">
                <a16:creationId xmlns:a16="http://schemas.microsoft.com/office/drawing/2014/main" id="{257BB968-181F-4361-8FE4-08C645CE9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71359F-6B0D-4768-8439-3215D79DC87A}"/>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328180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313D-82C2-47CD-87D9-31D9C0FC0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CBFC0D-531B-4A7D-A0FC-FEB367DBA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1FA1A6-CB6F-4867-B021-AA79AD05C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8097F1-E61C-4283-941F-89BDBEAC43C0}"/>
              </a:ext>
            </a:extLst>
          </p:cNvPr>
          <p:cNvSpPr>
            <a:spLocks noGrp="1"/>
          </p:cNvSpPr>
          <p:nvPr>
            <p:ph type="dt" sz="half" idx="10"/>
          </p:nvPr>
        </p:nvSpPr>
        <p:spPr/>
        <p:txBody>
          <a:bodyPr/>
          <a:lstStyle/>
          <a:p>
            <a:fld id="{4B4B1AE7-B032-4095-916A-B05095408831}" type="datetimeFigureOut">
              <a:rPr lang="en-US" smtClean="0"/>
              <a:t>5/3/2022</a:t>
            </a:fld>
            <a:endParaRPr lang="en-US"/>
          </a:p>
        </p:txBody>
      </p:sp>
      <p:sp>
        <p:nvSpPr>
          <p:cNvPr id="6" name="Footer Placeholder 5">
            <a:extLst>
              <a:ext uri="{FF2B5EF4-FFF2-40B4-BE49-F238E27FC236}">
                <a16:creationId xmlns:a16="http://schemas.microsoft.com/office/drawing/2014/main" id="{B4ED45D5-70EE-4BE9-B5E1-DC3B61F66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8A31E-84F5-40BE-B130-6C6B83B13A57}"/>
              </a:ext>
            </a:extLst>
          </p:cNvPr>
          <p:cNvSpPr>
            <a:spLocks noGrp="1"/>
          </p:cNvSpPr>
          <p:nvPr>
            <p:ph type="sldNum" sz="quarter" idx="12"/>
          </p:nvPr>
        </p:nvSpPr>
        <p:spPr/>
        <p:txBody>
          <a:bodyPr/>
          <a:lstStyle/>
          <a:p>
            <a:fld id="{88D51555-45B0-4906-B335-668AF9D575C3}" type="slidenum">
              <a:rPr lang="en-US" smtClean="0"/>
              <a:t>‹#›</a:t>
            </a:fld>
            <a:endParaRPr lang="en-US"/>
          </a:p>
        </p:txBody>
      </p:sp>
    </p:spTree>
    <p:extLst>
      <p:ext uri="{BB962C8B-B14F-4D97-AF65-F5344CB8AC3E}">
        <p14:creationId xmlns:p14="http://schemas.microsoft.com/office/powerpoint/2010/main" val="46412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153CE-7F4A-4B01-A281-E6AEE6ABC7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67C047-C234-4E52-952E-07685D750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3E5B3-014F-454D-B700-1BF8F4326F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4B1AE7-B032-4095-916A-B05095408831}" type="datetimeFigureOut">
              <a:rPr lang="en-US" smtClean="0"/>
              <a:t>5/3/2022</a:t>
            </a:fld>
            <a:endParaRPr lang="en-US"/>
          </a:p>
        </p:txBody>
      </p:sp>
      <p:sp>
        <p:nvSpPr>
          <p:cNvPr id="5" name="Footer Placeholder 4">
            <a:extLst>
              <a:ext uri="{FF2B5EF4-FFF2-40B4-BE49-F238E27FC236}">
                <a16:creationId xmlns:a16="http://schemas.microsoft.com/office/drawing/2014/main" id="{3E4CD6AB-71C5-428D-A6F3-AAB9608FA0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A6E588-0C52-4161-92D7-B07ADF4E5C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51555-45B0-4906-B335-668AF9D575C3}" type="slidenum">
              <a:rPr lang="en-US" smtClean="0"/>
              <a:t>‹#›</a:t>
            </a:fld>
            <a:endParaRPr lang="en-US"/>
          </a:p>
        </p:txBody>
      </p:sp>
    </p:spTree>
    <p:extLst>
      <p:ext uri="{BB962C8B-B14F-4D97-AF65-F5344CB8AC3E}">
        <p14:creationId xmlns:p14="http://schemas.microsoft.com/office/powerpoint/2010/main" val="130437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chart" Target="../charts/chart2.xml"/><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47479-74D0-4CAA-B9B0-DB68BCD15EDF}"/>
              </a:ext>
            </a:extLst>
          </p:cNvPr>
          <p:cNvSpPr>
            <a:spLocks noGrp="1"/>
          </p:cNvSpPr>
          <p:nvPr>
            <p:ph type="ctrTitle"/>
          </p:nvPr>
        </p:nvSpPr>
        <p:spPr/>
        <p:txBody>
          <a:bodyPr/>
          <a:lstStyle/>
          <a:p>
            <a:r>
              <a:rPr lang="en-US" dirty="0"/>
              <a:t>Multiple comparisons correction</a:t>
            </a:r>
          </a:p>
        </p:txBody>
      </p:sp>
      <p:sp>
        <p:nvSpPr>
          <p:cNvPr id="3" name="Subtitle 2">
            <a:extLst>
              <a:ext uri="{FF2B5EF4-FFF2-40B4-BE49-F238E27FC236}">
                <a16:creationId xmlns:a16="http://schemas.microsoft.com/office/drawing/2014/main" id="{A96160EA-DD5C-41D5-B34B-A624A799327B}"/>
              </a:ext>
            </a:extLst>
          </p:cNvPr>
          <p:cNvSpPr>
            <a:spLocks noGrp="1"/>
          </p:cNvSpPr>
          <p:nvPr>
            <p:ph type="subTitle" idx="1"/>
          </p:nvPr>
        </p:nvSpPr>
        <p:spPr/>
        <p:txBody>
          <a:bodyPr/>
          <a:lstStyle/>
          <a:p>
            <a:r>
              <a:rPr lang="en-US" dirty="0"/>
              <a:t>In Neuroimaging</a:t>
            </a:r>
          </a:p>
        </p:txBody>
      </p:sp>
    </p:spTree>
    <p:extLst>
      <p:ext uri="{BB962C8B-B14F-4D97-AF65-F5344CB8AC3E}">
        <p14:creationId xmlns:p14="http://schemas.microsoft.com/office/powerpoint/2010/main" val="77543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SPM: Family-Wise Error (FWE)</a:t>
            </a:r>
          </a:p>
        </p:txBody>
      </p:sp>
      <p:sp>
        <p:nvSpPr>
          <p:cNvPr id="4" name="Content Placeholder 3"/>
          <p:cNvSpPr>
            <a:spLocks noGrp="1"/>
          </p:cNvSpPr>
          <p:nvPr>
            <p:ph sz="half" idx="1"/>
          </p:nvPr>
        </p:nvSpPr>
        <p:spPr/>
        <p:txBody>
          <a:bodyPr>
            <a:normAutofit/>
          </a:bodyPr>
          <a:lstStyle/>
          <a:p>
            <a:r>
              <a:rPr lang="en-US" dirty="0"/>
              <a:t>“soft” </a:t>
            </a:r>
            <a:r>
              <a:rPr lang="en-US" dirty="0" err="1"/>
              <a:t>Bonferroni</a:t>
            </a:r>
            <a:r>
              <a:rPr lang="en-US" dirty="0"/>
              <a:t> correction</a:t>
            </a:r>
          </a:p>
          <a:p>
            <a:r>
              <a:rPr lang="en-US" dirty="0"/>
              <a:t>Based on Gaussian Random Field Theory</a:t>
            </a:r>
          </a:p>
          <a:p>
            <a:r>
              <a:rPr lang="en-US" dirty="0"/>
              <a:t>Assumes spatial Gaussian distribution voxel values</a:t>
            </a:r>
          </a:p>
          <a:p>
            <a:r>
              <a:rPr lang="en-US" dirty="0"/>
              <a:t>Threshold adjustment controls the probability (e.g. p&lt;0.05 ) of  false positive blobs (“</a:t>
            </a:r>
            <a:r>
              <a:rPr lang="en-US" dirty="0" err="1"/>
              <a:t>resels</a:t>
            </a:r>
            <a:r>
              <a:rPr lang="en-US" dirty="0"/>
              <a:t>”) instead of false positive voxels</a:t>
            </a:r>
          </a:p>
          <a:p>
            <a:endParaRPr lang="en-US" dirty="0"/>
          </a:p>
        </p:txBody>
      </p:sp>
      <p:pic>
        <p:nvPicPr>
          <p:cNvPr id="9" name="Picture 11"/>
          <p:cNvPicPr>
            <a:picLocks noChangeArrowheads="1"/>
          </p:cNvPicPr>
          <p:nvPr/>
        </p:nvPicPr>
        <p:blipFill>
          <a:blip r:embed="rId3">
            <a:extLst>
              <a:ext uri="{BEBA8EAE-BF5A-486C-A8C5-ECC9F3942E4B}">
                <a14:imgProps xmlns:a14="http://schemas.microsoft.com/office/drawing/2010/main">
                  <a14:imgLayer r:embed="rId4">
                    <a14:imgEffect>
                      <a14:backgroundRemoval t="1124" b="100000" l="0" r="100000"/>
                    </a14:imgEffect>
                  </a14:imgLayer>
                </a14:imgProps>
              </a:ext>
              <a:ext uri="{28A0092B-C50C-407E-A947-70E740481C1C}">
                <a14:useLocalDpi xmlns:a14="http://schemas.microsoft.com/office/drawing/2010/main" val="0"/>
              </a:ext>
            </a:extLst>
          </a:blip>
          <a:srcRect/>
          <a:stretch>
            <a:fillRect/>
          </a:stretch>
        </p:blipFill>
        <p:spPr bwMode="auto">
          <a:xfrm>
            <a:off x="6153150" y="1736727"/>
            <a:ext cx="1409700" cy="1966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0" name="Rectangle 12"/>
          <p:cNvSpPr>
            <a:spLocks noChangeArrowheads="1"/>
          </p:cNvSpPr>
          <p:nvPr/>
        </p:nvSpPr>
        <p:spPr bwMode="auto">
          <a:xfrm>
            <a:off x="6437289" y="1417639"/>
            <a:ext cx="825548" cy="3667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pPr algn="ctr"/>
            <a:r>
              <a:rPr lang="en-GB" dirty="0"/>
              <a:t>SPM{t}</a:t>
            </a:r>
          </a:p>
        </p:txBody>
      </p:sp>
      <p:pic>
        <p:nvPicPr>
          <p:cNvPr id="11" name="Picture 1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2851" y="1447801"/>
            <a:ext cx="2879725" cy="25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13" name="Rectangle 12"/>
          <p:cNvSpPr/>
          <p:nvPr/>
        </p:nvSpPr>
        <p:spPr>
          <a:xfrm>
            <a:off x="1583766" y="5911659"/>
            <a:ext cx="9021856" cy="923330"/>
          </a:xfrm>
          <a:prstGeom prst="rect">
            <a:avLst/>
          </a:prstGeom>
        </p:spPr>
        <p:txBody>
          <a:bodyPr wrap="square">
            <a:spAutoFit/>
          </a:bodyPr>
          <a:lstStyle/>
          <a:p>
            <a:r>
              <a:rPr lang="en-US" dirty="0"/>
              <a:t>For some more </a:t>
            </a:r>
            <a:r>
              <a:rPr lang="en-US" dirty="0" err="1"/>
              <a:t>maths</a:t>
            </a:r>
            <a:r>
              <a:rPr lang="en-US" dirty="0"/>
              <a:t> and explanations see:</a:t>
            </a:r>
          </a:p>
          <a:p>
            <a:r>
              <a:rPr lang="en-US" dirty="0"/>
              <a:t>http://</a:t>
            </a:r>
            <a:r>
              <a:rPr lang="en-US" dirty="0" err="1"/>
              <a:t>imaging.mrc-cbu.cam.ac.uk</a:t>
            </a:r>
            <a:r>
              <a:rPr lang="en-US" dirty="0"/>
              <a:t>/imaging/</a:t>
            </a:r>
            <a:r>
              <a:rPr lang="en-US" dirty="0" err="1"/>
              <a:t>PrinciplesRandomFields#The_multiple_comparison_problem</a:t>
            </a:r>
            <a:endParaRPr lang="en-US" dirty="0"/>
          </a:p>
        </p:txBody>
      </p:sp>
      <p:pic>
        <p:nvPicPr>
          <p:cNvPr id="14" name="Picture 8"/>
          <p:cNvPicPr preferRelativeResize="0">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78168" y="4038601"/>
            <a:ext cx="2879725" cy="2519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Tree>
    <p:extLst>
      <p:ext uri="{BB962C8B-B14F-4D97-AF65-F5344CB8AC3E}">
        <p14:creationId xmlns:p14="http://schemas.microsoft.com/office/powerpoint/2010/main" val="3112296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FS-FAST: permutation-based cluster-wise correction </a:t>
            </a:r>
          </a:p>
        </p:txBody>
      </p:sp>
      <p:sp>
        <p:nvSpPr>
          <p:cNvPr id="12" name="Content Placeholder 11"/>
          <p:cNvSpPr>
            <a:spLocks noGrp="1"/>
          </p:cNvSpPr>
          <p:nvPr>
            <p:ph sz="half" idx="1"/>
          </p:nvPr>
        </p:nvSpPr>
        <p:spPr/>
        <p:txBody>
          <a:bodyPr>
            <a:normAutofit fontScale="92500" lnSpcReduction="20000"/>
          </a:bodyPr>
          <a:lstStyle/>
          <a:p>
            <a:r>
              <a:rPr lang="en-US" dirty="0"/>
              <a:t>True activations tend to cluster</a:t>
            </a:r>
          </a:p>
          <a:p>
            <a:r>
              <a:rPr lang="en-US" dirty="0"/>
              <a:t>Threshold a map at some p-value </a:t>
            </a:r>
          </a:p>
          <a:p>
            <a:r>
              <a:rPr lang="en-US" dirty="0"/>
              <a:t>Generate random noise, analyze it like real data, get maximal cluster size</a:t>
            </a:r>
          </a:p>
          <a:p>
            <a:r>
              <a:rPr lang="en-US" dirty="0"/>
              <a:t>Repeat many times and get a distribution of maximal cluster sizes observed in noise</a:t>
            </a:r>
          </a:p>
          <a:p>
            <a:r>
              <a:rPr lang="en-US" dirty="0"/>
              <a:t>Compare each of your real clusters to the distribution</a:t>
            </a:r>
          </a:p>
          <a:p>
            <a:r>
              <a:rPr lang="en-US" dirty="0"/>
              <a:t>P(cluster) = probability of seeing a maximum cluster of that size or larger in noise</a:t>
            </a:r>
          </a:p>
        </p:txBody>
      </p:sp>
      <p:pic>
        <p:nvPicPr>
          <p:cNvPr id="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0800" y="3285637"/>
            <a:ext cx="1800000" cy="1205693"/>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1140" y="3286979"/>
            <a:ext cx="1800000" cy="1204351"/>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0" name="Text Box 9"/>
          <p:cNvSpPr txBox="1">
            <a:spLocks noChangeArrowheads="1"/>
          </p:cNvSpPr>
          <p:nvPr/>
        </p:nvSpPr>
        <p:spPr bwMode="auto">
          <a:xfrm>
            <a:off x="8797131" y="4348208"/>
            <a:ext cx="94672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cs typeface="ＭＳ Ｐゴシック"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FFFFFF"/>
                </a:solidFill>
                <a:latin typeface="Times New Roman" charset="0"/>
                <a:ea typeface="ＭＳ Ｐゴシック" charset="0"/>
              </a:defRPr>
            </a:lvl9pPr>
          </a:lstStyle>
          <a:p>
            <a:pPr>
              <a:defRPr/>
            </a:pPr>
            <a:r>
              <a:rPr lang="en-US" sz="1800" dirty="0">
                <a:solidFill>
                  <a:schemeClr val="tx1"/>
                </a:solidFill>
              </a:rPr>
              <a:t>p&lt;.0001</a:t>
            </a:r>
          </a:p>
        </p:txBody>
      </p:sp>
      <p:sp>
        <p:nvSpPr>
          <p:cNvPr id="11" name="Rectangle 16"/>
          <p:cNvSpPr>
            <a:spLocks noChangeArrowheads="1"/>
          </p:cNvSpPr>
          <p:nvPr/>
        </p:nvSpPr>
        <p:spPr bwMode="auto">
          <a:xfrm>
            <a:off x="6432775" y="4350788"/>
            <a:ext cx="1585668" cy="3715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err="1"/>
              <a:t>Unthresholded</a:t>
            </a:r>
            <a:endParaRPr lang="en-US" dirty="0"/>
          </a:p>
        </p:txBody>
      </p:sp>
      <p:pic>
        <p:nvPicPr>
          <p:cNvPr id="14" name="Picture 4" descr="thresh02"/>
          <p:cNvPicPr>
            <a:picLocks noChangeAspect="1" noChangeArrowheads="1"/>
          </p:cNvPicPr>
          <p:nvPr/>
        </p:nvPicPr>
        <p:blipFill>
          <a:blip r:embed="rId5">
            <a:extLst>
              <a:ext uri="{28A0092B-C50C-407E-A947-70E740481C1C}">
                <a14:useLocalDpi xmlns:a14="http://schemas.microsoft.com/office/drawing/2010/main" val="0"/>
              </a:ext>
            </a:extLst>
          </a:blip>
          <a:srcRect l="11273" t="13489" r="10182" b="9985"/>
          <a:stretch>
            <a:fillRect/>
          </a:stretch>
        </p:blipFill>
        <p:spPr bwMode="auto">
          <a:xfrm>
            <a:off x="7423608" y="1417638"/>
            <a:ext cx="1705442" cy="1726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pic>
      <p:pic>
        <p:nvPicPr>
          <p:cNvPr id="15" name="Picture 5" descr="clustersize"/>
          <p:cNvPicPr>
            <a:picLocks noChangeAspect="1" noChangeArrowheads="1"/>
          </p:cNvPicPr>
          <p:nvPr/>
        </p:nvPicPr>
        <p:blipFill>
          <a:blip r:embed="rId6">
            <a:clrChange>
              <a:clrFrom>
                <a:srgbClr val="FBFEFB"/>
              </a:clrFrom>
              <a:clrTo>
                <a:srgbClr val="FBFEFB">
                  <a:alpha val="0"/>
                </a:srgbClr>
              </a:clrTo>
            </a:clrChange>
            <a:extLst>
              <a:ext uri="{28A0092B-C50C-407E-A947-70E740481C1C}">
                <a14:useLocalDpi xmlns:a14="http://schemas.microsoft.com/office/drawing/2010/main" val="0"/>
              </a:ext>
            </a:extLst>
          </a:blip>
          <a:srcRect l="1691" t="15237" r="1691" b="952"/>
          <a:stretch>
            <a:fillRect/>
          </a:stretch>
        </p:blipFill>
        <p:spPr bwMode="auto">
          <a:xfrm>
            <a:off x="6382084" y="4724547"/>
            <a:ext cx="4148813" cy="21334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Rectangle 17"/>
          <p:cNvSpPr/>
          <p:nvPr/>
        </p:nvSpPr>
        <p:spPr>
          <a:xfrm>
            <a:off x="1792938" y="6247203"/>
            <a:ext cx="4572000" cy="461665"/>
          </a:xfrm>
          <a:prstGeom prst="rect">
            <a:avLst/>
          </a:prstGeom>
        </p:spPr>
        <p:txBody>
          <a:bodyPr>
            <a:spAutoFit/>
          </a:bodyPr>
          <a:lstStyle/>
          <a:p>
            <a:r>
              <a:rPr lang="en-US" sz="1200" dirty="0"/>
              <a:t>https://</a:t>
            </a:r>
            <a:r>
              <a:rPr lang="en-US" sz="1200" dirty="0" err="1"/>
              <a:t>surfer.nmr.mgh.harvard.edu</a:t>
            </a:r>
            <a:r>
              <a:rPr lang="en-US" sz="1200" dirty="0"/>
              <a:t>/</a:t>
            </a:r>
            <a:r>
              <a:rPr lang="en-US" sz="1200" dirty="0" err="1"/>
              <a:t>fswiki</a:t>
            </a:r>
            <a:r>
              <a:rPr lang="en-US" sz="1200" dirty="0"/>
              <a:t>/</a:t>
            </a:r>
            <a:r>
              <a:rPr lang="en-US" sz="1200" dirty="0" err="1"/>
              <a:t>FsTutorial</a:t>
            </a:r>
            <a:r>
              <a:rPr lang="en-US" sz="1200" dirty="0"/>
              <a:t>/</a:t>
            </a:r>
            <a:r>
              <a:rPr lang="en-US" sz="1200" dirty="0" err="1"/>
              <a:t>GroupAnalysis#ClusterwiseCorrectionforMultipleComparisons</a:t>
            </a:r>
            <a:endParaRPr lang="en-US" sz="1200" dirty="0"/>
          </a:p>
        </p:txBody>
      </p:sp>
      <p:sp>
        <p:nvSpPr>
          <p:cNvPr id="19" name="Rectangle 18"/>
          <p:cNvSpPr/>
          <p:nvPr/>
        </p:nvSpPr>
        <p:spPr>
          <a:xfrm>
            <a:off x="8154151" y="5291275"/>
            <a:ext cx="1613199" cy="369332"/>
          </a:xfrm>
          <a:prstGeom prst="rect">
            <a:avLst/>
          </a:prstGeom>
        </p:spPr>
        <p:txBody>
          <a:bodyPr wrap="none">
            <a:spAutoFit/>
          </a:bodyPr>
          <a:lstStyle/>
          <a:p>
            <a:r>
              <a:rPr lang="en-US" dirty="0" err="1">
                <a:solidFill>
                  <a:srgbClr val="000000"/>
                </a:solidFill>
              </a:rPr>
              <a:t>mri_glmfit-sim</a:t>
            </a:r>
            <a:r>
              <a:rPr lang="en-US" dirty="0">
                <a:solidFill>
                  <a:srgbClr val="000000"/>
                </a:solidFill>
              </a:rPr>
              <a:t> </a:t>
            </a:r>
          </a:p>
        </p:txBody>
      </p:sp>
    </p:spTree>
    <p:extLst>
      <p:ext uri="{BB962C8B-B14F-4D97-AF65-F5344CB8AC3E}">
        <p14:creationId xmlns:p14="http://schemas.microsoft.com/office/powerpoint/2010/main" val="22941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experiment</a:t>
            </a:r>
          </a:p>
        </p:txBody>
      </p:sp>
      <p:sp>
        <p:nvSpPr>
          <p:cNvPr id="3" name="Rectangular Callout 2"/>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ular Callout 7"/>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heckerboard.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11" name="Rectangle 10"/>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9" name="Chart 38"/>
          <p:cNvGraphicFramePr>
            <a:graphicFrameLocks noChangeAspect="1"/>
          </p:cNvGraphicFramePr>
          <p:nvPr>
            <p:extLst/>
          </p:nvPr>
        </p:nvGraphicFramePr>
        <p:xfrm>
          <a:off x="1981200" y="5048319"/>
          <a:ext cx="5400000" cy="1440872"/>
        </p:xfrm>
        <a:graphic>
          <a:graphicData uri="http://schemas.openxmlformats.org/drawingml/2006/chart">
            <c:chart xmlns:c="http://schemas.openxmlformats.org/drawingml/2006/chart" xmlns:r="http://schemas.openxmlformats.org/officeDocument/2006/relationships" r:id="rId4"/>
          </a:graphicData>
        </a:graphic>
      </p:graphicFrame>
      <p:sp>
        <p:nvSpPr>
          <p:cNvPr id="17" name="Left-Right Arrow 16"/>
          <p:cNvSpPr/>
          <p:nvPr/>
        </p:nvSpPr>
        <p:spPr>
          <a:xfrm>
            <a:off x="3160757" y="5484910"/>
            <a:ext cx="1625138" cy="28488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a:t>
            </a:r>
          </a:p>
        </p:txBody>
      </p:sp>
      <p:cxnSp>
        <p:nvCxnSpPr>
          <p:cNvPr id="6" name="Straight Arrow Connector 5"/>
          <p:cNvCxnSpPr/>
          <p:nvPr/>
        </p:nvCxnSpPr>
        <p:spPr>
          <a:xfrm>
            <a:off x="2059128" y="2700423"/>
            <a:ext cx="1099842" cy="15366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2248608" y="2687055"/>
            <a:ext cx="2538312" cy="156340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2419680" y="2686338"/>
            <a:ext cx="3977604" cy="15439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2093148" y="1256971"/>
            <a:ext cx="856312" cy="369332"/>
          </a:xfrm>
          <a:prstGeom prst="rect">
            <a:avLst/>
          </a:prstGeom>
          <a:noFill/>
        </p:spPr>
        <p:txBody>
          <a:bodyPr wrap="none" rtlCol="0">
            <a:spAutoFit/>
          </a:bodyPr>
          <a:lstStyle/>
          <a:p>
            <a:r>
              <a:rPr lang="en-US" dirty="0"/>
              <a:t>20 s on</a:t>
            </a:r>
          </a:p>
        </p:txBody>
      </p:sp>
      <p:sp>
        <p:nvSpPr>
          <p:cNvPr id="31" name="TextBox 30"/>
          <p:cNvSpPr txBox="1"/>
          <p:nvPr/>
        </p:nvSpPr>
        <p:spPr>
          <a:xfrm>
            <a:off x="3548667" y="1224705"/>
            <a:ext cx="877163" cy="369332"/>
          </a:xfrm>
          <a:prstGeom prst="rect">
            <a:avLst/>
          </a:prstGeom>
          <a:noFill/>
        </p:spPr>
        <p:txBody>
          <a:bodyPr wrap="none" rtlCol="0">
            <a:spAutoFit/>
          </a:bodyPr>
          <a:lstStyle/>
          <a:p>
            <a:r>
              <a:rPr lang="en-US" dirty="0"/>
              <a:t>20 s off</a:t>
            </a:r>
          </a:p>
        </p:txBody>
      </p:sp>
      <p:graphicFrame>
        <p:nvGraphicFramePr>
          <p:cNvPr id="37" name="Chart 36"/>
          <p:cNvGraphicFramePr>
            <a:graphicFrameLocks/>
          </p:cNvGraphicFramePr>
          <p:nvPr>
            <p:extLst/>
          </p:nvPr>
        </p:nvGraphicFramePr>
        <p:xfrm>
          <a:off x="1596000" y="2052897"/>
          <a:ext cx="9000000" cy="2412000"/>
        </p:xfrm>
        <a:graphic>
          <a:graphicData uri="http://schemas.openxmlformats.org/drawingml/2006/chart">
            <c:chart xmlns:c="http://schemas.openxmlformats.org/drawingml/2006/chart" xmlns:r="http://schemas.openxmlformats.org/officeDocument/2006/relationships" r:id="rId5"/>
          </a:graphicData>
        </a:graphic>
      </p:graphicFrame>
      <p:pic>
        <p:nvPicPr>
          <p:cNvPr id="18" name="Picture 17"/>
          <p:cNvPicPr>
            <a:picLocks noChangeAspect="1"/>
          </p:cNvPicPr>
          <p:nvPr/>
        </p:nvPicPr>
        <p:blipFill>
          <a:blip r:embed="rId6"/>
          <a:stretch>
            <a:fillRect/>
          </a:stretch>
        </p:blipFill>
        <p:spPr>
          <a:xfrm flipH="1">
            <a:off x="2528970" y="4286209"/>
            <a:ext cx="1260000" cy="1033594"/>
          </a:xfrm>
          <a:prstGeom prst="rect">
            <a:avLst/>
          </a:prstGeom>
        </p:spPr>
      </p:pic>
      <p:pic>
        <p:nvPicPr>
          <p:cNvPr id="19" name="Picture 18"/>
          <p:cNvPicPr>
            <a:picLocks noChangeAspect="1"/>
          </p:cNvPicPr>
          <p:nvPr/>
        </p:nvPicPr>
        <p:blipFill>
          <a:blip r:embed="rId6"/>
          <a:stretch>
            <a:fillRect/>
          </a:stretch>
        </p:blipFill>
        <p:spPr>
          <a:xfrm flipH="1">
            <a:off x="4120662" y="4286209"/>
            <a:ext cx="1260000" cy="1033594"/>
          </a:xfrm>
          <a:prstGeom prst="rect">
            <a:avLst/>
          </a:prstGeom>
        </p:spPr>
      </p:pic>
      <p:pic>
        <p:nvPicPr>
          <p:cNvPr id="20" name="Picture 19"/>
          <p:cNvPicPr>
            <a:picLocks noChangeAspect="1"/>
          </p:cNvPicPr>
          <p:nvPr/>
        </p:nvPicPr>
        <p:blipFill>
          <a:blip r:embed="rId6"/>
          <a:stretch>
            <a:fillRect/>
          </a:stretch>
        </p:blipFill>
        <p:spPr>
          <a:xfrm flipH="1">
            <a:off x="5767284" y="4286209"/>
            <a:ext cx="1260000" cy="1033594"/>
          </a:xfrm>
          <a:prstGeom prst="rect">
            <a:avLst/>
          </a:prstGeom>
        </p:spPr>
      </p:pic>
    </p:spTree>
    <p:extLst>
      <p:ext uri="{BB962C8B-B14F-4D97-AF65-F5344CB8AC3E}">
        <p14:creationId xmlns:p14="http://schemas.microsoft.com/office/powerpoint/2010/main" val="269373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661E-DD42-4F7C-BBE4-66F1A256CD4E}"/>
              </a:ext>
            </a:extLst>
          </p:cNvPr>
          <p:cNvSpPr>
            <a:spLocks noGrp="1"/>
          </p:cNvSpPr>
          <p:nvPr>
            <p:ph type="title"/>
          </p:nvPr>
        </p:nvSpPr>
        <p:spPr/>
        <p:txBody>
          <a:bodyPr/>
          <a:lstStyle/>
          <a:p>
            <a:r>
              <a:rPr lang="en-US" dirty="0"/>
              <a:t>A typical research question</a:t>
            </a:r>
          </a:p>
        </p:txBody>
      </p:sp>
      <p:sp>
        <p:nvSpPr>
          <p:cNvPr id="3" name="Content Placeholder 2">
            <a:extLst>
              <a:ext uri="{FF2B5EF4-FFF2-40B4-BE49-F238E27FC236}">
                <a16:creationId xmlns:a16="http://schemas.microsoft.com/office/drawing/2014/main" id="{10D1AF84-BEC3-439A-85CE-0C8DD1F6E531}"/>
              </a:ext>
            </a:extLst>
          </p:cNvPr>
          <p:cNvSpPr>
            <a:spLocks noGrp="1"/>
          </p:cNvSpPr>
          <p:nvPr>
            <p:ph idx="1"/>
          </p:nvPr>
        </p:nvSpPr>
        <p:spPr/>
        <p:txBody>
          <a:bodyPr/>
          <a:lstStyle/>
          <a:p>
            <a:r>
              <a:rPr lang="en-US" dirty="0"/>
              <a:t>Which areas are activated by flickering checkerboard? </a:t>
            </a:r>
          </a:p>
        </p:txBody>
      </p:sp>
    </p:spTree>
    <p:extLst>
      <p:ext uri="{BB962C8B-B14F-4D97-AF65-F5344CB8AC3E}">
        <p14:creationId xmlns:p14="http://schemas.microsoft.com/office/powerpoint/2010/main" val="2101851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661E-DD42-4F7C-BBE4-66F1A256CD4E}"/>
              </a:ext>
            </a:extLst>
          </p:cNvPr>
          <p:cNvSpPr>
            <a:spLocks noGrp="1"/>
          </p:cNvSpPr>
          <p:nvPr>
            <p:ph type="title"/>
          </p:nvPr>
        </p:nvSpPr>
        <p:spPr/>
        <p:txBody>
          <a:bodyPr/>
          <a:lstStyle/>
          <a:p>
            <a:r>
              <a:rPr lang="en-US" dirty="0"/>
              <a:t>A typical research question</a:t>
            </a:r>
          </a:p>
        </p:txBody>
      </p:sp>
      <p:sp>
        <p:nvSpPr>
          <p:cNvPr id="3" name="Content Placeholder 2">
            <a:extLst>
              <a:ext uri="{FF2B5EF4-FFF2-40B4-BE49-F238E27FC236}">
                <a16:creationId xmlns:a16="http://schemas.microsoft.com/office/drawing/2014/main" id="{10D1AF84-BEC3-439A-85CE-0C8DD1F6E531}"/>
              </a:ext>
            </a:extLst>
          </p:cNvPr>
          <p:cNvSpPr>
            <a:spLocks noGrp="1"/>
          </p:cNvSpPr>
          <p:nvPr>
            <p:ph idx="1"/>
          </p:nvPr>
        </p:nvSpPr>
        <p:spPr/>
        <p:txBody>
          <a:bodyPr/>
          <a:lstStyle/>
          <a:p>
            <a:r>
              <a:rPr lang="en-US" dirty="0"/>
              <a:t>Which areas are activated by flickering checkerboard? </a:t>
            </a:r>
          </a:p>
          <a:p>
            <a:r>
              <a:rPr lang="en-US" dirty="0"/>
              <a:t>Which areas show a change in intracortical myelin</a:t>
            </a:r>
          </a:p>
          <a:p>
            <a:r>
              <a:rPr lang="en-US" dirty="0"/>
              <a:t>Which areas (or tracts, or tract locations) show change in FA and MD?</a:t>
            </a:r>
          </a:p>
          <a:p>
            <a:r>
              <a:rPr lang="en-US" dirty="0"/>
              <a:t>Which areas show a change in functional connectivity with the seed region</a:t>
            </a:r>
          </a:p>
          <a:p>
            <a:r>
              <a:rPr lang="en-US" dirty="0"/>
              <a:t>Which areas contain ocular dominance columns (searchlight analysis)?</a:t>
            </a:r>
          </a:p>
        </p:txBody>
      </p:sp>
      <p:sp>
        <p:nvSpPr>
          <p:cNvPr id="5" name="TextBox 4">
            <a:extLst>
              <a:ext uri="{FF2B5EF4-FFF2-40B4-BE49-F238E27FC236}">
                <a16:creationId xmlns:a16="http://schemas.microsoft.com/office/drawing/2014/main" id="{7C49A984-F5AB-4A16-8C1B-FF2391D61046}"/>
              </a:ext>
            </a:extLst>
          </p:cNvPr>
          <p:cNvSpPr txBox="1"/>
          <p:nvPr/>
        </p:nvSpPr>
        <p:spPr>
          <a:xfrm>
            <a:off x="966653" y="5286103"/>
            <a:ext cx="9936480" cy="923330"/>
          </a:xfrm>
          <a:prstGeom prst="rect">
            <a:avLst/>
          </a:prstGeom>
          <a:noFill/>
        </p:spPr>
        <p:txBody>
          <a:bodyPr wrap="square" rtlCol="0">
            <a:spAutoFit/>
          </a:bodyPr>
          <a:lstStyle/>
          <a:p>
            <a:r>
              <a:rPr lang="en-US" dirty="0">
                <a:solidFill>
                  <a:srgbClr val="FF0000"/>
                </a:solidFill>
              </a:rPr>
              <a:t>MCC becomes a problem when there are no specific hypothesis about the anatomical location (region-of-interest) of your effect</a:t>
            </a:r>
          </a:p>
          <a:p>
            <a:endParaRPr lang="en-US" dirty="0">
              <a:solidFill>
                <a:srgbClr val="FF0000"/>
              </a:solidFill>
            </a:endParaRPr>
          </a:p>
        </p:txBody>
      </p:sp>
    </p:spTree>
    <p:extLst>
      <p:ext uri="{BB962C8B-B14F-4D97-AF65-F5344CB8AC3E}">
        <p14:creationId xmlns:p14="http://schemas.microsoft.com/office/powerpoint/2010/main" val="415439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Single-subject (first-level) analysis </a:t>
            </a:r>
          </a:p>
        </p:txBody>
      </p:sp>
      <p:sp>
        <p:nvSpPr>
          <p:cNvPr id="4" name="Text Placeholder 3"/>
          <p:cNvSpPr>
            <a:spLocks noGrp="1"/>
          </p:cNvSpPr>
          <p:nvPr>
            <p:ph type="body" sz="quarter" idx="13"/>
          </p:nvPr>
        </p:nvSpPr>
        <p:spPr/>
        <p:txBody>
          <a:bodyPr>
            <a:normAutofit/>
          </a:bodyPr>
          <a:lstStyle/>
          <a:p>
            <a:pPr marL="0" indent="0" algn="ctr">
              <a:buNone/>
            </a:pPr>
            <a:r>
              <a:rPr lang="en-US" dirty="0"/>
              <a:t>Multivariate pattern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714861" y="6120510"/>
            <a:ext cx="6768649" cy="369332"/>
          </a:xfrm>
          <a:prstGeom prst="rect">
            <a:avLst/>
          </a:prstGeom>
          <a:noFill/>
        </p:spPr>
        <p:txBody>
          <a:bodyPr wrap="none" rtlCol="0">
            <a:spAutoFit/>
          </a:bodyPr>
          <a:lstStyle/>
          <a:p>
            <a:pPr algn="ctr"/>
            <a:r>
              <a:rPr lang="en-US" dirty="0">
                <a:solidFill>
                  <a:schemeClr val="accent2"/>
                </a:solidFill>
              </a:rPr>
              <a:t>Question: Is the voxel response pattern different in condition A and B?</a:t>
            </a:r>
          </a:p>
        </p:txBody>
      </p:sp>
      <p:pic>
        <p:nvPicPr>
          <p:cNvPr id="7" name="Picture 6">
            <a:extLst>
              <a:ext uri="{FF2B5EF4-FFF2-40B4-BE49-F238E27FC236}">
                <a16:creationId xmlns:a16="http://schemas.microsoft.com/office/drawing/2014/main" id="{44278494-EB82-4496-944B-627991B2BA20}"/>
              </a:ext>
            </a:extLst>
          </p:cNvPr>
          <p:cNvPicPr>
            <a:picLocks noChangeAspect="1"/>
          </p:cNvPicPr>
          <p:nvPr/>
        </p:nvPicPr>
        <p:blipFill>
          <a:blip r:embed="rId4"/>
          <a:stretch>
            <a:fillRect/>
          </a:stretch>
        </p:blipFill>
        <p:spPr>
          <a:xfrm>
            <a:off x="8166459" y="3043664"/>
            <a:ext cx="539369" cy="1013540"/>
          </a:xfrm>
          <a:prstGeom prst="rect">
            <a:avLst/>
          </a:prstGeom>
        </p:spPr>
      </p:pic>
      <p:pic>
        <p:nvPicPr>
          <p:cNvPr id="9" name="Picture 8">
            <a:extLst>
              <a:ext uri="{FF2B5EF4-FFF2-40B4-BE49-F238E27FC236}">
                <a16:creationId xmlns:a16="http://schemas.microsoft.com/office/drawing/2014/main" id="{CA58D0A9-45CC-4CCF-9567-26CB9CFB2C4C}"/>
              </a:ext>
            </a:extLst>
          </p:cNvPr>
          <p:cNvPicPr>
            <a:picLocks noChangeAspect="1"/>
          </p:cNvPicPr>
          <p:nvPr/>
        </p:nvPicPr>
        <p:blipFill>
          <a:blip r:embed="rId5"/>
          <a:stretch>
            <a:fillRect/>
          </a:stretch>
        </p:blipFill>
        <p:spPr>
          <a:xfrm>
            <a:off x="3809235" y="3163934"/>
            <a:ext cx="540000" cy="893271"/>
          </a:xfrm>
          <a:prstGeom prst="rect">
            <a:avLst/>
          </a:prstGeom>
        </p:spPr>
      </p:pic>
    </p:spTree>
    <p:extLst>
      <p:ext uri="{BB962C8B-B14F-4D97-AF65-F5344CB8AC3E}">
        <p14:creationId xmlns:p14="http://schemas.microsoft.com/office/powerpoint/2010/main" val="2539643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Region of Interest analysis</a:t>
            </a:r>
          </a:p>
        </p:txBody>
      </p:sp>
      <p:sp>
        <p:nvSpPr>
          <p:cNvPr id="4" name="Text Placeholder 3"/>
          <p:cNvSpPr>
            <a:spLocks noGrp="1"/>
          </p:cNvSpPr>
          <p:nvPr>
            <p:ph type="body" sz="quarter" idx="13"/>
          </p:nvPr>
        </p:nvSpPr>
        <p:spPr/>
        <p:txBody>
          <a:bodyPr>
            <a:normAutofit/>
          </a:bodyPr>
          <a:lstStyle/>
          <a:p>
            <a:pPr marL="0" indent="0" algn="ctr">
              <a:buNone/>
            </a:pPr>
            <a:r>
              <a:rPr lang="en-US" dirty="0"/>
              <a:t>Multivariate pattern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714861" y="6120510"/>
            <a:ext cx="6768649" cy="369332"/>
          </a:xfrm>
          <a:prstGeom prst="rect">
            <a:avLst/>
          </a:prstGeom>
          <a:noFill/>
        </p:spPr>
        <p:txBody>
          <a:bodyPr wrap="none" rtlCol="0">
            <a:spAutoFit/>
          </a:bodyPr>
          <a:lstStyle/>
          <a:p>
            <a:pPr algn="ctr"/>
            <a:r>
              <a:rPr lang="en-US" dirty="0">
                <a:solidFill>
                  <a:schemeClr val="accent2"/>
                </a:solidFill>
              </a:rPr>
              <a:t>Question: Is the voxel response pattern different in condition A and B?</a:t>
            </a:r>
          </a:p>
        </p:txBody>
      </p:sp>
      <p:pic>
        <p:nvPicPr>
          <p:cNvPr id="7" name="Picture 6">
            <a:extLst>
              <a:ext uri="{FF2B5EF4-FFF2-40B4-BE49-F238E27FC236}">
                <a16:creationId xmlns:a16="http://schemas.microsoft.com/office/drawing/2014/main" id="{44278494-EB82-4496-944B-627991B2BA20}"/>
              </a:ext>
            </a:extLst>
          </p:cNvPr>
          <p:cNvPicPr>
            <a:picLocks noChangeAspect="1"/>
          </p:cNvPicPr>
          <p:nvPr/>
        </p:nvPicPr>
        <p:blipFill>
          <a:blip r:embed="rId4"/>
          <a:stretch>
            <a:fillRect/>
          </a:stretch>
        </p:blipFill>
        <p:spPr>
          <a:xfrm>
            <a:off x="8166459" y="3043664"/>
            <a:ext cx="539369" cy="1013540"/>
          </a:xfrm>
          <a:prstGeom prst="rect">
            <a:avLst/>
          </a:prstGeom>
        </p:spPr>
      </p:pic>
      <p:pic>
        <p:nvPicPr>
          <p:cNvPr id="9" name="Picture 8">
            <a:extLst>
              <a:ext uri="{FF2B5EF4-FFF2-40B4-BE49-F238E27FC236}">
                <a16:creationId xmlns:a16="http://schemas.microsoft.com/office/drawing/2014/main" id="{CA58D0A9-45CC-4CCF-9567-26CB9CFB2C4C}"/>
              </a:ext>
            </a:extLst>
          </p:cNvPr>
          <p:cNvPicPr>
            <a:picLocks noChangeAspect="1"/>
          </p:cNvPicPr>
          <p:nvPr/>
        </p:nvPicPr>
        <p:blipFill>
          <a:blip r:embed="rId5"/>
          <a:stretch>
            <a:fillRect/>
          </a:stretch>
        </p:blipFill>
        <p:spPr>
          <a:xfrm>
            <a:off x="3809235" y="3163934"/>
            <a:ext cx="540000" cy="893271"/>
          </a:xfrm>
          <a:prstGeom prst="rect">
            <a:avLst/>
          </a:prstGeom>
        </p:spPr>
      </p:pic>
      <p:sp>
        <p:nvSpPr>
          <p:cNvPr id="3" name="Oval 2">
            <a:extLst>
              <a:ext uri="{FF2B5EF4-FFF2-40B4-BE49-F238E27FC236}">
                <a16:creationId xmlns:a16="http://schemas.microsoft.com/office/drawing/2014/main" id="{2CEEF85F-650F-4BB6-9839-493BC1067A96}"/>
              </a:ext>
            </a:extLst>
          </p:cNvPr>
          <p:cNvSpPr/>
          <p:nvPr/>
        </p:nvSpPr>
        <p:spPr>
          <a:xfrm>
            <a:off x="5200649" y="5191125"/>
            <a:ext cx="1981201" cy="762000"/>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76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Searchlight analysis</a:t>
            </a:r>
          </a:p>
        </p:txBody>
      </p:sp>
      <p:sp>
        <p:nvSpPr>
          <p:cNvPr id="4" name="Text Placeholder 3"/>
          <p:cNvSpPr>
            <a:spLocks noGrp="1"/>
          </p:cNvSpPr>
          <p:nvPr>
            <p:ph type="body" sz="quarter" idx="13"/>
          </p:nvPr>
        </p:nvSpPr>
        <p:spPr/>
        <p:txBody>
          <a:bodyPr>
            <a:normAutofit/>
          </a:bodyPr>
          <a:lstStyle/>
          <a:p>
            <a:pPr marL="0" indent="0" algn="ctr">
              <a:buNone/>
            </a:pPr>
            <a:r>
              <a:rPr lang="en-US" dirty="0"/>
              <a:t>Multivariate pattern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714861" y="6120510"/>
            <a:ext cx="6768649" cy="369332"/>
          </a:xfrm>
          <a:prstGeom prst="rect">
            <a:avLst/>
          </a:prstGeom>
          <a:noFill/>
        </p:spPr>
        <p:txBody>
          <a:bodyPr wrap="none" rtlCol="0">
            <a:spAutoFit/>
          </a:bodyPr>
          <a:lstStyle/>
          <a:p>
            <a:pPr algn="ctr"/>
            <a:r>
              <a:rPr lang="en-US" dirty="0">
                <a:solidFill>
                  <a:schemeClr val="accent2"/>
                </a:solidFill>
              </a:rPr>
              <a:t>Question: Is the voxel response pattern different in condition A and B?</a:t>
            </a:r>
          </a:p>
        </p:txBody>
      </p:sp>
      <p:pic>
        <p:nvPicPr>
          <p:cNvPr id="7" name="Picture 6">
            <a:extLst>
              <a:ext uri="{FF2B5EF4-FFF2-40B4-BE49-F238E27FC236}">
                <a16:creationId xmlns:a16="http://schemas.microsoft.com/office/drawing/2014/main" id="{44278494-EB82-4496-944B-627991B2BA20}"/>
              </a:ext>
            </a:extLst>
          </p:cNvPr>
          <p:cNvPicPr>
            <a:picLocks noChangeAspect="1"/>
          </p:cNvPicPr>
          <p:nvPr/>
        </p:nvPicPr>
        <p:blipFill>
          <a:blip r:embed="rId4"/>
          <a:stretch>
            <a:fillRect/>
          </a:stretch>
        </p:blipFill>
        <p:spPr>
          <a:xfrm>
            <a:off x="8166459" y="3043664"/>
            <a:ext cx="539369" cy="1013540"/>
          </a:xfrm>
          <a:prstGeom prst="rect">
            <a:avLst/>
          </a:prstGeom>
        </p:spPr>
      </p:pic>
      <p:pic>
        <p:nvPicPr>
          <p:cNvPr id="9" name="Picture 8">
            <a:extLst>
              <a:ext uri="{FF2B5EF4-FFF2-40B4-BE49-F238E27FC236}">
                <a16:creationId xmlns:a16="http://schemas.microsoft.com/office/drawing/2014/main" id="{CA58D0A9-45CC-4CCF-9567-26CB9CFB2C4C}"/>
              </a:ext>
            </a:extLst>
          </p:cNvPr>
          <p:cNvPicPr>
            <a:picLocks noChangeAspect="1"/>
          </p:cNvPicPr>
          <p:nvPr/>
        </p:nvPicPr>
        <p:blipFill>
          <a:blip r:embed="rId5"/>
          <a:stretch>
            <a:fillRect/>
          </a:stretch>
        </p:blipFill>
        <p:spPr>
          <a:xfrm>
            <a:off x="3809235" y="3163934"/>
            <a:ext cx="540000" cy="893271"/>
          </a:xfrm>
          <a:prstGeom prst="rect">
            <a:avLst/>
          </a:prstGeom>
        </p:spPr>
      </p:pic>
      <p:sp>
        <p:nvSpPr>
          <p:cNvPr id="10" name="Rectangle 9">
            <a:extLst>
              <a:ext uri="{FF2B5EF4-FFF2-40B4-BE49-F238E27FC236}">
                <a16:creationId xmlns:a16="http://schemas.microsoft.com/office/drawing/2014/main" id="{173D3EBA-814F-419B-ACCE-3DFAE14B9B97}"/>
              </a:ext>
            </a:extLst>
          </p:cNvPr>
          <p:cNvSpPr/>
          <p:nvPr/>
        </p:nvSpPr>
        <p:spPr>
          <a:xfrm>
            <a:off x="5468983" y="5259977"/>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240C5C-2930-4217-A4B9-3F6DA2CBEED7}"/>
              </a:ext>
            </a:extLst>
          </p:cNvPr>
          <p:cNvSpPr/>
          <p:nvPr/>
        </p:nvSpPr>
        <p:spPr>
          <a:xfrm>
            <a:off x="5725026" y="4906176"/>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9F3D59-9FDD-41EE-B7CA-2E0847015987}"/>
              </a:ext>
            </a:extLst>
          </p:cNvPr>
          <p:cNvSpPr/>
          <p:nvPr/>
        </p:nvSpPr>
        <p:spPr>
          <a:xfrm>
            <a:off x="5414411" y="4595397"/>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2AEB9B-6BBB-4D3A-A311-C5A88A8C0958}"/>
              </a:ext>
            </a:extLst>
          </p:cNvPr>
          <p:cNvSpPr/>
          <p:nvPr/>
        </p:nvSpPr>
        <p:spPr>
          <a:xfrm>
            <a:off x="5183320" y="4913083"/>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86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Main analysis steps in neuroimaging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401887948"/>
              </p:ext>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8386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Per-voxel statistical inference</a:t>
            </a:r>
          </a:p>
        </p:txBody>
      </p:sp>
      <p:graphicFrame>
        <p:nvGraphicFramePr>
          <p:cNvPr id="3" name="Diagram 2"/>
          <p:cNvGraphicFramePr/>
          <p:nvPr>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76196" y="3967027"/>
            <a:ext cx="1519842" cy="461665"/>
          </a:xfrm>
          <a:prstGeom prst="rect">
            <a:avLst/>
          </a:prstGeom>
          <a:noFill/>
        </p:spPr>
        <p:txBody>
          <a:bodyPr wrap="none" rtlCol="0">
            <a:spAutoFit/>
          </a:bodyPr>
          <a:lstStyle/>
          <a:p>
            <a:r>
              <a:rPr lang="en-US" sz="2400" i="1" dirty="0"/>
              <a:t>t</a:t>
            </a:r>
            <a:r>
              <a:rPr lang="en-US" sz="2400" dirty="0"/>
              <a:t> = </a:t>
            </a:r>
            <a:r>
              <a:rPr lang="en-US" sz="2400" b="1" dirty="0"/>
              <a:t>β</a:t>
            </a:r>
            <a:r>
              <a:rPr lang="en-US" sz="2400" dirty="0"/>
              <a:t>/SE(</a:t>
            </a:r>
            <a:r>
              <a:rPr lang="en-US" sz="2400" b="1" dirty="0"/>
              <a:t>β</a:t>
            </a:r>
            <a:r>
              <a:rPr lang="en-US" sz="2400" dirty="0"/>
              <a:t>)</a:t>
            </a:r>
          </a:p>
        </p:txBody>
      </p:sp>
      <p:pic>
        <p:nvPicPr>
          <p:cNvPr id="6" name="Picture 5"/>
          <p:cNvPicPr>
            <a:picLocks noChangeAspect="1"/>
          </p:cNvPicPr>
          <p:nvPr/>
        </p:nvPicPr>
        <p:blipFill>
          <a:blip r:embed="rId8"/>
          <a:stretch>
            <a:fillRect/>
          </a:stretch>
        </p:blipFill>
        <p:spPr>
          <a:xfrm>
            <a:off x="5377588" y="1693205"/>
            <a:ext cx="1440000" cy="1190204"/>
          </a:xfrm>
          <a:prstGeom prst="rect">
            <a:avLst/>
          </a:prstGeom>
        </p:spPr>
      </p:pic>
      <p:pic>
        <p:nvPicPr>
          <p:cNvPr id="7" name="Picture 6"/>
          <p:cNvPicPr>
            <a:picLocks noChangeAspect="1"/>
          </p:cNvPicPr>
          <p:nvPr/>
        </p:nvPicPr>
        <p:blipFill>
          <a:blip r:embed="rId9"/>
          <a:stretch>
            <a:fillRect/>
          </a:stretch>
        </p:blipFill>
        <p:spPr>
          <a:xfrm>
            <a:off x="7622928" y="1687837"/>
            <a:ext cx="1440000" cy="1195572"/>
          </a:xfrm>
          <a:prstGeom prst="rect">
            <a:avLst/>
          </a:prstGeom>
        </p:spPr>
      </p:pic>
      <p:sp>
        <p:nvSpPr>
          <p:cNvPr id="8" name="Rectangular Callout 7"/>
          <p:cNvSpPr/>
          <p:nvPr/>
        </p:nvSpPr>
        <p:spPr>
          <a:xfrm>
            <a:off x="6175095" y="4845014"/>
            <a:ext cx="2448356" cy="1477654"/>
          </a:xfrm>
          <a:prstGeom prst="wedgeRectCallout">
            <a:avLst>
              <a:gd name="adj1" fmla="val -8378"/>
              <a:gd name="adj2" fmla="val -1219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347654" y="4996112"/>
            <a:ext cx="2148350" cy="1200329"/>
          </a:xfrm>
          <a:prstGeom prst="rect">
            <a:avLst/>
          </a:prstGeom>
          <a:noFill/>
        </p:spPr>
        <p:txBody>
          <a:bodyPr wrap="square" rtlCol="0">
            <a:spAutoFit/>
          </a:bodyPr>
          <a:lstStyle/>
          <a:p>
            <a:r>
              <a:rPr lang="en-US" dirty="0" err="1"/>
              <a:t>Thresholding</a:t>
            </a:r>
            <a:r>
              <a:rPr lang="en-US" dirty="0"/>
              <a:t>:</a:t>
            </a:r>
          </a:p>
          <a:p>
            <a:r>
              <a:rPr lang="en-US" dirty="0"/>
              <a:t>deal with the multiple comparison problem!</a:t>
            </a:r>
          </a:p>
        </p:txBody>
      </p:sp>
      <p:sp>
        <p:nvSpPr>
          <p:cNvPr id="10" name="Rectangle 9"/>
          <p:cNvSpPr/>
          <p:nvPr/>
        </p:nvSpPr>
        <p:spPr>
          <a:xfrm>
            <a:off x="5377588" y="3993199"/>
            <a:ext cx="1467068" cy="369332"/>
          </a:xfrm>
          <a:prstGeom prst="rect">
            <a:avLst/>
          </a:prstGeom>
        </p:spPr>
        <p:txBody>
          <a:bodyPr wrap="none">
            <a:spAutoFit/>
          </a:bodyPr>
          <a:lstStyle/>
          <a:p>
            <a:r>
              <a:rPr lang="en-US" dirty="0"/>
              <a:t>72,221 voxels</a:t>
            </a:r>
          </a:p>
        </p:txBody>
      </p:sp>
      <p:pic>
        <p:nvPicPr>
          <p:cNvPr id="13" name="Picture 12"/>
          <p:cNvPicPr>
            <a:picLocks noChangeAspect="1"/>
          </p:cNvPicPr>
          <p:nvPr/>
        </p:nvPicPr>
        <p:blipFill>
          <a:blip r:embed="rId10"/>
          <a:stretch>
            <a:fillRect/>
          </a:stretch>
        </p:blipFill>
        <p:spPr>
          <a:xfrm>
            <a:off x="3218120" y="1697314"/>
            <a:ext cx="1205557" cy="1188000"/>
          </a:xfrm>
          <a:prstGeom prst="rect">
            <a:avLst/>
          </a:prstGeom>
        </p:spPr>
      </p:pic>
    </p:spTree>
    <p:extLst>
      <p:ext uri="{BB962C8B-B14F-4D97-AF65-F5344CB8AC3E}">
        <p14:creationId xmlns:p14="http://schemas.microsoft.com/office/powerpoint/2010/main" val="3188135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1119</Words>
  <Application>Microsoft Office PowerPoint</Application>
  <PresentationFormat>Widescreen</PresentationFormat>
  <Paragraphs>95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Arial</vt:lpstr>
      <vt:lpstr>Calibri</vt:lpstr>
      <vt:lpstr>Calibri Light</vt:lpstr>
      <vt:lpstr>Times New Roman</vt:lpstr>
      <vt:lpstr>Office Theme</vt:lpstr>
      <vt:lpstr>Multiple comparisons correction</vt:lpstr>
      <vt:lpstr>A typical experiment</vt:lpstr>
      <vt:lpstr>A typical research question</vt:lpstr>
      <vt:lpstr>A typical research question</vt:lpstr>
      <vt:lpstr>Single-subject (first-level) analysis </vt:lpstr>
      <vt:lpstr>Region of Interest analysis</vt:lpstr>
      <vt:lpstr>Searchlight analysis</vt:lpstr>
      <vt:lpstr>Main analysis steps in neuroimaging</vt:lpstr>
      <vt:lpstr>Per-voxel statistical inference</vt:lpstr>
      <vt:lpstr>SPM: Family-Wise Error (FWE)</vt:lpstr>
      <vt:lpstr>FS-FAST: permutation-based cluster-wise correction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fMRI</dc:title>
  <dc:creator>Zaretskaya, Natalia (natalia.zaretskaya@uni-graz.at)</dc:creator>
  <cp:lastModifiedBy>Zaretskaya, Natalia (natalia.zaretskaya@uni-graz.at)</cp:lastModifiedBy>
  <cp:revision>23</cp:revision>
  <dcterms:created xsi:type="dcterms:W3CDTF">2022-04-20T14:35:12Z</dcterms:created>
  <dcterms:modified xsi:type="dcterms:W3CDTF">2022-05-03T09:47:12Z</dcterms:modified>
</cp:coreProperties>
</file>