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rts/chart5.xml" ContentType="application/vnd.openxmlformats-officedocument.drawingml.chart+xml"/>
  <Override PartName="/ppt/notesSlides/notesSlide10.xml" ContentType="application/vnd.openxmlformats-officedocument.presentationml.notesSlide+xml"/>
  <Override PartName="/ppt/charts/chart6.xml" ContentType="application/vnd.openxmlformats-officedocument.drawingml.chart+xml"/>
  <Override PartName="/ppt/notesSlides/notesSlide11.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charts/chart8.xml" ContentType="application/vnd.openxmlformats-officedocument.drawingml.chart+xml"/>
  <Override PartName="/ppt/charts/chart9.xml" ContentType="application/vnd.openxmlformats-officedocument.drawingml.chart+xml"/>
  <Override PartName="/ppt/notesSlides/notesSlide13.xml" ContentType="application/vnd.openxmlformats-officedocument.presentationml.notesSlide+xml"/>
  <Override PartName="/ppt/charts/chart10.xml" ContentType="application/vnd.openxmlformats-officedocument.drawingml.chart+xml"/>
  <Override PartName="/ppt/charts/chart11.xml" ContentType="application/vnd.openxmlformats-officedocument.drawingml.chart+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sldIdLst>
    <p:sldId id="569" r:id="rId2"/>
    <p:sldId id="274" r:id="rId3"/>
    <p:sldId id="273" r:id="rId4"/>
    <p:sldId id="300" r:id="rId5"/>
    <p:sldId id="363" r:id="rId6"/>
    <p:sldId id="352" r:id="rId7"/>
    <p:sldId id="365" r:id="rId8"/>
    <p:sldId id="313" r:id="rId9"/>
    <p:sldId id="377" r:id="rId10"/>
    <p:sldId id="376" r:id="rId11"/>
    <p:sldId id="394" r:id="rId12"/>
    <p:sldId id="395" r:id="rId13"/>
    <p:sldId id="396" r:id="rId14"/>
    <p:sldId id="397" r:id="rId15"/>
    <p:sldId id="398" r:id="rId16"/>
    <p:sldId id="379" r:id="rId17"/>
    <p:sldId id="537" r:id="rId18"/>
    <p:sldId id="538" r:id="rId19"/>
    <p:sldId id="540" r:id="rId20"/>
  </p:sldIdLst>
  <p:sldSz cx="12192000" cy="6858000"/>
  <p:notesSz cx="6742113" cy="98726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672" autoAdjust="0"/>
    <p:restoredTop sz="94660"/>
  </p:normalViewPr>
  <p:slideViewPr>
    <p:cSldViewPr snapToGrid="0">
      <p:cViewPr varScale="1">
        <p:scale>
          <a:sx n="98" d="100"/>
          <a:sy n="98" d="100"/>
        </p:scale>
        <p:origin x="102"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HD:Users:Natalia:SpiderOak%20Hive:teaching:2015_03_26_introduction_to_fMRI_boston:BOLD_time_cours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HRF</a:t>
            </a:r>
          </a:p>
        </c:rich>
      </c:tx>
      <c:overlay val="1"/>
    </c:title>
    <c:autoTitleDeleted val="0"/>
    <c:plotArea>
      <c:layout/>
      <c:lineChart>
        <c:grouping val="standard"/>
        <c:varyColors val="0"/>
        <c:ser>
          <c:idx val="0"/>
          <c:order val="0"/>
          <c:marker>
            <c:symbol val="none"/>
          </c:marker>
          <c:cat>
            <c:numRef>
              <c:f>Sheet3!$B$1:$B$65</c:f>
              <c:numCache>
                <c:formatCode>General</c:formatCode>
                <c:ptCount val="65"/>
                <c:pt idx="0">
                  <c:v>0</c:v>
                </c:pt>
                <c:pt idx="1">
                  <c:v>0.5</c:v>
                </c:pt>
                <c:pt idx="2">
                  <c:v>1</c:v>
                </c:pt>
                <c:pt idx="3">
                  <c:v>1.5</c:v>
                </c:pt>
                <c:pt idx="4">
                  <c:v>2</c:v>
                </c:pt>
                <c:pt idx="5">
                  <c:v>2.5</c:v>
                </c:pt>
                <c:pt idx="6">
                  <c:v>3</c:v>
                </c:pt>
                <c:pt idx="7">
                  <c:v>3.5</c:v>
                </c:pt>
                <c:pt idx="8">
                  <c:v>4</c:v>
                </c:pt>
                <c:pt idx="9">
                  <c:v>4.5</c:v>
                </c:pt>
                <c:pt idx="10">
                  <c:v>5</c:v>
                </c:pt>
                <c:pt idx="11">
                  <c:v>5.5</c:v>
                </c:pt>
                <c:pt idx="12">
                  <c:v>6</c:v>
                </c:pt>
                <c:pt idx="13">
                  <c:v>6.5</c:v>
                </c:pt>
                <c:pt idx="14">
                  <c:v>7</c:v>
                </c:pt>
                <c:pt idx="15">
                  <c:v>7.5</c:v>
                </c:pt>
                <c:pt idx="16">
                  <c:v>8</c:v>
                </c:pt>
                <c:pt idx="17">
                  <c:v>8.5</c:v>
                </c:pt>
                <c:pt idx="18">
                  <c:v>9</c:v>
                </c:pt>
                <c:pt idx="19">
                  <c:v>9.5</c:v>
                </c:pt>
                <c:pt idx="20">
                  <c:v>10</c:v>
                </c:pt>
                <c:pt idx="21">
                  <c:v>10.5</c:v>
                </c:pt>
                <c:pt idx="22">
                  <c:v>11</c:v>
                </c:pt>
                <c:pt idx="23">
                  <c:v>11.5</c:v>
                </c:pt>
                <c:pt idx="24">
                  <c:v>12</c:v>
                </c:pt>
                <c:pt idx="25">
                  <c:v>12.5</c:v>
                </c:pt>
                <c:pt idx="26">
                  <c:v>13</c:v>
                </c:pt>
                <c:pt idx="27">
                  <c:v>13.5</c:v>
                </c:pt>
                <c:pt idx="28">
                  <c:v>14</c:v>
                </c:pt>
                <c:pt idx="29">
                  <c:v>14.5</c:v>
                </c:pt>
                <c:pt idx="30">
                  <c:v>15</c:v>
                </c:pt>
                <c:pt idx="31">
                  <c:v>15.5</c:v>
                </c:pt>
                <c:pt idx="32">
                  <c:v>16</c:v>
                </c:pt>
                <c:pt idx="33">
                  <c:v>16.5</c:v>
                </c:pt>
                <c:pt idx="34">
                  <c:v>17</c:v>
                </c:pt>
                <c:pt idx="35">
                  <c:v>17.5</c:v>
                </c:pt>
                <c:pt idx="36">
                  <c:v>18</c:v>
                </c:pt>
                <c:pt idx="37">
                  <c:v>18.5</c:v>
                </c:pt>
                <c:pt idx="38">
                  <c:v>19</c:v>
                </c:pt>
                <c:pt idx="39">
                  <c:v>19.5</c:v>
                </c:pt>
                <c:pt idx="40">
                  <c:v>20</c:v>
                </c:pt>
                <c:pt idx="41">
                  <c:v>20.5</c:v>
                </c:pt>
                <c:pt idx="42">
                  <c:v>21</c:v>
                </c:pt>
                <c:pt idx="43">
                  <c:v>21.5</c:v>
                </c:pt>
                <c:pt idx="44">
                  <c:v>22</c:v>
                </c:pt>
                <c:pt idx="45">
                  <c:v>22.5</c:v>
                </c:pt>
                <c:pt idx="46">
                  <c:v>23</c:v>
                </c:pt>
                <c:pt idx="47">
                  <c:v>23.5</c:v>
                </c:pt>
                <c:pt idx="48">
                  <c:v>24</c:v>
                </c:pt>
                <c:pt idx="49">
                  <c:v>24.5</c:v>
                </c:pt>
                <c:pt idx="50">
                  <c:v>25</c:v>
                </c:pt>
                <c:pt idx="51">
                  <c:v>25.5</c:v>
                </c:pt>
                <c:pt idx="52">
                  <c:v>26</c:v>
                </c:pt>
                <c:pt idx="53">
                  <c:v>26.5</c:v>
                </c:pt>
                <c:pt idx="54">
                  <c:v>27</c:v>
                </c:pt>
                <c:pt idx="55">
                  <c:v>27.5</c:v>
                </c:pt>
                <c:pt idx="56">
                  <c:v>28</c:v>
                </c:pt>
                <c:pt idx="57">
                  <c:v>28.5</c:v>
                </c:pt>
                <c:pt idx="58">
                  <c:v>29</c:v>
                </c:pt>
                <c:pt idx="59">
                  <c:v>29.5</c:v>
                </c:pt>
                <c:pt idx="60">
                  <c:v>30</c:v>
                </c:pt>
                <c:pt idx="61">
                  <c:v>30.5</c:v>
                </c:pt>
                <c:pt idx="62">
                  <c:v>31</c:v>
                </c:pt>
                <c:pt idx="63">
                  <c:v>31.5</c:v>
                </c:pt>
                <c:pt idx="64">
                  <c:v>32</c:v>
                </c:pt>
              </c:numCache>
            </c:numRef>
          </c:cat>
          <c:val>
            <c:numRef>
              <c:f>Sheet3!$C$1:$C$65</c:f>
              <c:numCache>
                <c:formatCode>0.00E+00</c:formatCode>
                <c:ptCount val="65"/>
                <c:pt idx="0" formatCode="General">
                  <c:v>0</c:v>
                </c:pt>
                <c:pt idx="1">
                  <c:v>9.4759617210081999E-5</c:v>
                </c:pt>
                <c:pt idx="2" formatCode="General">
                  <c:v>1.8391876204694299E-3</c:v>
                </c:pt>
                <c:pt idx="3" formatCode="General">
                  <c:v>8.4710079435712498E-3</c:v>
                </c:pt>
                <c:pt idx="4" formatCode="General">
                  <c:v>2.1651177710130799E-2</c:v>
                </c:pt>
                <c:pt idx="5" formatCode="General">
                  <c:v>4.0075993012465803E-2</c:v>
                </c:pt>
                <c:pt idx="6" formatCode="General">
                  <c:v>6.0484340919160502E-2</c:v>
                </c:pt>
                <c:pt idx="7" formatCode="General">
                  <c:v>7.9291789571566101E-2</c:v>
                </c:pt>
                <c:pt idx="8" formatCode="General">
                  <c:v>9.3763882297996495E-2</c:v>
                </c:pt>
                <c:pt idx="9" formatCode="General">
                  <c:v>0.102479099237257</c:v>
                </c:pt>
                <c:pt idx="10" formatCode="General">
                  <c:v>0.105252703203458</c:v>
                </c:pt>
                <c:pt idx="11" formatCode="General">
                  <c:v>0.10278885695289</c:v>
                </c:pt>
                <c:pt idx="12" formatCode="General">
                  <c:v>9.6273788154603607E-2</c:v>
                </c:pt>
                <c:pt idx="13" formatCode="General">
                  <c:v>8.7031810456225794E-2</c:v>
                </c:pt>
                <c:pt idx="14" formatCode="General">
                  <c:v>7.6290245075524593E-2</c:v>
                </c:pt>
                <c:pt idx="15" formatCode="General">
                  <c:v>6.5052132611503097E-2</c:v>
                </c:pt>
                <c:pt idx="16" formatCode="General">
                  <c:v>5.4053439333173303E-2</c:v>
                </c:pt>
                <c:pt idx="17" formatCode="General">
                  <c:v>4.3775816483200197E-2</c:v>
                </c:pt>
                <c:pt idx="18" formatCode="General">
                  <c:v>3.4489130754805003E-2</c:v>
                </c:pt>
                <c:pt idx="19" formatCode="General">
                  <c:v>2.6304563551002601E-2</c:v>
                </c:pt>
                <c:pt idx="20" formatCode="General">
                  <c:v>1.9225967015426101E-2</c:v>
                </c:pt>
                <c:pt idx="21" formatCode="General">
                  <c:v>1.31929095668966E-2</c:v>
                </c:pt>
                <c:pt idx="22" formatCode="General">
                  <c:v>8.1129954311724307E-3</c:v>
                </c:pt>
                <c:pt idx="23" formatCode="General">
                  <c:v>3.8836801435854899E-3</c:v>
                </c:pt>
                <c:pt idx="24" formatCode="General">
                  <c:v>4.0522504927063602E-4</c:v>
                </c:pt>
                <c:pt idx="25" formatCode="General">
                  <c:v>-2.4130152440815099E-3</c:v>
                </c:pt>
                <c:pt idx="26" formatCode="General">
                  <c:v>-4.6507850177772998E-3</c:v>
                </c:pt>
                <c:pt idx="27" formatCode="General">
                  <c:v>-6.3777275644616299E-3</c:v>
                </c:pt>
                <c:pt idx="28" formatCode="General">
                  <c:v>-7.6553675939280497E-3</c:v>
                </c:pt>
                <c:pt idx="29" formatCode="General">
                  <c:v>-8.5393084866224305E-3</c:v>
                </c:pt>
                <c:pt idx="30" formatCode="General">
                  <c:v>-9.0810789553197793E-3</c:v>
                </c:pt>
                <c:pt idx="31" formatCode="General">
                  <c:v>-9.3293774623137305E-3</c:v>
                </c:pt>
                <c:pt idx="32" formatCode="General">
                  <c:v>-9.3306814638515999E-3</c:v>
                </c:pt>
                <c:pt idx="33" formatCode="General">
                  <c:v>-9.1293208591226391E-3</c:v>
                </c:pt>
                <c:pt idx="34" formatCode="General">
                  <c:v>-8.7671775716243808E-3</c:v>
                </c:pt>
                <c:pt idx="35" formatCode="General">
                  <c:v>-8.2831852677560693E-3</c:v>
                </c:pt>
                <c:pt idx="36" formatCode="General">
                  <c:v>-7.7127831702306898E-3</c:v>
                </c:pt>
                <c:pt idx="37" formatCode="General">
                  <c:v>-7.08744115322151E-3</c:v>
                </c:pt>
                <c:pt idx="38" formatCode="General">
                  <c:v>-6.43433142168774E-3</c:v>
                </c:pt>
                <c:pt idx="39" formatCode="General">
                  <c:v>-5.7761828718166496E-3</c:v>
                </c:pt>
                <c:pt idx="40" formatCode="General">
                  <c:v>-5.1313221533519403E-3</c:v>
                </c:pt>
                <c:pt idx="41" formatCode="General">
                  <c:v>-4.5138823340970897E-3</c:v>
                </c:pt>
                <c:pt idx="42" formatCode="General">
                  <c:v>-3.9341458791835896E-3</c:v>
                </c:pt>
                <c:pt idx="43" formatCode="General">
                  <c:v>-3.3989822403176499E-3</c:v>
                </c:pt>
                <c:pt idx="44" formatCode="General">
                  <c:v>-2.9123399803130802E-3</c:v>
                </c:pt>
                <c:pt idx="45" formatCode="General">
                  <c:v>-2.47575717849155E-3</c:v>
                </c:pt>
                <c:pt idx="46" formatCode="General">
                  <c:v>-2.0888601599019499E-3</c:v>
                </c:pt>
                <c:pt idx="47" formatCode="General">
                  <c:v>-1.74982795090336E-3</c:v>
                </c:pt>
                <c:pt idx="48" formatCode="General">
                  <c:v>-1.45580722767093E-3</c:v>
                </c:pt>
                <c:pt idx="49" formatCode="General">
                  <c:v>-1.2032691855271701E-3</c:v>
                </c:pt>
                <c:pt idx="50" formatCode="General">
                  <c:v>-9.883053138607799E-4</c:v>
                </c:pt>
                <c:pt idx="51" formatCode="General">
                  <c:v>-8.0686335343097199E-4</c:v>
                </c:pt>
                <c:pt idx="52" formatCode="General">
                  <c:v>-6.5492775367672403E-4</c:v>
                </c:pt>
                <c:pt idx="53" formatCode="General">
                  <c:v>-5.2865086291411503E-4</c:v>
                </c:pt>
                <c:pt idx="54" formatCode="General">
                  <c:v>-4.2444206037613901E-4</c:v>
                </c:pt>
                <c:pt idx="55" formatCode="General">
                  <c:v>-3.39022283978387E-4</c:v>
                </c:pt>
                <c:pt idx="56" formatCode="General">
                  <c:v>-2.6945112412164301E-4</c:v>
                </c:pt>
                <c:pt idx="57" formatCode="General">
                  <c:v>-2.13133022259174E-4</c:v>
                </c:pt>
                <c:pt idx="58" formatCode="General">
                  <c:v>-1.6780828316281801E-4</c:v>
                </c:pt>
                <c:pt idx="59" formatCode="General">
                  <c:v>-1.3153369840406801E-4</c:v>
                </c:pt>
                <c:pt idx="60" formatCode="General">
                  <c:v>-1.02656670378595E-4</c:v>
                </c:pt>
                <c:pt idx="61">
                  <c:v>-7.9785878212016098E-5</c:v>
                </c:pt>
                <c:pt idx="62">
                  <c:v>-6.1760773128728401E-5</c:v>
                </c:pt>
                <c:pt idx="63">
                  <c:v>-4.7621547627571102E-5</c:v>
                </c:pt>
                <c:pt idx="64">
                  <c:v>-3.6580693459547901E-5</c:v>
                </c:pt>
              </c:numCache>
            </c:numRef>
          </c:val>
          <c:smooth val="0"/>
          <c:extLst>
            <c:ext xmlns:c16="http://schemas.microsoft.com/office/drawing/2014/chart" uri="{C3380CC4-5D6E-409C-BE32-E72D297353CC}">
              <c16:uniqueId val="{00000000-D824-4578-87BB-166BC599AB07}"/>
            </c:ext>
          </c:extLst>
        </c:ser>
        <c:dLbls>
          <c:showLegendKey val="0"/>
          <c:showVal val="0"/>
          <c:showCatName val="0"/>
          <c:showSerName val="0"/>
          <c:showPercent val="0"/>
          <c:showBubbleSize val="0"/>
        </c:dLbls>
        <c:smooth val="0"/>
        <c:axId val="717352336"/>
        <c:axId val="717297952"/>
      </c:lineChart>
      <c:catAx>
        <c:axId val="717352336"/>
        <c:scaling>
          <c:orientation val="minMax"/>
        </c:scaling>
        <c:delete val="0"/>
        <c:axPos val="b"/>
        <c:numFmt formatCode="General" sourceLinked="1"/>
        <c:majorTickMark val="out"/>
        <c:minorTickMark val="none"/>
        <c:tickLblPos val="low"/>
        <c:crossAx val="717297952"/>
        <c:crosses val="autoZero"/>
        <c:auto val="1"/>
        <c:lblAlgn val="ctr"/>
        <c:lblOffset val="100"/>
        <c:noMultiLvlLbl val="0"/>
      </c:catAx>
      <c:valAx>
        <c:axId val="717297952"/>
        <c:scaling>
          <c:orientation val="minMax"/>
        </c:scaling>
        <c:delete val="0"/>
        <c:axPos val="l"/>
        <c:numFmt formatCode="General" sourceLinked="1"/>
        <c:majorTickMark val="out"/>
        <c:minorTickMark val="none"/>
        <c:tickLblPos val="nextTo"/>
        <c:crossAx val="717352336"/>
        <c:crosses val="autoZero"/>
        <c:crossBetween val="between"/>
      </c:valAx>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Sheet1!$C$1</c:f>
              <c:strCache>
                <c:ptCount val="1"/>
                <c:pt idx="0">
                  <c:v>stimulus function</c:v>
                </c:pt>
              </c:strCache>
            </c:strRef>
          </c:tx>
          <c:cat>
            <c:numRef>
              <c:f>Sheet1!$B$2:$B$49</c:f>
              <c:numCache>
                <c:formatCode>0.0</c:formatCode>
                <c:ptCount val="48"/>
                <c:pt idx="0">
                  <c:v>0</c:v>
                </c:pt>
                <c:pt idx="1">
                  <c:v>2.5</c:v>
                </c:pt>
                <c:pt idx="2">
                  <c:v>5</c:v>
                </c:pt>
                <c:pt idx="3">
                  <c:v>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pt idx="41">
                  <c:v>102.5</c:v>
                </c:pt>
                <c:pt idx="42">
                  <c:v>105</c:v>
                </c:pt>
                <c:pt idx="43">
                  <c:v>107.5</c:v>
                </c:pt>
                <c:pt idx="44">
                  <c:v>110</c:v>
                </c:pt>
                <c:pt idx="45">
                  <c:v>112.5</c:v>
                </c:pt>
                <c:pt idx="46">
                  <c:v>115</c:v>
                </c:pt>
                <c:pt idx="47">
                  <c:v>117.5</c:v>
                </c:pt>
              </c:numCache>
            </c:numRef>
          </c:cat>
          <c:val>
            <c:numRef>
              <c:f>Sheet1!$C$2:$C$49</c:f>
              <c:numCache>
                <c:formatCode>General</c:formatCode>
                <c:ptCount val="48"/>
                <c:pt idx="0">
                  <c:v>1</c:v>
                </c:pt>
                <c:pt idx="1">
                  <c:v>1</c:v>
                </c:pt>
                <c:pt idx="2">
                  <c:v>1</c:v>
                </c:pt>
                <c:pt idx="3">
                  <c:v>1</c:v>
                </c:pt>
                <c:pt idx="4">
                  <c:v>1</c:v>
                </c:pt>
                <c:pt idx="5">
                  <c:v>1</c:v>
                </c:pt>
                <c:pt idx="6">
                  <c:v>1</c:v>
                </c:pt>
                <c:pt idx="7">
                  <c:v>1</c:v>
                </c:pt>
                <c:pt idx="8">
                  <c:v>0</c:v>
                </c:pt>
                <c:pt idx="9">
                  <c:v>0</c:v>
                </c:pt>
                <c:pt idx="10">
                  <c:v>0</c:v>
                </c:pt>
                <c:pt idx="11">
                  <c:v>0</c:v>
                </c:pt>
                <c:pt idx="12">
                  <c:v>0</c:v>
                </c:pt>
                <c:pt idx="13">
                  <c:v>0</c:v>
                </c:pt>
                <c:pt idx="14">
                  <c:v>0</c:v>
                </c:pt>
                <c:pt idx="15">
                  <c:v>0</c:v>
                </c:pt>
                <c:pt idx="16">
                  <c:v>1</c:v>
                </c:pt>
                <c:pt idx="17">
                  <c:v>1</c:v>
                </c:pt>
                <c:pt idx="18">
                  <c:v>1</c:v>
                </c:pt>
                <c:pt idx="19">
                  <c:v>1</c:v>
                </c:pt>
                <c:pt idx="20">
                  <c:v>1</c:v>
                </c:pt>
                <c:pt idx="21">
                  <c:v>1</c:v>
                </c:pt>
                <c:pt idx="22">
                  <c:v>1</c:v>
                </c:pt>
                <c:pt idx="23">
                  <c:v>1</c:v>
                </c:pt>
                <c:pt idx="24">
                  <c:v>0</c:v>
                </c:pt>
                <c:pt idx="25">
                  <c:v>0</c:v>
                </c:pt>
                <c:pt idx="26">
                  <c:v>0</c:v>
                </c:pt>
                <c:pt idx="27">
                  <c:v>0</c:v>
                </c:pt>
                <c:pt idx="28">
                  <c:v>0</c:v>
                </c:pt>
                <c:pt idx="29">
                  <c:v>0</c:v>
                </c:pt>
                <c:pt idx="30">
                  <c:v>0</c:v>
                </c:pt>
                <c:pt idx="31">
                  <c:v>0</c:v>
                </c:pt>
                <c:pt idx="32">
                  <c:v>1</c:v>
                </c:pt>
                <c:pt idx="33">
                  <c:v>1</c:v>
                </c:pt>
                <c:pt idx="34">
                  <c:v>1</c:v>
                </c:pt>
                <c:pt idx="35">
                  <c:v>1</c:v>
                </c:pt>
                <c:pt idx="36">
                  <c:v>1</c:v>
                </c:pt>
                <c:pt idx="37">
                  <c:v>1</c:v>
                </c:pt>
                <c:pt idx="38">
                  <c:v>1</c:v>
                </c:pt>
                <c:pt idx="39">
                  <c:v>1</c:v>
                </c:pt>
                <c:pt idx="40">
                  <c:v>0</c:v>
                </c:pt>
                <c:pt idx="41">
                  <c:v>0</c:v>
                </c:pt>
                <c:pt idx="42">
                  <c:v>0</c:v>
                </c:pt>
                <c:pt idx="43">
                  <c:v>0</c:v>
                </c:pt>
                <c:pt idx="44">
                  <c:v>0</c:v>
                </c:pt>
                <c:pt idx="45">
                  <c:v>0</c:v>
                </c:pt>
                <c:pt idx="46">
                  <c:v>0</c:v>
                </c:pt>
                <c:pt idx="47">
                  <c:v>0</c:v>
                </c:pt>
              </c:numCache>
            </c:numRef>
          </c:val>
          <c:smooth val="0"/>
          <c:extLst>
            <c:ext xmlns:c16="http://schemas.microsoft.com/office/drawing/2014/chart" uri="{C3380CC4-5D6E-409C-BE32-E72D297353CC}">
              <c16:uniqueId val="{00000000-E2B3-4120-B077-EF69AA673CBA}"/>
            </c:ext>
          </c:extLst>
        </c:ser>
        <c:ser>
          <c:idx val="2"/>
          <c:order val="1"/>
          <c:tx>
            <c:strRef>
              <c:f>Sheet1!$E$1</c:f>
              <c:strCache>
                <c:ptCount val="1"/>
                <c:pt idx="0">
                  <c:v>shifted BOLD signal</c:v>
                </c:pt>
              </c:strCache>
            </c:strRef>
          </c:tx>
          <c:val>
            <c:numRef>
              <c:f>Sheet1!$E$2:$E$49</c:f>
              <c:numCache>
                <c:formatCode>0.00</c:formatCode>
                <c:ptCount val="48"/>
                <c:pt idx="0">
                  <c:v>0.51526295143136802</c:v>
                </c:pt>
                <c:pt idx="1">
                  <c:v>0.83460571593008004</c:v>
                </c:pt>
                <c:pt idx="2">
                  <c:v>1.4370068873264801</c:v>
                </c:pt>
                <c:pt idx="3">
                  <c:v>0.869946229267613</c:v>
                </c:pt>
                <c:pt idx="4">
                  <c:v>0.90951097775929102</c:v>
                </c:pt>
                <c:pt idx="5">
                  <c:v>0.94570194224264104</c:v>
                </c:pt>
                <c:pt idx="6">
                  <c:v>1.0432039858123201</c:v>
                </c:pt>
                <c:pt idx="7">
                  <c:v>1.0631774587584799</c:v>
                </c:pt>
                <c:pt idx="8">
                  <c:v>0.66734203431599903</c:v>
                </c:pt>
                <c:pt idx="9">
                  <c:v>3.2725695174330098E-2</c:v>
                </c:pt>
                <c:pt idx="10">
                  <c:v>-0.54435602156070995</c:v>
                </c:pt>
                <c:pt idx="11">
                  <c:v>-0.28110404772606101</c:v>
                </c:pt>
                <c:pt idx="12">
                  <c:v>-0.13580867961395299</c:v>
                </c:pt>
                <c:pt idx="13">
                  <c:v>-1.2606949688715299E-2</c:v>
                </c:pt>
                <c:pt idx="14">
                  <c:v>8.92923003696377E-2</c:v>
                </c:pt>
                <c:pt idx="15">
                  <c:v>0.584193887354027</c:v>
                </c:pt>
                <c:pt idx="16">
                  <c:v>0.82592961684647503</c:v>
                </c:pt>
                <c:pt idx="17">
                  <c:v>1.08020348179236</c:v>
                </c:pt>
                <c:pt idx="18">
                  <c:v>1.34927831883597</c:v>
                </c:pt>
                <c:pt idx="19">
                  <c:v>1.2004973209829699</c:v>
                </c:pt>
                <c:pt idx="20">
                  <c:v>1.02376822880597</c:v>
                </c:pt>
                <c:pt idx="21">
                  <c:v>1.1585975767885901</c:v>
                </c:pt>
                <c:pt idx="22">
                  <c:v>0.88897870017702796</c:v>
                </c:pt>
                <c:pt idx="23">
                  <c:v>0.767095836198882</c:v>
                </c:pt>
                <c:pt idx="24">
                  <c:v>0.14243095206807899</c:v>
                </c:pt>
                <c:pt idx="25">
                  <c:v>-0.206116735107397</c:v>
                </c:pt>
                <c:pt idx="26">
                  <c:v>-0.132888258123039</c:v>
                </c:pt>
                <c:pt idx="27">
                  <c:v>1.97714099315624E-2</c:v>
                </c:pt>
                <c:pt idx="28">
                  <c:v>4.71887268064951E-2</c:v>
                </c:pt>
                <c:pt idx="29">
                  <c:v>-4.5500887747719598E-2</c:v>
                </c:pt>
                <c:pt idx="30">
                  <c:v>5.9129847131558404E-3</c:v>
                </c:pt>
                <c:pt idx="31">
                  <c:v>4.9996382931475902E-2</c:v>
                </c:pt>
                <c:pt idx="32">
                  <c:v>0.48616942561922799</c:v>
                </c:pt>
                <c:pt idx="33">
                  <c:v>0.91336433564249597</c:v>
                </c:pt>
                <c:pt idx="34">
                  <c:v>1.38531440399841</c:v>
                </c:pt>
                <c:pt idx="35">
                  <c:v>0.71758500931910996</c:v>
                </c:pt>
                <c:pt idx="36">
                  <c:v>1.0971457847180599</c:v>
                </c:pt>
                <c:pt idx="37">
                  <c:v>1.31810583855157</c:v>
                </c:pt>
                <c:pt idx="38">
                  <c:v>0.96604101192967395</c:v>
                </c:pt>
                <c:pt idx="39">
                  <c:v>0.65808518540168304</c:v>
                </c:pt>
                <c:pt idx="40">
                  <c:v>-2.6246085682105201E-2</c:v>
                </c:pt>
                <c:pt idx="41">
                  <c:v>0.14109792657886999</c:v>
                </c:pt>
                <c:pt idx="42">
                  <c:v>-0.36811295217343398</c:v>
                </c:pt>
                <c:pt idx="43">
                  <c:v>-0.40559452929599799</c:v>
                </c:pt>
                <c:pt idx="44">
                  <c:v>-0.19329835874910301</c:v>
                </c:pt>
                <c:pt idx="45">
                  <c:v>6.56613775667029E-2</c:v>
                </c:pt>
                <c:pt idx="46">
                  <c:v>0.27548385537199699</c:v>
                </c:pt>
                <c:pt idx="47">
                  <c:v>-6.7015532058030597E-2</c:v>
                </c:pt>
              </c:numCache>
            </c:numRef>
          </c:val>
          <c:smooth val="0"/>
          <c:extLst>
            <c:ext xmlns:c16="http://schemas.microsoft.com/office/drawing/2014/chart" uri="{C3380CC4-5D6E-409C-BE32-E72D297353CC}">
              <c16:uniqueId val="{00000001-E2B3-4120-B077-EF69AA673CBA}"/>
            </c:ext>
          </c:extLst>
        </c:ser>
        <c:dLbls>
          <c:showLegendKey val="0"/>
          <c:showVal val="0"/>
          <c:showCatName val="0"/>
          <c:showSerName val="0"/>
          <c:showPercent val="0"/>
          <c:showBubbleSize val="0"/>
        </c:dLbls>
        <c:marker val="1"/>
        <c:smooth val="0"/>
        <c:axId val="896031312"/>
        <c:axId val="897998320"/>
      </c:lineChart>
      <c:catAx>
        <c:axId val="896031312"/>
        <c:scaling>
          <c:orientation val="minMax"/>
        </c:scaling>
        <c:delete val="0"/>
        <c:axPos val="b"/>
        <c:title>
          <c:tx>
            <c:rich>
              <a:bodyPr/>
              <a:lstStyle/>
              <a:p>
                <a:pPr>
                  <a:defRPr/>
                </a:pPr>
                <a:r>
                  <a:rPr lang="en-US"/>
                  <a:t>Time (s)</a:t>
                </a:r>
              </a:p>
            </c:rich>
          </c:tx>
          <c:overlay val="0"/>
        </c:title>
        <c:numFmt formatCode="0.0" sourceLinked="1"/>
        <c:majorTickMark val="none"/>
        <c:minorTickMark val="out"/>
        <c:tickLblPos val="low"/>
        <c:crossAx val="897998320"/>
        <c:crosses val="autoZero"/>
        <c:auto val="1"/>
        <c:lblAlgn val="ctr"/>
        <c:lblOffset val="100"/>
        <c:noMultiLvlLbl val="0"/>
      </c:catAx>
      <c:valAx>
        <c:axId val="897998320"/>
        <c:scaling>
          <c:orientation val="minMax"/>
        </c:scaling>
        <c:delete val="0"/>
        <c:axPos val="l"/>
        <c:numFmt formatCode="General" sourceLinked="1"/>
        <c:majorTickMark val="out"/>
        <c:minorTickMark val="none"/>
        <c:tickLblPos val="nextTo"/>
        <c:crossAx val="896031312"/>
        <c:crosses val="autoZero"/>
        <c:crossBetween val="between"/>
      </c:valAx>
    </c:plotArea>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T-test</a:t>
            </a:r>
          </a:p>
        </c:rich>
      </c:tx>
      <c:overlay val="0"/>
    </c:title>
    <c:autoTitleDeleted val="0"/>
    <c:plotArea>
      <c:layout/>
      <c:scatterChart>
        <c:scatterStyle val="lineMarker"/>
        <c:varyColors val="0"/>
        <c:ser>
          <c:idx val="0"/>
          <c:order val="0"/>
          <c:tx>
            <c:strRef>
              <c:f>Sheet2!$B$1</c:f>
              <c:strCache>
                <c:ptCount val="1"/>
                <c:pt idx="0">
                  <c:v>OFF</c:v>
                </c:pt>
              </c:strCache>
            </c:strRef>
          </c:tx>
          <c:spPr>
            <a:ln w="47625">
              <a:noFill/>
            </a:ln>
          </c:spPr>
          <c:xVal>
            <c:numRef>
              <c:f>Sheet2!$B$2:$B$49</c:f>
              <c:numCache>
                <c:formatCode>General</c:formatCode>
                <c:ptCount val="48"/>
                <c:pt idx="8">
                  <c:v>0.66734203431599903</c:v>
                </c:pt>
                <c:pt idx="9">
                  <c:v>3.2725695174330098E-2</c:v>
                </c:pt>
                <c:pt idx="10">
                  <c:v>-0.54435602156070995</c:v>
                </c:pt>
                <c:pt idx="11">
                  <c:v>-0.28110404772606101</c:v>
                </c:pt>
                <c:pt idx="12">
                  <c:v>-0.13580867961395299</c:v>
                </c:pt>
                <c:pt idx="13">
                  <c:v>-1.2606949688715299E-2</c:v>
                </c:pt>
                <c:pt idx="14">
                  <c:v>8.92923003696377E-2</c:v>
                </c:pt>
                <c:pt idx="15">
                  <c:v>0.584193887354027</c:v>
                </c:pt>
                <c:pt idx="24">
                  <c:v>0.14243095206807899</c:v>
                </c:pt>
                <c:pt idx="25">
                  <c:v>-0.206116735107397</c:v>
                </c:pt>
                <c:pt idx="26">
                  <c:v>-0.132888258123039</c:v>
                </c:pt>
                <c:pt idx="27">
                  <c:v>1.97714099315624E-2</c:v>
                </c:pt>
                <c:pt idx="28">
                  <c:v>4.71887268064951E-2</c:v>
                </c:pt>
                <c:pt idx="29">
                  <c:v>-4.5500887747719598E-2</c:v>
                </c:pt>
                <c:pt idx="30">
                  <c:v>5.9129847131558404E-3</c:v>
                </c:pt>
                <c:pt idx="31">
                  <c:v>4.9996382931475902E-2</c:v>
                </c:pt>
                <c:pt idx="40">
                  <c:v>-2.6246085682105201E-2</c:v>
                </c:pt>
                <c:pt idx="41">
                  <c:v>0.14109792657886999</c:v>
                </c:pt>
                <c:pt idx="42">
                  <c:v>-0.36811295217343398</c:v>
                </c:pt>
                <c:pt idx="43">
                  <c:v>-0.40559452929599799</c:v>
                </c:pt>
                <c:pt idx="44">
                  <c:v>-0.19329835874910301</c:v>
                </c:pt>
                <c:pt idx="45">
                  <c:v>6.56613775667029E-2</c:v>
                </c:pt>
                <c:pt idx="46">
                  <c:v>0.27548385537199699</c:v>
                </c:pt>
                <c:pt idx="47">
                  <c:v>-6.7015532058030597E-2</c:v>
                </c:pt>
              </c:numCache>
            </c:numRef>
          </c:xVal>
          <c:yVal>
            <c:numRef>
              <c:f>Sheet2!$A$2:$A$49</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0-5F5E-4F88-B2EE-0189155923C2}"/>
            </c:ext>
          </c:extLst>
        </c:ser>
        <c:ser>
          <c:idx val="1"/>
          <c:order val="1"/>
          <c:tx>
            <c:strRef>
              <c:f>Sheet2!$C$1</c:f>
              <c:strCache>
                <c:ptCount val="1"/>
                <c:pt idx="0">
                  <c:v>ON</c:v>
                </c:pt>
              </c:strCache>
            </c:strRef>
          </c:tx>
          <c:spPr>
            <a:ln w="47625">
              <a:noFill/>
            </a:ln>
          </c:spPr>
          <c:xVal>
            <c:numRef>
              <c:f>Sheet2!$C$2:$C$49</c:f>
              <c:numCache>
                <c:formatCode>General</c:formatCode>
                <c:ptCount val="48"/>
                <c:pt idx="0">
                  <c:v>0.51526295143136802</c:v>
                </c:pt>
                <c:pt idx="1">
                  <c:v>0.83460571593008004</c:v>
                </c:pt>
                <c:pt idx="2">
                  <c:v>1.4370068873264801</c:v>
                </c:pt>
                <c:pt idx="3">
                  <c:v>0.869946229267613</c:v>
                </c:pt>
                <c:pt idx="4">
                  <c:v>0.90951097775929102</c:v>
                </c:pt>
                <c:pt idx="5">
                  <c:v>0.94570194224264104</c:v>
                </c:pt>
                <c:pt idx="6">
                  <c:v>1.0432039858123201</c:v>
                </c:pt>
                <c:pt idx="7">
                  <c:v>1.0631774587584799</c:v>
                </c:pt>
                <c:pt idx="16">
                  <c:v>0.82592961684647503</c:v>
                </c:pt>
                <c:pt idx="17">
                  <c:v>1.08020348179236</c:v>
                </c:pt>
                <c:pt idx="18">
                  <c:v>1.34927831883597</c:v>
                </c:pt>
                <c:pt idx="19">
                  <c:v>1.2004973209829699</c:v>
                </c:pt>
                <c:pt idx="20">
                  <c:v>1.02376822880597</c:v>
                </c:pt>
                <c:pt idx="21">
                  <c:v>1.1585975767885901</c:v>
                </c:pt>
                <c:pt idx="22">
                  <c:v>0.88897870017702796</c:v>
                </c:pt>
                <c:pt idx="23">
                  <c:v>0.767095836198882</c:v>
                </c:pt>
                <c:pt idx="32">
                  <c:v>0.48616942561922799</c:v>
                </c:pt>
                <c:pt idx="33">
                  <c:v>0.91336433564249597</c:v>
                </c:pt>
                <c:pt idx="34">
                  <c:v>1.38531440399841</c:v>
                </c:pt>
                <c:pt idx="35">
                  <c:v>0.71758500931910996</c:v>
                </c:pt>
                <c:pt idx="36">
                  <c:v>1.0971457847180599</c:v>
                </c:pt>
                <c:pt idx="37">
                  <c:v>1.31810583855157</c:v>
                </c:pt>
                <c:pt idx="38">
                  <c:v>0.96604101192967395</c:v>
                </c:pt>
                <c:pt idx="39">
                  <c:v>0.65808518540168304</c:v>
                </c:pt>
              </c:numCache>
            </c:numRef>
          </c:xVal>
          <c:yVal>
            <c:numRef>
              <c:f>Sheet2!$A$2:$A$49</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5F5E-4F88-B2EE-0189155923C2}"/>
            </c:ext>
          </c:extLst>
        </c:ser>
        <c:dLbls>
          <c:showLegendKey val="0"/>
          <c:showVal val="0"/>
          <c:showCatName val="0"/>
          <c:showSerName val="0"/>
          <c:showPercent val="0"/>
          <c:showBubbleSize val="0"/>
        </c:dLbls>
        <c:axId val="891132848"/>
        <c:axId val="897892848"/>
      </c:scatterChart>
      <c:valAx>
        <c:axId val="891132848"/>
        <c:scaling>
          <c:orientation val="minMax"/>
        </c:scaling>
        <c:delete val="0"/>
        <c:axPos val="b"/>
        <c:numFmt formatCode="General" sourceLinked="1"/>
        <c:majorTickMark val="out"/>
        <c:minorTickMark val="none"/>
        <c:tickLblPos val="nextTo"/>
        <c:crossAx val="897892848"/>
        <c:crosses val="autoZero"/>
        <c:crossBetween val="midCat"/>
      </c:valAx>
      <c:valAx>
        <c:axId val="897892848"/>
        <c:scaling>
          <c:orientation val="minMax"/>
        </c:scaling>
        <c:delete val="1"/>
        <c:axPos val="l"/>
        <c:numFmt formatCode="General" sourceLinked="1"/>
        <c:majorTickMark val="out"/>
        <c:minorTickMark val="none"/>
        <c:tickLblPos val="nextTo"/>
        <c:crossAx val="891132848"/>
        <c:crosses val="autoZero"/>
        <c:crossBetween val="midCat"/>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lineChart>
        <c:grouping val="standard"/>
        <c:varyColors val="0"/>
        <c:ser>
          <c:idx val="1"/>
          <c:order val="0"/>
          <c:tx>
            <c:strRef>
              <c:f>Sheet1!$C$1</c:f>
              <c:strCache>
                <c:ptCount val="1"/>
                <c:pt idx="0">
                  <c:v>stimulus function</c:v>
                </c:pt>
              </c:strCache>
            </c:strRef>
          </c:tx>
          <c:spPr>
            <a:ln>
              <a:solidFill>
                <a:schemeClr val="accent1"/>
              </a:solidFill>
            </a:ln>
          </c:spPr>
          <c:marker>
            <c:symbol val="diamond"/>
            <c:size val="9"/>
            <c:spPr>
              <a:solidFill>
                <a:schemeClr val="tx2">
                  <a:lumMod val="60000"/>
                  <a:lumOff val="40000"/>
                </a:schemeClr>
              </a:solidFill>
              <a:ln>
                <a:solidFill>
                  <a:schemeClr val="accent1"/>
                </a:solidFill>
              </a:ln>
            </c:spPr>
          </c:marker>
          <c:cat>
            <c:numRef>
              <c:f>Sheet1!$B$2:$B$4</c:f>
              <c:numCache>
                <c:formatCode>#,#00</c:formatCode>
                <c:ptCount val="3"/>
                <c:pt idx="0">
                  <c:v>0</c:v>
                </c:pt>
                <c:pt idx="1">
                  <c:v>2.5</c:v>
                </c:pt>
                <c:pt idx="2">
                  <c:v>5</c:v>
                </c:pt>
              </c:numCache>
            </c:numRef>
          </c:cat>
          <c:val>
            <c:numRef>
              <c:f>Sheet1!$C$2:$C$4</c:f>
              <c:numCache>
                <c:formatCode>General</c:formatCode>
                <c:ptCount val="3"/>
                <c:pt idx="0">
                  <c:v>1</c:v>
                </c:pt>
                <c:pt idx="1">
                  <c:v>1</c:v>
                </c:pt>
                <c:pt idx="2">
                  <c:v>1</c:v>
                </c:pt>
              </c:numCache>
            </c:numRef>
          </c:val>
          <c:smooth val="0"/>
          <c:extLst>
            <c:ext xmlns:c16="http://schemas.microsoft.com/office/drawing/2014/chart" uri="{C3380CC4-5D6E-409C-BE32-E72D297353CC}">
              <c16:uniqueId val="{00000000-EC1D-44FD-AFD9-27012625A119}"/>
            </c:ext>
          </c:extLst>
        </c:ser>
        <c:dLbls>
          <c:showLegendKey val="0"/>
          <c:showVal val="0"/>
          <c:showCatName val="0"/>
          <c:showSerName val="0"/>
          <c:showPercent val="0"/>
          <c:showBubbleSize val="0"/>
        </c:dLbls>
        <c:marker val="1"/>
        <c:smooth val="0"/>
        <c:axId val="740192512"/>
        <c:axId val="740162240"/>
      </c:lineChart>
      <c:catAx>
        <c:axId val="740192512"/>
        <c:scaling>
          <c:orientation val="minMax"/>
        </c:scaling>
        <c:delete val="0"/>
        <c:axPos val="b"/>
        <c:title>
          <c:tx>
            <c:rich>
              <a:bodyPr/>
              <a:lstStyle/>
              <a:p>
                <a:pPr>
                  <a:defRPr/>
                </a:pPr>
                <a:r>
                  <a:rPr lang="en-US"/>
                  <a:t>Time (s)</a:t>
                </a:r>
              </a:p>
            </c:rich>
          </c:tx>
          <c:overlay val="0"/>
        </c:title>
        <c:numFmt formatCode="#,##0.0" sourceLinked="0"/>
        <c:majorTickMark val="none"/>
        <c:minorTickMark val="out"/>
        <c:tickLblPos val="nextTo"/>
        <c:crossAx val="740162240"/>
        <c:crosses val="autoZero"/>
        <c:auto val="1"/>
        <c:lblAlgn val="ctr"/>
        <c:lblOffset val="100"/>
        <c:noMultiLvlLbl val="0"/>
      </c:catAx>
      <c:valAx>
        <c:axId val="740162240"/>
        <c:scaling>
          <c:orientation val="minMax"/>
        </c:scaling>
        <c:delete val="0"/>
        <c:axPos val="l"/>
        <c:numFmt formatCode="General" sourceLinked="1"/>
        <c:majorTickMark val="out"/>
        <c:minorTickMark val="none"/>
        <c:tickLblPos val="nextTo"/>
        <c:crossAx val="740192512"/>
        <c:crosses val="autoZero"/>
        <c:crossBetween val="between"/>
      </c:valAx>
      <c:spPr>
        <a:ln>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Sheet1!$C$1</c:f>
              <c:strCache>
                <c:ptCount val="1"/>
                <c:pt idx="0">
                  <c:v>stimulus function</c:v>
                </c:pt>
              </c:strCache>
            </c:strRef>
          </c:tx>
          <c:cat>
            <c:numRef>
              <c:f>Sheet1!$B$2:$B$49</c:f>
              <c:numCache>
                <c:formatCode>0.0</c:formatCode>
                <c:ptCount val="48"/>
                <c:pt idx="0">
                  <c:v>0</c:v>
                </c:pt>
                <c:pt idx="1">
                  <c:v>2.5</c:v>
                </c:pt>
                <c:pt idx="2">
                  <c:v>5</c:v>
                </c:pt>
                <c:pt idx="3">
                  <c:v>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pt idx="41">
                  <c:v>102.5</c:v>
                </c:pt>
                <c:pt idx="42">
                  <c:v>105</c:v>
                </c:pt>
                <c:pt idx="43">
                  <c:v>107.5</c:v>
                </c:pt>
                <c:pt idx="44">
                  <c:v>110</c:v>
                </c:pt>
                <c:pt idx="45">
                  <c:v>112.5</c:v>
                </c:pt>
                <c:pt idx="46">
                  <c:v>115</c:v>
                </c:pt>
                <c:pt idx="47">
                  <c:v>117.5</c:v>
                </c:pt>
              </c:numCache>
            </c:numRef>
          </c:cat>
          <c:val>
            <c:numRef>
              <c:f>Sheet1!$C$2:$C$49</c:f>
              <c:numCache>
                <c:formatCode>General</c:formatCode>
                <c:ptCount val="48"/>
                <c:pt idx="0">
                  <c:v>1</c:v>
                </c:pt>
                <c:pt idx="1">
                  <c:v>1</c:v>
                </c:pt>
                <c:pt idx="2">
                  <c:v>1</c:v>
                </c:pt>
                <c:pt idx="3">
                  <c:v>1</c:v>
                </c:pt>
                <c:pt idx="4">
                  <c:v>1</c:v>
                </c:pt>
                <c:pt idx="5">
                  <c:v>1</c:v>
                </c:pt>
                <c:pt idx="6">
                  <c:v>1</c:v>
                </c:pt>
                <c:pt idx="7">
                  <c:v>1</c:v>
                </c:pt>
                <c:pt idx="8">
                  <c:v>0</c:v>
                </c:pt>
                <c:pt idx="9">
                  <c:v>0</c:v>
                </c:pt>
                <c:pt idx="10">
                  <c:v>0</c:v>
                </c:pt>
                <c:pt idx="11">
                  <c:v>0</c:v>
                </c:pt>
                <c:pt idx="12">
                  <c:v>0</c:v>
                </c:pt>
                <c:pt idx="13">
                  <c:v>0</c:v>
                </c:pt>
                <c:pt idx="14">
                  <c:v>0</c:v>
                </c:pt>
                <c:pt idx="15">
                  <c:v>0</c:v>
                </c:pt>
                <c:pt idx="16">
                  <c:v>1</c:v>
                </c:pt>
                <c:pt idx="17">
                  <c:v>1</c:v>
                </c:pt>
                <c:pt idx="18">
                  <c:v>1</c:v>
                </c:pt>
                <c:pt idx="19">
                  <c:v>1</c:v>
                </c:pt>
                <c:pt idx="20">
                  <c:v>1</c:v>
                </c:pt>
                <c:pt idx="21">
                  <c:v>1</c:v>
                </c:pt>
                <c:pt idx="22">
                  <c:v>1</c:v>
                </c:pt>
                <c:pt idx="23">
                  <c:v>1</c:v>
                </c:pt>
                <c:pt idx="24">
                  <c:v>0</c:v>
                </c:pt>
                <c:pt idx="25">
                  <c:v>0</c:v>
                </c:pt>
                <c:pt idx="26">
                  <c:v>0</c:v>
                </c:pt>
                <c:pt idx="27">
                  <c:v>0</c:v>
                </c:pt>
                <c:pt idx="28">
                  <c:v>0</c:v>
                </c:pt>
                <c:pt idx="29">
                  <c:v>0</c:v>
                </c:pt>
                <c:pt idx="30">
                  <c:v>0</c:v>
                </c:pt>
                <c:pt idx="31">
                  <c:v>0</c:v>
                </c:pt>
                <c:pt idx="32">
                  <c:v>1</c:v>
                </c:pt>
                <c:pt idx="33">
                  <c:v>1</c:v>
                </c:pt>
                <c:pt idx="34">
                  <c:v>1</c:v>
                </c:pt>
                <c:pt idx="35">
                  <c:v>1</c:v>
                </c:pt>
                <c:pt idx="36">
                  <c:v>1</c:v>
                </c:pt>
                <c:pt idx="37">
                  <c:v>1</c:v>
                </c:pt>
                <c:pt idx="38">
                  <c:v>1</c:v>
                </c:pt>
                <c:pt idx="39">
                  <c:v>1</c:v>
                </c:pt>
                <c:pt idx="40">
                  <c:v>0</c:v>
                </c:pt>
                <c:pt idx="41">
                  <c:v>0</c:v>
                </c:pt>
                <c:pt idx="42">
                  <c:v>0</c:v>
                </c:pt>
                <c:pt idx="43">
                  <c:v>0</c:v>
                </c:pt>
                <c:pt idx="44">
                  <c:v>0</c:v>
                </c:pt>
                <c:pt idx="45">
                  <c:v>0</c:v>
                </c:pt>
                <c:pt idx="46">
                  <c:v>0</c:v>
                </c:pt>
                <c:pt idx="47">
                  <c:v>0</c:v>
                </c:pt>
              </c:numCache>
            </c:numRef>
          </c:val>
          <c:smooth val="0"/>
          <c:extLst>
            <c:ext xmlns:c16="http://schemas.microsoft.com/office/drawing/2014/chart" uri="{C3380CC4-5D6E-409C-BE32-E72D297353CC}">
              <c16:uniqueId val="{00000000-E786-4CC1-8810-78FEF153E5A3}"/>
            </c:ext>
          </c:extLst>
        </c:ser>
        <c:ser>
          <c:idx val="2"/>
          <c:order val="1"/>
          <c:tx>
            <c:strRef>
              <c:f>Sheet1!$E$1</c:f>
              <c:strCache>
                <c:ptCount val="1"/>
                <c:pt idx="0">
                  <c:v>shifted BOLD signal</c:v>
                </c:pt>
              </c:strCache>
            </c:strRef>
          </c:tx>
          <c:spPr>
            <a:ln>
              <a:noFill/>
            </a:ln>
          </c:spPr>
          <c:marker>
            <c:symbol val="none"/>
          </c:marker>
          <c:val>
            <c:numRef>
              <c:f>Sheet1!$E$2:$E$49</c:f>
              <c:numCache>
                <c:formatCode>0.00</c:formatCode>
                <c:ptCount val="48"/>
                <c:pt idx="0">
                  <c:v>0.51526295143136802</c:v>
                </c:pt>
                <c:pt idx="1">
                  <c:v>0.83460571593008004</c:v>
                </c:pt>
                <c:pt idx="2">
                  <c:v>1.4370068873264801</c:v>
                </c:pt>
                <c:pt idx="3">
                  <c:v>0.869946229267613</c:v>
                </c:pt>
                <c:pt idx="4">
                  <c:v>0.90951097775929102</c:v>
                </c:pt>
                <c:pt idx="5">
                  <c:v>0.94570194224264104</c:v>
                </c:pt>
                <c:pt idx="6">
                  <c:v>1.0432039858123201</c:v>
                </c:pt>
                <c:pt idx="7">
                  <c:v>1.0631774587584799</c:v>
                </c:pt>
                <c:pt idx="8">
                  <c:v>0.66734203431599903</c:v>
                </c:pt>
                <c:pt idx="9">
                  <c:v>3.2725695174330098E-2</c:v>
                </c:pt>
                <c:pt idx="10">
                  <c:v>-0.54435602156070995</c:v>
                </c:pt>
                <c:pt idx="11">
                  <c:v>-0.28110404772606101</c:v>
                </c:pt>
                <c:pt idx="12">
                  <c:v>-0.13580867961395299</c:v>
                </c:pt>
                <c:pt idx="13">
                  <c:v>-1.2606949688715299E-2</c:v>
                </c:pt>
                <c:pt idx="14">
                  <c:v>8.92923003696377E-2</c:v>
                </c:pt>
                <c:pt idx="15">
                  <c:v>0.584193887354027</c:v>
                </c:pt>
                <c:pt idx="16">
                  <c:v>0.82592961684647503</c:v>
                </c:pt>
                <c:pt idx="17">
                  <c:v>1.08020348179236</c:v>
                </c:pt>
                <c:pt idx="18">
                  <c:v>1.34927831883597</c:v>
                </c:pt>
                <c:pt idx="19">
                  <c:v>1.2004973209829699</c:v>
                </c:pt>
                <c:pt idx="20">
                  <c:v>1.02376822880597</c:v>
                </c:pt>
                <c:pt idx="21">
                  <c:v>1.1585975767885901</c:v>
                </c:pt>
                <c:pt idx="22">
                  <c:v>0.88897870017702796</c:v>
                </c:pt>
                <c:pt idx="23">
                  <c:v>0.767095836198882</c:v>
                </c:pt>
                <c:pt idx="24">
                  <c:v>0.14243095206807899</c:v>
                </c:pt>
                <c:pt idx="25">
                  <c:v>-0.206116735107397</c:v>
                </c:pt>
                <c:pt idx="26">
                  <c:v>-0.132888258123039</c:v>
                </c:pt>
                <c:pt idx="27">
                  <c:v>1.97714099315624E-2</c:v>
                </c:pt>
                <c:pt idx="28">
                  <c:v>4.71887268064951E-2</c:v>
                </c:pt>
                <c:pt idx="29">
                  <c:v>-4.5500887747719598E-2</c:v>
                </c:pt>
                <c:pt idx="30">
                  <c:v>5.9129847131558404E-3</c:v>
                </c:pt>
                <c:pt idx="31">
                  <c:v>4.9996382931475902E-2</c:v>
                </c:pt>
                <c:pt idx="32">
                  <c:v>0.48616942561922799</c:v>
                </c:pt>
                <c:pt idx="33">
                  <c:v>0.91336433564249597</c:v>
                </c:pt>
                <c:pt idx="34">
                  <c:v>1.38531440399841</c:v>
                </c:pt>
                <c:pt idx="35">
                  <c:v>0.71758500931910996</c:v>
                </c:pt>
                <c:pt idx="36">
                  <c:v>1.0971457847180599</c:v>
                </c:pt>
                <c:pt idx="37">
                  <c:v>1.31810583855157</c:v>
                </c:pt>
                <c:pt idx="38">
                  <c:v>0.96604101192967395</c:v>
                </c:pt>
                <c:pt idx="39">
                  <c:v>0.65808518540168304</c:v>
                </c:pt>
                <c:pt idx="40">
                  <c:v>-2.6246085682105201E-2</c:v>
                </c:pt>
                <c:pt idx="41">
                  <c:v>0.14109792657886999</c:v>
                </c:pt>
                <c:pt idx="42">
                  <c:v>-0.36811295217343398</c:v>
                </c:pt>
                <c:pt idx="43">
                  <c:v>-0.40559452929599799</c:v>
                </c:pt>
                <c:pt idx="44">
                  <c:v>-0.19329835874910301</c:v>
                </c:pt>
                <c:pt idx="45">
                  <c:v>6.56613775667029E-2</c:v>
                </c:pt>
                <c:pt idx="46">
                  <c:v>0.27548385537199699</c:v>
                </c:pt>
                <c:pt idx="47">
                  <c:v>-6.7015532058030597E-2</c:v>
                </c:pt>
              </c:numCache>
            </c:numRef>
          </c:val>
          <c:smooth val="0"/>
          <c:extLst>
            <c:ext xmlns:c16="http://schemas.microsoft.com/office/drawing/2014/chart" uri="{C3380CC4-5D6E-409C-BE32-E72D297353CC}">
              <c16:uniqueId val="{00000001-E786-4CC1-8810-78FEF153E5A3}"/>
            </c:ext>
          </c:extLst>
        </c:ser>
        <c:dLbls>
          <c:showLegendKey val="0"/>
          <c:showVal val="0"/>
          <c:showCatName val="0"/>
          <c:showSerName val="0"/>
          <c:showPercent val="0"/>
          <c:showBubbleSize val="0"/>
        </c:dLbls>
        <c:marker val="1"/>
        <c:smooth val="0"/>
        <c:axId val="903108656"/>
        <c:axId val="903115888"/>
      </c:lineChart>
      <c:catAx>
        <c:axId val="903108656"/>
        <c:scaling>
          <c:orientation val="minMax"/>
        </c:scaling>
        <c:delete val="0"/>
        <c:axPos val="b"/>
        <c:title>
          <c:tx>
            <c:rich>
              <a:bodyPr/>
              <a:lstStyle/>
              <a:p>
                <a:pPr>
                  <a:defRPr/>
                </a:pPr>
                <a:r>
                  <a:rPr lang="en-US"/>
                  <a:t>Time (s)</a:t>
                </a:r>
              </a:p>
            </c:rich>
          </c:tx>
          <c:overlay val="0"/>
        </c:title>
        <c:numFmt formatCode="0.0" sourceLinked="1"/>
        <c:majorTickMark val="none"/>
        <c:minorTickMark val="out"/>
        <c:tickLblPos val="low"/>
        <c:crossAx val="903115888"/>
        <c:crosses val="autoZero"/>
        <c:auto val="1"/>
        <c:lblAlgn val="ctr"/>
        <c:lblOffset val="100"/>
        <c:noMultiLvlLbl val="0"/>
      </c:catAx>
      <c:valAx>
        <c:axId val="903115888"/>
        <c:scaling>
          <c:orientation val="minMax"/>
        </c:scaling>
        <c:delete val="0"/>
        <c:axPos val="l"/>
        <c:numFmt formatCode="General" sourceLinked="1"/>
        <c:majorTickMark val="out"/>
        <c:minorTickMark val="none"/>
        <c:tickLblPos val="nextTo"/>
        <c:crossAx val="903108656"/>
        <c:crosses val="autoZero"/>
        <c:crossBetween val="between"/>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Voxel time course</a:t>
            </a:r>
          </a:p>
        </c:rich>
      </c:tx>
      <c:overlay val="0"/>
    </c:title>
    <c:autoTitleDeleted val="0"/>
    <c:plotArea>
      <c:layout/>
      <c:lineChart>
        <c:grouping val="standard"/>
        <c:varyColors val="0"/>
        <c:ser>
          <c:idx val="1"/>
          <c:order val="0"/>
          <c:tx>
            <c:strRef>
              <c:f>Sheet1!$D$1</c:f>
              <c:strCache>
                <c:ptCount val="1"/>
                <c:pt idx="0">
                  <c:v>BOLD signal</c:v>
                </c:pt>
              </c:strCache>
            </c:strRef>
          </c:tx>
          <c:cat>
            <c:numRef>
              <c:f>Sheet1!$B$2:$B$49</c:f>
              <c:numCache>
                <c:formatCode>0.0</c:formatCode>
                <c:ptCount val="48"/>
                <c:pt idx="0">
                  <c:v>0</c:v>
                </c:pt>
                <c:pt idx="1">
                  <c:v>2.5</c:v>
                </c:pt>
                <c:pt idx="2">
                  <c:v>5</c:v>
                </c:pt>
                <c:pt idx="3">
                  <c:v>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pt idx="41">
                  <c:v>102.5</c:v>
                </c:pt>
                <c:pt idx="42">
                  <c:v>105</c:v>
                </c:pt>
                <c:pt idx="43">
                  <c:v>107.5</c:v>
                </c:pt>
                <c:pt idx="44">
                  <c:v>110</c:v>
                </c:pt>
                <c:pt idx="45">
                  <c:v>112.5</c:v>
                </c:pt>
                <c:pt idx="46">
                  <c:v>115</c:v>
                </c:pt>
                <c:pt idx="47">
                  <c:v>117.5</c:v>
                </c:pt>
              </c:numCache>
            </c:numRef>
          </c:cat>
          <c:val>
            <c:numRef>
              <c:f>Sheet1!$D$2:$D$49</c:f>
              <c:numCache>
                <c:formatCode>0.00</c:formatCode>
                <c:ptCount val="48"/>
                <c:pt idx="0">
                  <c:v>-8.4589973287372999E-2</c:v>
                </c:pt>
                <c:pt idx="1">
                  <c:v>0.124248700325073</c:v>
                </c:pt>
                <c:pt idx="2">
                  <c:v>0.51526295143136802</c:v>
                </c:pt>
                <c:pt idx="3">
                  <c:v>0.83460571593008004</c:v>
                </c:pt>
                <c:pt idx="4">
                  <c:v>1.4370068873264801</c:v>
                </c:pt>
                <c:pt idx="5">
                  <c:v>0.869946229267613</c:v>
                </c:pt>
                <c:pt idx="6">
                  <c:v>0.90951097775929102</c:v>
                </c:pt>
                <c:pt idx="7">
                  <c:v>0.94570194224264104</c:v>
                </c:pt>
                <c:pt idx="8">
                  <c:v>1.0432039858123201</c:v>
                </c:pt>
                <c:pt idx="9">
                  <c:v>1.0631774587584799</c:v>
                </c:pt>
                <c:pt idx="10">
                  <c:v>0.66734203431599903</c:v>
                </c:pt>
                <c:pt idx="11">
                  <c:v>3.2725695174330098E-2</c:v>
                </c:pt>
                <c:pt idx="12">
                  <c:v>-0.54435602156070995</c:v>
                </c:pt>
                <c:pt idx="13">
                  <c:v>-0.28110404772606101</c:v>
                </c:pt>
                <c:pt idx="14">
                  <c:v>-0.13580867961395299</c:v>
                </c:pt>
                <c:pt idx="15">
                  <c:v>-1.2606949688715299E-2</c:v>
                </c:pt>
                <c:pt idx="16">
                  <c:v>8.92923003696377E-2</c:v>
                </c:pt>
                <c:pt idx="17">
                  <c:v>0.584193887354027</c:v>
                </c:pt>
                <c:pt idx="18">
                  <c:v>0.82592961684647503</c:v>
                </c:pt>
                <c:pt idx="19">
                  <c:v>1.08020348179236</c:v>
                </c:pt>
                <c:pt idx="20">
                  <c:v>1.34927831883597</c:v>
                </c:pt>
                <c:pt idx="21">
                  <c:v>1.2004973209829699</c:v>
                </c:pt>
                <c:pt idx="22">
                  <c:v>1.02376822880597</c:v>
                </c:pt>
                <c:pt idx="23">
                  <c:v>1.1585975767885901</c:v>
                </c:pt>
                <c:pt idx="24">
                  <c:v>0.88897870017702796</c:v>
                </c:pt>
                <c:pt idx="25">
                  <c:v>0.767095836198882</c:v>
                </c:pt>
                <c:pt idx="26">
                  <c:v>0.14243095206807899</c:v>
                </c:pt>
                <c:pt idx="27">
                  <c:v>-0.206116735107397</c:v>
                </c:pt>
                <c:pt idx="28">
                  <c:v>-0.132888258123039</c:v>
                </c:pt>
                <c:pt idx="29">
                  <c:v>1.97714099315624E-2</c:v>
                </c:pt>
                <c:pt idx="30">
                  <c:v>4.71887268064951E-2</c:v>
                </c:pt>
                <c:pt idx="31">
                  <c:v>-4.5500887747719598E-2</c:v>
                </c:pt>
                <c:pt idx="32">
                  <c:v>5.9129847131558404E-3</c:v>
                </c:pt>
                <c:pt idx="33">
                  <c:v>4.9996382931475902E-2</c:v>
                </c:pt>
                <c:pt idx="34">
                  <c:v>0.48616942561922799</c:v>
                </c:pt>
                <c:pt idx="35">
                  <c:v>0.91336433564249597</c:v>
                </c:pt>
                <c:pt idx="36">
                  <c:v>1.38531440399841</c:v>
                </c:pt>
                <c:pt idx="37">
                  <c:v>0.71758500931910996</c:v>
                </c:pt>
                <c:pt idx="38">
                  <c:v>1.0971457847180599</c:v>
                </c:pt>
                <c:pt idx="39">
                  <c:v>1.31810583855157</c:v>
                </c:pt>
                <c:pt idx="40">
                  <c:v>0.96604101192967395</c:v>
                </c:pt>
                <c:pt idx="41">
                  <c:v>0.65808518540168304</c:v>
                </c:pt>
                <c:pt idx="42">
                  <c:v>-2.6246085682105201E-2</c:v>
                </c:pt>
                <c:pt idx="43">
                  <c:v>0.14109792657886999</c:v>
                </c:pt>
                <c:pt idx="44">
                  <c:v>-0.36811295217343398</c:v>
                </c:pt>
                <c:pt idx="45">
                  <c:v>-0.40559452929599799</c:v>
                </c:pt>
                <c:pt idx="46">
                  <c:v>-0.19329835874910301</c:v>
                </c:pt>
                <c:pt idx="47">
                  <c:v>6.56613775667029E-2</c:v>
                </c:pt>
              </c:numCache>
            </c:numRef>
          </c:val>
          <c:smooth val="0"/>
          <c:extLst>
            <c:ext xmlns:c16="http://schemas.microsoft.com/office/drawing/2014/chart" uri="{C3380CC4-5D6E-409C-BE32-E72D297353CC}">
              <c16:uniqueId val="{00000000-2925-464B-BDEF-F3401BD3D37F}"/>
            </c:ext>
          </c:extLst>
        </c:ser>
        <c:dLbls>
          <c:showLegendKey val="0"/>
          <c:showVal val="0"/>
          <c:showCatName val="0"/>
          <c:showSerName val="0"/>
          <c:showPercent val="0"/>
          <c:showBubbleSize val="0"/>
        </c:dLbls>
        <c:marker val="1"/>
        <c:smooth val="0"/>
        <c:axId val="897347696"/>
        <c:axId val="897345712"/>
      </c:lineChart>
      <c:catAx>
        <c:axId val="897347696"/>
        <c:scaling>
          <c:orientation val="minMax"/>
        </c:scaling>
        <c:delete val="0"/>
        <c:axPos val="b"/>
        <c:title>
          <c:tx>
            <c:rich>
              <a:bodyPr/>
              <a:lstStyle/>
              <a:p>
                <a:pPr>
                  <a:defRPr/>
                </a:pPr>
                <a:r>
                  <a:rPr lang="en-US"/>
                  <a:t>Time (s)</a:t>
                </a:r>
              </a:p>
            </c:rich>
          </c:tx>
          <c:overlay val="0"/>
        </c:title>
        <c:numFmt formatCode="0.0" sourceLinked="1"/>
        <c:majorTickMark val="none"/>
        <c:minorTickMark val="out"/>
        <c:tickLblPos val="low"/>
        <c:crossAx val="897345712"/>
        <c:crosses val="autoZero"/>
        <c:auto val="1"/>
        <c:lblAlgn val="ctr"/>
        <c:lblOffset val="100"/>
        <c:noMultiLvlLbl val="0"/>
      </c:catAx>
      <c:valAx>
        <c:axId val="897345712"/>
        <c:scaling>
          <c:orientation val="minMax"/>
        </c:scaling>
        <c:delete val="0"/>
        <c:axPos val="l"/>
        <c:numFmt formatCode="0.00" sourceLinked="1"/>
        <c:majorTickMark val="out"/>
        <c:minorTickMark val="none"/>
        <c:tickLblPos val="nextTo"/>
        <c:crossAx val="897347696"/>
        <c:crosses val="autoZero"/>
        <c:crossBetween val="between"/>
      </c:valAx>
    </c:plotArea>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dirty="0"/>
              <a:t>Stimulus function</a:t>
            </a:r>
          </a:p>
        </c:rich>
      </c:tx>
      <c:overlay val="0"/>
    </c:title>
    <c:autoTitleDeleted val="0"/>
    <c:plotArea>
      <c:layout/>
      <c:lineChart>
        <c:grouping val="standard"/>
        <c:varyColors val="0"/>
        <c:ser>
          <c:idx val="0"/>
          <c:order val="0"/>
          <c:tx>
            <c:strRef>
              <c:f>Sheet1!$C$1</c:f>
              <c:strCache>
                <c:ptCount val="1"/>
                <c:pt idx="0">
                  <c:v>stimulus function</c:v>
                </c:pt>
              </c:strCache>
            </c:strRef>
          </c:tx>
          <c:cat>
            <c:numRef>
              <c:f>Sheet1!$B$2:$B$49</c:f>
              <c:numCache>
                <c:formatCode>0.0</c:formatCode>
                <c:ptCount val="48"/>
                <c:pt idx="0">
                  <c:v>0</c:v>
                </c:pt>
                <c:pt idx="1">
                  <c:v>2.5</c:v>
                </c:pt>
                <c:pt idx="2">
                  <c:v>5</c:v>
                </c:pt>
                <c:pt idx="3">
                  <c:v>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pt idx="41">
                  <c:v>102.5</c:v>
                </c:pt>
                <c:pt idx="42">
                  <c:v>105</c:v>
                </c:pt>
                <c:pt idx="43">
                  <c:v>107.5</c:v>
                </c:pt>
                <c:pt idx="44">
                  <c:v>110</c:v>
                </c:pt>
                <c:pt idx="45">
                  <c:v>112.5</c:v>
                </c:pt>
                <c:pt idx="46">
                  <c:v>115</c:v>
                </c:pt>
                <c:pt idx="47">
                  <c:v>117.5</c:v>
                </c:pt>
              </c:numCache>
            </c:numRef>
          </c:cat>
          <c:val>
            <c:numRef>
              <c:f>Sheet1!$C$2:$C$49</c:f>
              <c:numCache>
                <c:formatCode>General</c:formatCode>
                <c:ptCount val="48"/>
                <c:pt idx="0">
                  <c:v>1</c:v>
                </c:pt>
                <c:pt idx="1">
                  <c:v>1</c:v>
                </c:pt>
                <c:pt idx="2">
                  <c:v>1</c:v>
                </c:pt>
                <c:pt idx="3">
                  <c:v>1</c:v>
                </c:pt>
                <c:pt idx="4">
                  <c:v>1</c:v>
                </c:pt>
                <c:pt idx="5">
                  <c:v>1</c:v>
                </c:pt>
                <c:pt idx="6">
                  <c:v>1</c:v>
                </c:pt>
                <c:pt idx="7">
                  <c:v>1</c:v>
                </c:pt>
                <c:pt idx="8">
                  <c:v>0</c:v>
                </c:pt>
                <c:pt idx="9">
                  <c:v>0</c:v>
                </c:pt>
                <c:pt idx="10">
                  <c:v>0</c:v>
                </c:pt>
                <c:pt idx="11">
                  <c:v>0</c:v>
                </c:pt>
                <c:pt idx="12">
                  <c:v>0</c:v>
                </c:pt>
                <c:pt idx="13">
                  <c:v>0</c:v>
                </c:pt>
                <c:pt idx="14">
                  <c:v>0</c:v>
                </c:pt>
                <c:pt idx="15">
                  <c:v>0</c:v>
                </c:pt>
                <c:pt idx="16">
                  <c:v>1</c:v>
                </c:pt>
                <c:pt idx="17">
                  <c:v>1</c:v>
                </c:pt>
                <c:pt idx="18">
                  <c:v>1</c:v>
                </c:pt>
                <c:pt idx="19">
                  <c:v>1</c:v>
                </c:pt>
                <c:pt idx="20">
                  <c:v>1</c:v>
                </c:pt>
                <c:pt idx="21">
                  <c:v>1</c:v>
                </c:pt>
                <c:pt idx="22">
                  <c:v>1</c:v>
                </c:pt>
                <c:pt idx="23">
                  <c:v>1</c:v>
                </c:pt>
                <c:pt idx="24">
                  <c:v>0</c:v>
                </c:pt>
                <c:pt idx="25">
                  <c:v>0</c:v>
                </c:pt>
                <c:pt idx="26">
                  <c:v>0</c:v>
                </c:pt>
                <c:pt idx="27">
                  <c:v>0</c:v>
                </c:pt>
                <c:pt idx="28">
                  <c:v>0</c:v>
                </c:pt>
                <c:pt idx="29">
                  <c:v>0</c:v>
                </c:pt>
                <c:pt idx="30">
                  <c:v>0</c:v>
                </c:pt>
                <c:pt idx="31">
                  <c:v>0</c:v>
                </c:pt>
                <c:pt idx="32">
                  <c:v>1</c:v>
                </c:pt>
                <c:pt idx="33">
                  <c:v>1</c:v>
                </c:pt>
                <c:pt idx="34">
                  <c:v>1</c:v>
                </c:pt>
                <c:pt idx="35">
                  <c:v>1</c:v>
                </c:pt>
                <c:pt idx="36">
                  <c:v>1</c:v>
                </c:pt>
                <c:pt idx="37">
                  <c:v>1</c:v>
                </c:pt>
                <c:pt idx="38">
                  <c:v>1</c:v>
                </c:pt>
                <c:pt idx="39">
                  <c:v>1</c:v>
                </c:pt>
                <c:pt idx="40">
                  <c:v>0</c:v>
                </c:pt>
                <c:pt idx="41">
                  <c:v>0</c:v>
                </c:pt>
                <c:pt idx="42">
                  <c:v>0</c:v>
                </c:pt>
                <c:pt idx="43">
                  <c:v>0</c:v>
                </c:pt>
                <c:pt idx="44">
                  <c:v>0</c:v>
                </c:pt>
                <c:pt idx="45">
                  <c:v>0</c:v>
                </c:pt>
                <c:pt idx="46">
                  <c:v>0</c:v>
                </c:pt>
                <c:pt idx="47">
                  <c:v>0</c:v>
                </c:pt>
              </c:numCache>
            </c:numRef>
          </c:val>
          <c:smooth val="0"/>
          <c:extLst>
            <c:ext xmlns:c16="http://schemas.microsoft.com/office/drawing/2014/chart" uri="{C3380CC4-5D6E-409C-BE32-E72D297353CC}">
              <c16:uniqueId val="{00000000-3E7C-4574-B137-C10AB1D7901D}"/>
            </c:ext>
          </c:extLst>
        </c:ser>
        <c:ser>
          <c:idx val="1"/>
          <c:order val="1"/>
          <c:tx>
            <c:strRef>
              <c:f>Sheet1!$D$1</c:f>
              <c:strCache>
                <c:ptCount val="1"/>
                <c:pt idx="0">
                  <c:v>BOLD signal</c:v>
                </c:pt>
              </c:strCache>
            </c:strRef>
          </c:tx>
          <c:spPr>
            <a:ln>
              <a:noFill/>
            </a:ln>
          </c:spPr>
          <c:marker>
            <c:symbol val="none"/>
          </c:marker>
          <c:cat>
            <c:numRef>
              <c:f>Sheet1!$B$2:$B$49</c:f>
              <c:numCache>
                <c:formatCode>0.0</c:formatCode>
                <c:ptCount val="48"/>
                <c:pt idx="0">
                  <c:v>0</c:v>
                </c:pt>
                <c:pt idx="1">
                  <c:v>2.5</c:v>
                </c:pt>
                <c:pt idx="2">
                  <c:v>5</c:v>
                </c:pt>
                <c:pt idx="3">
                  <c:v>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pt idx="41">
                  <c:v>102.5</c:v>
                </c:pt>
                <c:pt idx="42">
                  <c:v>105</c:v>
                </c:pt>
                <c:pt idx="43">
                  <c:v>107.5</c:v>
                </c:pt>
                <c:pt idx="44">
                  <c:v>110</c:v>
                </c:pt>
                <c:pt idx="45">
                  <c:v>112.5</c:v>
                </c:pt>
                <c:pt idx="46">
                  <c:v>115</c:v>
                </c:pt>
                <c:pt idx="47">
                  <c:v>117.5</c:v>
                </c:pt>
              </c:numCache>
            </c:numRef>
          </c:cat>
          <c:val>
            <c:numRef>
              <c:f>Sheet1!$D$2:$D$49</c:f>
              <c:numCache>
                <c:formatCode>0.00</c:formatCode>
                <c:ptCount val="48"/>
                <c:pt idx="0">
                  <c:v>-8.4589973287372999E-2</c:v>
                </c:pt>
                <c:pt idx="1">
                  <c:v>0.124248700325073</c:v>
                </c:pt>
                <c:pt idx="2">
                  <c:v>0.51526295143136802</c:v>
                </c:pt>
                <c:pt idx="3">
                  <c:v>0.83460571593008004</c:v>
                </c:pt>
                <c:pt idx="4">
                  <c:v>1.4370068873264801</c:v>
                </c:pt>
                <c:pt idx="5">
                  <c:v>0.869946229267613</c:v>
                </c:pt>
                <c:pt idx="6">
                  <c:v>0.90951097775929102</c:v>
                </c:pt>
                <c:pt idx="7">
                  <c:v>0.94570194224264104</c:v>
                </c:pt>
                <c:pt idx="8">
                  <c:v>1.0432039858123201</c:v>
                </c:pt>
                <c:pt idx="9">
                  <c:v>1.0631774587584799</c:v>
                </c:pt>
                <c:pt idx="10">
                  <c:v>0.66734203431599903</c:v>
                </c:pt>
                <c:pt idx="11">
                  <c:v>3.2725695174330098E-2</c:v>
                </c:pt>
                <c:pt idx="12">
                  <c:v>-0.54435602156070995</c:v>
                </c:pt>
                <c:pt idx="13">
                  <c:v>-0.28110404772606101</c:v>
                </c:pt>
                <c:pt idx="14">
                  <c:v>-0.13580867961395299</c:v>
                </c:pt>
                <c:pt idx="15">
                  <c:v>-1.2606949688715299E-2</c:v>
                </c:pt>
                <c:pt idx="16">
                  <c:v>8.92923003696377E-2</c:v>
                </c:pt>
                <c:pt idx="17">
                  <c:v>0.584193887354027</c:v>
                </c:pt>
                <c:pt idx="18">
                  <c:v>0.82592961684647503</c:v>
                </c:pt>
                <c:pt idx="19">
                  <c:v>1.08020348179236</c:v>
                </c:pt>
                <c:pt idx="20">
                  <c:v>1.34927831883597</c:v>
                </c:pt>
                <c:pt idx="21">
                  <c:v>1.2004973209829699</c:v>
                </c:pt>
                <c:pt idx="22">
                  <c:v>1.02376822880597</c:v>
                </c:pt>
                <c:pt idx="23">
                  <c:v>1.1585975767885901</c:v>
                </c:pt>
                <c:pt idx="24">
                  <c:v>0.88897870017702796</c:v>
                </c:pt>
                <c:pt idx="25">
                  <c:v>0.767095836198882</c:v>
                </c:pt>
                <c:pt idx="26">
                  <c:v>0.14243095206807899</c:v>
                </c:pt>
                <c:pt idx="27">
                  <c:v>-0.206116735107397</c:v>
                </c:pt>
                <c:pt idx="28">
                  <c:v>-0.132888258123039</c:v>
                </c:pt>
                <c:pt idx="29">
                  <c:v>1.97714099315624E-2</c:v>
                </c:pt>
                <c:pt idx="30">
                  <c:v>4.71887268064951E-2</c:v>
                </c:pt>
                <c:pt idx="31">
                  <c:v>-4.5500887747719598E-2</c:v>
                </c:pt>
                <c:pt idx="32">
                  <c:v>5.9129847131558404E-3</c:v>
                </c:pt>
                <c:pt idx="33">
                  <c:v>4.9996382931475902E-2</c:v>
                </c:pt>
                <c:pt idx="34">
                  <c:v>0.48616942561922799</c:v>
                </c:pt>
                <c:pt idx="35">
                  <c:v>0.91336433564249597</c:v>
                </c:pt>
                <c:pt idx="36">
                  <c:v>1.38531440399841</c:v>
                </c:pt>
                <c:pt idx="37">
                  <c:v>0.71758500931910996</c:v>
                </c:pt>
                <c:pt idx="38">
                  <c:v>1.0971457847180599</c:v>
                </c:pt>
                <c:pt idx="39">
                  <c:v>1.31810583855157</c:v>
                </c:pt>
                <c:pt idx="40">
                  <c:v>0.96604101192967395</c:v>
                </c:pt>
                <c:pt idx="41">
                  <c:v>0.65808518540168304</c:v>
                </c:pt>
                <c:pt idx="42">
                  <c:v>-2.6246085682105201E-2</c:v>
                </c:pt>
                <c:pt idx="43">
                  <c:v>0.14109792657886999</c:v>
                </c:pt>
                <c:pt idx="44">
                  <c:v>-0.36811295217343398</c:v>
                </c:pt>
                <c:pt idx="45">
                  <c:v>-0.40559452929599799</c:v>
                </c:pt>
                <c:pt idx="46">
                  <c:v>-0.19329835874910301</c:v>
                </c:pt>
                <c:pt idx="47">
                  <c:v>6.56613775667029E-2</c:v>
                </c:pt>
              </c:numCache>
            </c:numRef>
          </c:val>
          <c:smooth val="0"/>
          <c:extLst>
            <c:ext xmlns:c16="http://schemas.microsoft.com/office/drawing/2014/chart" uri="{C3380CC4-5D6E-409C-BE32-E72D297353CC}">
              <c16:uniqueId val="{00000001-3E7C-4574-B137-C10AB1D7901D}"/>
            </c:ext>
          </c:extLst>
        </c:ser>
        <c:dLbls>
          <c:showLegendKey val="0"/>
          <c:showVal val="0"/>
          <c:showCatName val="0"/>
          <c:showSerName val="0"/>
          <c:showPercent val="0"/>
          <c:showBubbleSize val="0"/>
        </c:dLbls>
        <c:marker val="1"/>
        <c:smooth val="0"/>
        <c:axId val="855277280"/>
        <c:axId val="855256976"/>
      </c:lineChart>
      <c:catAx>
        <c:axId val="855277280"/>
        <c:scaling>
          <c:orientation val="minMax"/>
        </c:scaling>
        <c:delete val="0"/>
        <c:axPos val="b"/>
        <c:title>
          <c:tx>
            <c:rich>
              <a:bodyPr/>
              <a:lstStyle/>
              <a:p>
                <a:pPr>
                  <a:defRPr/>
                </a:pPr>
                <a:r>
                  <a:rPr lang="en-US"/>
                  <a:t>Time (s)</a:t>
                </a:r>
              </a:p>
            </c:rich>
          </c:tx>
          <c:overlay val="0"/>
        </c:title>
        <c:numFmt formatCode="0.0" sourceLinked="1"/>
        <c:majorTickMark val="none"/>
        <c:minorTickMark val="out"/>
        <c:tickLblPos val="low"/>
        <c:crossAx val="855256976"/>
        <c:crosses val="autoZero"/>
        <c:auto val="1"/>
        <c:lblAlgn val="ctr"/>
        <c:lblOffset val="100"/>
        <c:noMultiLvlLbl val="0"/>
      </c:catAx>
      <c:valAx>
        <c:axId val="855256976"/>
        <c:scaling>
          <c:orientation val="minMax"/>
        </c:scaling>
        <c:delete val="0"/>
        <c:axPos val="l"/>
        <c:numFmt formatCode="General" sourceLinked="1"/>
        <c:majorTickMark val="out"/>
        <c:minorTickMark val="none"/>
        <c:tickLblPos val="nextTo"/>
        <c:crossAx val="855277280"/>
        <c:crosses val="autoZero"/>
        <c:crossBetween val="between"/>
      </c:valAx>
    </c:plotArea>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Sheet1!$C$1</c:f>
              <c:strCache>
                <c:ptCount val="1"/>
                <c:pt idx="0">
                  <c:v>stimulus function</c:v>
                </c:pt>
              </c:strCache>
            </c:strRef>
          </c:tx>
          <c:cat>
            <c:numRef>
              <c:f>Sheet1!$B$2:$B$49</c:f>
              <c:numCache>
                <c:formatCode>0.0</c:formatCode>
                <c:ptCount val="48"/>
                <c:pt idx="0">
                  <c:v>0</c:v>
                </c:pt>
                <c:pt idx="1">
                  <c:v>2.5</c:v>
                </c:pt>
                <c:pt idx="2">
                  <c:v>5</c:v>
                </c:pt>
                <c:pt idx="3">
                  <c:v>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pt idx="41">
                  <c:v>102.5</c:v>
                </c:pt>
                <c:pt idx="42">
                  <c:v>105</c:v>
                </c:pt>
                <c:pt idx="43">
                  <c:v>107.5</c:v>
                </c:pt>
                <c:pt idx="44">
                  <c:v>110</c:v>
                </c:pt>
                <c:pt idx="45">
                  <c:v>112.5</c:v>
                </c:pt>
                <c:pt idx="46">
                  <c:v>115</c:v>
                </c:pt>
                <c:pt idx="47">
                  <c:v>117.5</c:v>
                </c:pt>
              </c:numCache>
            </c:numRef>
          </c:cat>
          <c:val>
            <c:numRef>
              <c:f>Sheet1!$C$2:$C$49</c:f>
              <c:numCache>
                <c:formatCode>General</c:formatCode>
                <c:ptCount val="48"/>
                <c:pt idx="0">
                  <c:v>1</c:v>
                </c:pt>
                <c:pt idx="1">
                  <c:v>1</c:v>
                </c:pt>
                <c:pt idx="2">
                  <c:v>1</c:v>
                </c:pt>
                <c:pt idx="3">
                  <c:v>1</c:v>
                </c:pt>
                <c:pt idx="4">
                  <c:v>1</c:v>
                </c:pt>
                <c:pt idx="5">
                  <c:v>1</c:v>
                </c:pt>
                <c:pt idx="6">
                  <c:v>1</c:v>
                </c:pt>
                <c:pt idx="7">
                  <c:v>1</c:v>
                </c:pt>
                <c:pt idx="8">
                  <c:v>0</c:v>
                </c:pt>
                <c:pt idx="9">
                  <c:v>0</c:v>
                </c:pt>
                <c:pt idx="10">
                  <c:v>0</c:v>
                </c:pt>
                <c:pt idx="11">
                  <c:v>0</c:v>
                </c:pt>
                <c:pt idx="12">
                  <c:v>0</c:v>
                </c:pt>
                <c:pt idx="13">
                  <c:v>0</c:v>
                </c:pt>
                <c:pt idx="14">
                  <c:v>0</c:v>
                </c:pt>
                <c:pt idx="15">
                  <c:v>0</c:v>
                </c:pt>
                <c:pt idx="16">
                  <c:v>1</c:v>
                </c:pt>
                <c:pt idx="17">
                  <c:v>1</c:v>
                </c:pt>
                <c:pt idx="18">
                  <c:v>1</c:v>
                </c:pt>
                <c:pt idx="19">
                  <c:v>1</c:v>
                </c:pt>
                <c:pt idx="20">
                  <c:v>1</c:v>
                </c:pt>
                <c:pt idx="21">
                  <c:v>1</c:v>
                </c:pt>
                <c:pt idx="22">
                  <c:v>1</c:v>
                </c:pt>
                <c:pt idx="23">
                  <c:v>1</c:v>
                </c:pt>
                <c:pt idx="24">
                  <c:v>0</c:v>
                </c:pt>
                <c:pt idx="25">
                  <c:v>0</c:v>
                </c:pt>
                <c:pt idx="26">
                  <c:v>0</c:v>
                </c:pt>
                <c:pt idx="27">
                  <c:v>0</c:v>
                </c:pt>
                <c:pt idx="28">
                  <c:v>0</c:v>
                </c:pt>
                <c:pt idx="29">
                  <c:v>0</c:v>
                </c:pt>
                <c:pt idx="30">
                  <c:v>0</c:v>
                </c:pt>
                <c:pt idx="31">
                  <c:v>0</c:v>
                </c:pt>
                <c:pt idx="32">
                  <c:v>1</c:v>
                </c:pt>
                <c:pt idx="33">
                  <c:v>1</c:v>
                </c:pt>
                <c:pt idx="34">
                  <c:v>1</c:v>
                </c:pt>
                <c:pt idx="35">
                  <c:v>1</c:v>
                </c:pt>
                <c:pt idx="36">
                  <c:v>1</c:v>
                </c:pt>
                <c:pt idx="37">
                  <c:v>1</c:v>
                </c:pt>
                <c:pt idx="38">
                  <c:v>1</c:v>
                </c:pt>
                <c:pt idx="39">
                  <c:v>1</c:v>
                </c:pt>
                <c:pt idx="40">
                  <c:v>0</c:v>
                </c:pt>
                <c:pt idx="41">
                  <c:v>0</c:v>
                </c:pt>
                <c:pt idx="42">
                  <c:v>0</c:v>
                </c:pt>
                <c:pt idx="43">
                  <c:v>0</c:v>
                </c:pt>
                <c:pt idx="44">
                  <c:v>0</c:v>
                </c:pt>
                <c:pt idx="45">
                  <c:v>0</c:v>
                </c:pt>
                <c:pt idx="46">
                  <c:v>0</c:v>
                </c:pt>
                <c:pt idx="47">
                  <c:v>0</c:v>
                </c:pt>
              </c:numCache>
            </c:numRef>
          </c:val>
          <c:smooth val="0"/>
          <c:extLst>
            <c:ext xmlns:c16="http://schemas.microsoft.com/office/drawing/2014/chart" uri="{C3380CC4-5D6E-409C-BE32-E72D297353CC}">
              <c16:uniqueId val="{00000000-2083-4FD9-886D-CAD8DC670553}"/>
            </c:ext>
          </c:extLst>
        </c:ser>
        <c:ser>
          <c:idx val="1"/>
          <c:order val="1"/>
          <c:tx>
            <c:strRef>
              <c:f>Sheet1!$D$1</c:f>
              <c:strCache>
                <c:ptCount val="1"/>
                <c:pt idx="0">
                  <c:v>BOLD signal</c:v>
                </c:pt>
              </c:strCache>
            </c:strRef>
          </c:tx>
          <c:cat>
            <c:numRef>
              <c:f>Sheet1!$B$2:$B$49</c:f>
              <c:numCache>
                <c:formatCode>0.0</c:formatCode>
                <c:ptCount val="48"/>
                <c:pt idx="0">
                  <c:v>0</c:v>
                </c:pt>
                <c:pt idx="1">
                  <c:v>2.5</c:v>
                </c:pt>
                <c:pt idx="2">
                  <c:v>5</c:v>
                </c:pt>
                <c:pt idx="3">
                  <c:v>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pt idx="41">
                  <c:v>102.5</c:v>
                </c:pt>
                <c:pt idx="42">
                  <c:v>105</c:v>
                </c:pt>
                <c:pt idx="43">
                  <c:v>107.5</c:v>
                </c:pt>
                <c:pt idx="44">
                  <c:v>110</c:v>
                </c:pt>
                <c:pt idx="45">
                  <c:v>112.5</c:v>
                </c:pt>
                <c:pt idx="46">
                  <c:v>115</c:v>
                </c:pt>
                <c:pt idx="47">
                  <c:v>117.5</c:v>
                </c:pt>
              </c:numCache>
            </c:numRef>
          </c:cat>
          <c:val>
            <c:numRef>
              <c:f>Sheet1!$D$2:$D$49</c:f>
              <c:numCache>
                <c:formatCode>0.00</c:formatCode>
                <c:ptCount val="48"/>
                <c:pt idx="0">
                  <c:v>-8.4589973287372999E-2</c:v>
                </c:pt>
                <c:pt idx="1">
                  <c:v>0.124248700325073</c:v>
                </c:pt>
                <c:pt idx="2">
                  <c:v>0.51526295143136802</c:v>
                </c:pt>
                <c:pt idx="3">
                  <c:v>0.83460571593008004</c:v>
                </c:pt>
                <c:pt idx="4">
                  <c:v>1.4370068873264801</c:v>
                </c:pt>
                <c:pt idx="5">
                  <c:v>0.869946229267613</c:v>
                </c:pt>
                <c:pt idx="6">
                  <c:v>0.90951097775929102</c:v>
                </c:pt>
                <c:pt idx="7">
                  <c:v>0.94570194224264104</c:v>
                </c:pt>
                <c:pt idx="8">
                  <c:v>1.0432039858123201</c:v>
                </c:pt>
                <c:pt idx="9">
                  <c:v>1.0631774587584799</c:v>
                </c:pt>
                <c:pt idx="10">
                  <c:v>0.66734203431599903</c:v>
                </c:pt>
                <c:pt idx="11">
                  <c:v>3.2725695174330098E-2</c:v>
                </c:pt>
                <c:pt idx="12">
                  <c:v>-0.54435602156070995</c:v>
                </c:pt>
                <c:pt idx="13">
                  <c:v>-0.28110404772606101</c:v>
                </c:pt>
                <c:pt idx="14">
                  <c:v>-0.13580867961395299</c:v>
                </c:pt>
                <c:pt idx="15">
                  <c:v>-1.2606949688715299E-2</c:v>
                </c:pt>
                <c:pt idx="16">
                  <c:v>8.92923003696377E-2</c:v>
                </c:pt>
                <c:pt idx="17">
                  <c:v>0.584193887354027</c:v>
                </c:pt>
                <c:pt idx="18">
                  <c:v>0.82592961684647503</c:v>
                </c:pt>
                <c:pt idx="19">
                  <c:v>1.08020348179236</c:v>
                </c:pt>
                <c:pt idx="20">
                  <c:v>1.34927831883597</c:v>
                </c:pt>
                <c:pt idx="21">
                  <c:v>1.2004973209829699</c:v>
                </c:pt>
                <c:pt idx="22">
                  <c:v>1.02376822880597</c:v>
                </c:pt>
                <c:pt idx="23">
                  <c:v>1.1585975767885901</c:v>
                </c:pt>
                <c:pt idx="24">
                  <c:v>0.88897870017702796</c:v>
                </c:pt>
                <c:pt idx="25">
                  <c:v>0.767095836198882</c:v>
                </c:pt>
                <c:pt idx="26">
                  <c:v>0.14243095206807899</c:v>
                </c:pt>
                <c:pt idx="27">
                  <c:v>-0.206116735107397</c:v>
                </c:pt>
                <c:pt idx="28">
                  <c:v>-0.132888258123039</c:v>
                </c:pt>
                <c:pt idx="29">
                  <c:v>1.97714099315624E-2</c:v>
                </c:pt>
                <c:pt idx="30">
                  <c:v>4.71887268064951E-2</c:v>
                </c:pt>
                <c:pt idx="31">
                  <c:v>-4.5500887747719598E-2</c:v>
                </c:pt>
                <c:pt idx="32">
                  <c:v>5.9129847131558404E-3</c:v>
                </c:pt>
                <c:pt idx="33">
                  <c:v>4.9996382931475902E-2</c:v>
                </c:pt>
                <c:pt idx="34">
                  <c:v>0.48616942561922799</c:v>
                </c:pt>
                <c:pt idx="35">
                  <c:v>0.91336433564249597</c:v>
                </c:pt>
                <c:pt idx="36">
                  <c:v>1.38531440399841</c:v>
                </c:pt>
                <c:pt idx="37">
                  <c:v>0.71758500931910996</c:v>
                </c:pt>
                <c:pt idx="38">
                  <c:v>1.0971457847180599</c:v>
                </c:pt>
                <c:pt idx="39">
                  <c:v>1.31810583855157</c:v>
                </c:pt>
                <c:pt idx="40">
                  <c:v>0.96604101192967395</c:v>
                </c:pt>
                <c:pt idx="41">
                  <c:v>0.65808518540168304</c:v>
                </c:pt>
                <c:pt idx="42">
                  <c:v>-2.6246085682105201E-2</c:v>
                </c:pt>
                <c:pt idx="43">
                  <c:v>0.14109792657886999</c:v>
                </c:pt>
                <c:pt idx="44">
                  <c:v>-0.36811295217343398</c:v>
                </c:pt>
                <c:pt idx="45">
                  <c:v>-0.40559452929599799</c:v>
                </c:pt>
                <c:pt idx="46">
                  <c:v>-0.19329835874910301</c:v>
                </c:pt>
                <c:pt idx="47">
                  <c:v>6.56613775667029E-2</c:v>
                </c:pt>
              </c:numCache>
            </c:numRef>
          </c:val>
          <c:smooth val="0"/>
          <c:extLst>
            <c:ext xmlns:c16="http://schemas.microsoft.com/office/drawing/2014/chart" uri="{C3380CC4-5D6E-409C-BE32-E72D297353CC}">
              <c16:uniqueId val="{00000001-2083-4FD9-886D-CAD8DC670553}"/>
            </c:ext>
          </c:extLst>
        </c:ser>
        <c:dLbls>
          <c:showLegendKey val="0"/>
          <c:showVal val="0"/>
          <c:showCatName val="0"/>
          <c:showSerName val="0"/>
          <c:showPercent val="0"/>
          <c:showBubbleSize val="0"/>
        </c:dLbls>
        <c:marker val="1"/>
        <c:smooth val="0"/>
        <c:axId val="855603408"/>
        <c:axId val="855610640"/>
      </c:lineChart>
      <c:catAx>
        <c:axId val="855603408"/>
        <c:scaling>
          <c:orientation val="minMax"/>
        </c:scaling>
        <c:delete val="0"/>
        <c:axPos val="b"/>
        <c:title>
          <c:tx>
            <c:rich>
              <a:bodyPr/>
              <a:lstStyle/>
              <a:p>
                <a:pPr>
                  <a:defRPr/>
                </a:pPr>
                <a:r>
                  <a:rPr lang="en-US"/>
                  <a:t>Time (s)</a:t>
                </a:r>
              </a:p>
            </c:rich>
          </c:tx>
          <c:overlay val="0"/>
        </c:title>
        <c:numFmt formatCode="0.0" sourceLinked="1"/>
        <c:majorTickMark val="none"/>
        <c:minorTickMark val="out"/>
        <c:tickLblPos val="low"/>
        <c:crossAx val="855610640"/>
        <c:crosses val="autoZero"/>
        <c:auto val="1"/>
        <c:lblAlgn val="ctr"/>
        <c:lblOffset val="100"/>
        <c:noMultiLvlLbl val="0"/>
      </c:catAx>
      <c:valAx>
        <c:axId val="855610640"/>
        <c:scaling>
          <c:orientation val="minMax"/>
        </c:scaling>
        <c:delete val="0"/>
        <c:axPos val="l"/>
        <c:numFmt formatCode="General" sourceLinked="1"/>
        <c:majorTickMark val="out"/>
        <c:minorTickMark val="none"/>
        <c:tickLblPos val="nextTo"/>
        <c:crossAx val="855603408"/>
        <c:crosses val="autoZero"/>
        <c:crossBetween val="between"/>
      </c:valAx>
    </c:plotArea>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Sheet1!$C$1</c:f>
              <c:strCache>
                <c:ptCount val="1"/>
                <c:pt idx="0">
                  <c:v>stimulus function</c:v>
                </c:pt>
              </c:strCache>
            </c:strRef>
          </c:tx>
          <c:cat>
            <c:numRef>
              <c:f>Sheet1!$B$2:$B$49</c:f>
              <c:numCache>
                <c:formatCode>0.0</c:formatCode>
                <c:ptCount val="48"/>
                <c:pt idx="0">
                  <c:v>0</c:v>
                </c:pt>
                <c:pt idx="1">
                  <c:v>2.5</c:v>
                </c:pt>
                <c:pt idx="2">
                  <c:v>5</c:v>
                </c:pt>
                <c:pt idx="3">
                  <c:v>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pt idx="41">
                  <c:v>102.5</c:v>
                </c:pt>
                <c:pt idx="42">
                  <c:v>105</c:v>
                </c:pt>
                <c:pt idx="43">
                  <c:v>107.5</c:v>
                </c:pt>
                <c:pt idx="44">
                  <c:v>110</c:v>
                </c:pt>
                <c:pt idx="45">
                  <c:v>112.5</c:v>
                </c:pt>
                <c:pt idx="46">
                  <c:v>115</c:v>
                </c:pt>
                <c:pt idx="47">
                  <c:v>117.5</c:v>
                </c:pt>
              </c:numCache>
            </c:numRef>
          </c:cat>
          <c:val>
            <c:numRef>
              <c:f>Sheet1!$C$2:$C$49</c:f>
              <c:numCache>
                <c:formatCode>General</c:formatCode>
                <c:ptCount val="48"/>
                <c:pt idx="0">
                  <c:v>1</c:v>
                </c:pt>
                <c:pt idx="1">
                  <c:v>1</c:v>
                </c:pt>
                <c:pt idx="2">
                  <c:v>1</c:v>
                </c:pt>
                <c:pt idx="3">
                  <c:v>1</c:v>
                </c:pt>
                <c:pt idx="4">
                  <c:v>1</c:v>
                </c:pt>
                <c:pt idx="5">
                  <c:v>1</c:v>
                </c:pt>
                <c:pt idx="6">
                  <c:v>1</c:v>
                </c:pt>
                <c:pt idx="7">
                  <c:v>1</c:v>
                </c:pt>
                <c:pt idx="8">
                  <c:v>0</c:v>
                </c:pt>
                <c:pt idx="9">
                  <c:v>0</c:v>
                </c:pt>
                <c:pt idx="10">
                  <c:v>0</c:v>
                </c:pt>
                <c:pt idx="11">
                  <c:v>0</c:v>
                </c:pt>
                <c:pt idx="12">
                  <c:v>0</c:v>
                </c:pt>
                <c:pt idx="13">
                  <c:v>0</c:v>
                </c:pt>
                <c:pt idx="14">
                  <c:v>0</c:v>
                </c:pt>
                <c:pt idx="15">
                  <c:v>0</c:v>
                </c:pt>
                <c:pt idx="16">
                  <c:v>1</c:v>
                </c:pt>
                <c:pt idx="17">
                  <c:v>1</c:v>
                </c:pt>
                <c:pt idx="18">
                  <c:v>1</c:v>
                </c:pt>
                <c:pt idx="19">
                  <c:v>1</c:v>
                </c:pt>
                <c:pt idx="20">
                  <c:v>1</c:v>
                </c:pt>
                <c:pt idx="21">
                  <c:v>1</c:v>
                </c:pt>
                <c:pt idx="22">
                  <c:v>1</c:v>
                </c:pt>
                <c:pt idx="23">
                  <c:v>1</c:v>
                </c:pt>
                <c:pt idx="24">
                  <c:v>0</c:v>
                </c:pt>
                <c:pt idx="25">
                  <c:v>0</c:v>
                </c:pt>
                <c:pt idx="26">
                  <c:v>0</c:v>
                </c:pt>
                <c:pt idx="27">
                  <c:v>0</c:v>
                </c:pt>
                <c:pt idx="28">
                  <c:v>0</c:v>
                </c:pt>
                <c:pt idx="29">
                  <c:v>0</c:v>
                </c:pt>
                <c:pt idx="30">
                  <c:v>0</c:v>
                </c:pt>
                <c:pt idx="31">
                  <c:v>0</c:v>
                </c:pt>
                <c:pt idx="32">
                  <c:v>1</c:v>
                </c:pt>
                <c:pt idx="33">
                  <c:v>1</c:v>
                </c:pt>
                <c:pt idx="34">
                  <c:v>1</c:v>
                </c:pt>
                <c:pt idx="35">
                  <c:v>1</c:v>
                </c:pt>
                <c:pt idx="36">
                  <c:v>1</c:v>
                </c:pt>
                <c:pt idx="37">
                  <c:v>1</c:v>
                </c:pt>
                <c:pt idx="38">
                  <c:v>1</c:v>
                </c:pt>
                <c:pt idx="39">
                  <c:v>1</c:v>
                </c:pt>
                <c:pt idx="40">
                  <c:v>0</c:v>
                </c:pt>
                <c:pt idx="41">
                  <c:v>0</c:v>
                </c:pt>
                <c:pt idx="42">
                  <c:v>0</c:v>
                </c:pt>
                <c:pt idx="43">
                  <c:v>0</c:v>
                </c:pt>
                <c:pt idx="44">
                  <c:v>0</c:v>
                </c:pt>
                <c:pt idx="45">
                  <c:v>0</c:v>
                </c:pt>
                <c:pt idx="46">
                  <c:v>0</c:v>
                </c:pt>
                <c:pt idx="47">
                  <c:v>0</c:v>
                </c:pt>
              </c:numCache>
            </c:numRef>
          </c:val>
          <c:smooth val="0"/>
          <c:extLst>
            <c:ext xmlns:c16="http://schemas.microsoft.com/office/drawing/2014/chart" uri="{C3380CC4-5D6E-409C-BE32-E72D297353CC}">
              <c16:uniqueId val="{00000000-43C0-47B3-B425-1A95C32AA447}"/>
            </c:ext>
          </c:extLst>
        </c:ser>
        <c:ser>
          <c:idx val="2"/>
          <c:order val="1"/>
          <c:tx>
            <c:strRef>
              <c:f>Sheet1!$E$1</c:f>
              <c:strCache>
                <c:ptCount val="1"/>
                <c:pt idx="0">
                  <c:v>shifted BOLD signal</c:v>
                </c:pt>
              </c:strCache>
            </c:strRef>
          </c:tx>
          <c:val>
            <c:numRef>
              <c:f>Sheet1!$E$2:$E$49</c:f>
              <c:numCache>
                <c:formatCode>0.00</c:formatCode>
                <c:ptCount val="48"/>
                <c:pt idx="0">
                  <c:v>0.51526295143136802</c:v>
                </c:pt>
                <c:pt idx="1">
                  <c:v>0.83460571593008004</c:v>
                </c:pt>
                <c:pt idx="2">
                  <c:v>1.4370068873264801</c:v>
                </c:pt>
                <c:pt idx="3">
                  <c:v>0.869946229267613</c:v>
                </c:pt>
                <c:pt idx="4">
                  <c:v>0.90951097775929102</c:v>
                </c:pt>
                <c:pt idx="5">
                  <c:v>0.94570194224264104</c:v>
                </c:pt>
                <c:pt idx="6">
                  <c:v>1.0432039858123201</c:v>
                </c:pt>
                <c:pt idx="7">
                  <c:v>1.0631774587584799</c:v>
                </c:pt>
                <c:pt idx="8">
                  <c:v>0.66734203431599903</c:v>
                </c:pt>
                <c:pt idx="9">
                  <c:v>3.2725695174330098E-2</c:v>
                </c:pt>
                <c:pt idx="10">
                  <c:v>-0.54435602156070995</c:v>
                </c:pt>
                <c:pt idx="11">
                  <c:v>-0.28110404772606101</c:v>
                </c:pt>
                <c:pt idx="12">
                  <c:v>-0.13580867961395299</c:v>
                </c:pt>
                <c:pt idx="13">
                  <c:v>-1.2606949688715299E-2</c:v>
                </c:pt>
                <c:pt idx="14">
                  <c:v>8.92923003696377E-2</c:v>
                </c:pt>
                <c:pt idx="15">
                  <c:v>0.584193887354027</c:v>
                </c:pt>
                <c:pt idx="16">
                  <c:v>0.82592961684647503</c:v>
                </c:pt>
                <c:pt idx="17">
                  <c:v>1.08020348179236</c:v>
                </c:pt>
                <c:pt idx="18">
                  <c:v>1.34927831883597</c:v>
                </c:pt>
                <c:pt idx="19">
                  <c:v>1.2004973209829699</c:v>
                </c:pt>
                <c:pt idx="20">
                  <c:v>1.02376822880597</c:v>
                </c:pt>
                <c:pt idx="21">
                  <c:v>1.1585975767885901</c:v>
                </c:pt>
                <c:pt idx="22">
                  <c:v>0.88897870017702796</c:v>
                </c:pt>
                <c:pt idx="23">
                  <c:v>0.767095836198882</c:v>
                </c:pt>
                <c:pt idx="24">
                  <c:v>0.14243095206807899</c:v>
                </c:pt>
                <c:pt idx="25">
                  <c:v>-0.206116735107397</c:v>
                </c:pt>
                <c:pt idx="26">
                  <c:v>-0.132888258123039</c:v>
                </c:pt>
                <c:pt idx="27">
                  <c:v>1.97714099315624E-2</c:v>
                </c:pt>
                <c:pt idx="28">
                  <c:v>4.71887268064951E-2</c:v>
                </c:pt>
                <c:pt idx="29">
                  <c:v>-4.5500887747719598E-2</c:v>
                </c:pt>
                <c:pt idx="30">
                  <c:v>5.9129847131558404E-3</c:v>
                </c:pt>
                <c:pt idx="31">
                  <c:v>4.9996382931475902E-2</c:v>
                </c:pt>
                <c:pt idx="32">
                  <c:v>0.48616942561922799</c:v>
                </c:pt>
                <c:pt idx="33">
                  <c:v>0.91336433564249597</c:v>
                </c:pt>
                <c:pt idx="34">
                  <c:v>1.38531440399841</c:v>
                </c:pt>
                <c:pt idx="35">
                  <c:v>0.71758500931910996</c:v>
                </c:pt>
                <c:pt idx="36">
                  <c:v>1.0971457847180599</c:v>
                </c:pt>
                <c:pt idx="37">
                  <c:v>1.31810583855157</c:v>
                </c:pt>
                <c:pt idx="38">
                  <c:v>0.96604101192967395</c:v>
                </c:pt>
                <c:pt idx="39">
                  <c:v>0.65808518540168304</c:v>
                </c:pt>
                <c:pt idx="40">
                  <c:v>-2.6246085682105201E-2</c:v>
                </c:pt>
                <c:pt idx="41">
                  <c:v>0.14109792657886999</c:v>
                </c:pt>
                <c:pt idx="42">
                  <c:v>-0.36811295217343398</c:v>
                </c:pt>
                <c:pt idx="43">
                  <c:v>-0.40559452929599799</c:v>
                </c:pt>
                <c:pt idx="44">
                  <c:v>-0.19329835874910301</c:v>
                </c:pt>
                <c:pt idx="45">
                  <c:v>6.56613775667029E-2</c:v>
                </c:pt>
                <c:pt idx="46">
                  <c:v>0.27548385537199699</c:v>
                </c:pt>
                <c:pt idx="47">
                  <c:v>-6.7015532058030597E-2</c:v>
                </c:pt>
              </c:numCache>
            </c:numRef>
          </c:val>
          <c:smooth val="0"/>
          <c:extLst>
            <c:ext xmlns:c16="http://schemas.microsoft.com/office/drawing/2014/chart" uri="{C3380CC4-5D6E-409C-BE32-E72D297353CC}">
              <c16:uniqueId val="{00000001-43C0-47B3-B425-1A95C32AA447}"/>
            </c:ext>
          </c:extLst>
        </c:ser>
        <c:dLbls>
          <c:showLegendKey val="0"/>
          <c:showVal val="0"/>
          <c:showCatName val="0"/>
          <c:showSerName val="0"/>
          <c:showPercent val="0"/>
          <c:showBubbleSize val="0"/>
        </c:dLbls>
        <c:marker val="1"/>
        <c:smooth val="0"/>
        <c:axId val="739133616"/>
        <c:axId val="738912640"/>
      </c:lineChart>
      <c:catAx>
        <c:axId val="739133616"/>
        <c:scaling>
          <c:orientation val="minMax"/>
        </c:scaling>
        <c:delete val="0"/>
        <c:axPos val="b"/>
        <c:title>
          <c:tx>
            <c:rich>
              <a:bodyPr/>
              <a:lstStyle/>
              <a:p>
                <a:pPr>
                  <a:defRPr/>
                </a:pPr>
                <a:r>
                  <a:rPr lang="en-US"/>
                  <a:t>Time (s)</a:t>
                </a:r>
              </a:p>
            </c:rich>
          </c:tx>
          <c:overlay val="0"/>
        </c:title>
        <c:numFmt formatCode="0.0" sourceLinked="1"/>
        <c:majorTickMark val="none"/>
        <c:minorTickMark val="out"/>
        <c:tickLblPos val="low"/>
        <c:crossAx val="738912640"/>
        <c:crosses val="autoZero"/>
        <c:auto val="1"/>
        <c:lblAlgn val="ctr"/>
        <c:lblOffset val="100"/>
        <c:noMultiLvlLbl val="0"/>
      </c:catAx>
      <c:valAx>
        <c:axId val="738912640"/>
        <c:scaling>
          <c:orientation val="minMax"/>
        </c:scaling>
        <c:delete val="0"/>
        <c:axPos val="l"/>
        <c:numFmt formatCode="General" sourceLinked="1"/>
        <c:majorTickMark val="out"/>
        <c:minorTickMark val="none"/>
        <c:tickLblPos val="nextTo"/>
        <c:crossAx val="739133616"/>
        <c:crosses val="autoZero"/>
        <c:crossBetween val="between"/>
      </c:valAx>
    </c:plotArea>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Sheet1!$C$1</c:f>
              <c:strCache>
                <c:ptCount val="1"/>
                <c:pt idx="0">
                  <c:v>stimulus function</c:v>
                </c:pt>
              </c:strCache>
            </c:strRef>
          </c:tx>
          <c:cat>
            <c:numRef>
              <c:f>Sheet1!$B$2:$B$49</c:f>
              <c:numCache>
                <c:formatCode>0.0</c:formatCode>
                <c:ptCount val="48"/>
                <c:pt idx="0">
                  <c:v>0</c:v>
                </c:pt>
                <c:pt idx="1">
                  <c:v>2.5</c:v>
                </c:pt>
                <c:pt idx="2">
                  <c:v>5</c:v>
                </c:pt>
                <c:pt idx="3">
                  <c:v>7.5</c:v>
                </c:pt>
                <c:pt idx="4">
                  <c:v>10</c:v>
                </c:pt>
                <c:pt idx="5">
                  <c:v>12.5</c:v>
                </c:pt>
                <c:pt idx="6">
                  <c:v>15</c:v>
                </c:pt>
                <c:pt idx="7">
                  <c:v>17.5</c:v>
                </c:pt>
                <c:pt idx="8">
                  <c:v>20</c:v>
                </c:pt>
                <c:pt idx="9">
                  <c:v>22.5</c:v>
                </c:pt>
                <c:pt idx="10">
                  <c:v>25</c:v>
                </c:pt>
                <c:pt idx="11">
                  <c:v>27.5</c:v>
                </c:pt>
                <c:pt idx="12">
                  <c:v>30</c:v>
                </c:pt>
                <c:pt idx="13">
                  <c:v>32.5</c:v>
                </c:pt>
                <c:pt idx="14">
                  <c:v>35</c:v>
                </c:pt>
                <c:pt idx="15">
                  <c:v>37.5</c:v>
                </c:pt>
                <c:pt idx="16">
                  <c:v>40</c:v>
                </c:pt>
                <c:pt idx="17">
                  <c:v>42.5</c:v>
                </c:pt>
                <c:pt idx="18">
                  <c:v>45</c:v>
                </c:pt>
                <c:pt idx="19">
                  <c:v>47.5</c:v>
                </c:pt>
                <c:pt idx="20">
                  <c:v>50</c:v>
                </c:pt>
                <c:pt idx="21">
                  <c:v>52.5</c:v>
                </c:pt>
                <c:pt idx="22">
                  <c:v>55</c:v>
                </c:pt>
                <c:pt idx="23">
                  <c:v>57.5</c:v>
                </c:pt>
                <c:pt idx="24">
                  <c:v>60</c:v>
                </c:pt>
                <c:pt idx="25">
                  <c:v>62.5</c:v>
                </c:pt>
                <c:pt idx="26">
                  <c:v>65</c:v>
                </c:pt>
                <c:pt idx="27">
                  <c:v>67.5</c:v>
                </c:pt>
                <c:pt idx="28">
                  <c:v>70</c:v>
                </c:pt>
                <c:pt idx="29">
                  <c:v>72.5</c:v>
                </c:pt>
                <c:pt idx="30">
                  <c:v>75</c:v>
                </c:pt>
                <c:pt idx="31">
                  <c:v>77.5</c:v>
                </c:pt>
                <c:pt idx="32">
                  <c:v>80</c:v>
                </c:pt>
                <c:pt idx="33">
                  <c:v>82.5</c:v>
                </c:pt>
                <c:pt idx="34">
                  <c:v>85</c:v>
                </c:pt>
                <c:pt idx="35">
                  <c:v>87.5</c:v>
                </c:pt>
                <c:pt idx="36">
                  <c:v>90</c:v>
                </c:pt>
                <c:pt idx="37">
                  <c:v>92.5</c:v>
                </c:pt>
                <c:pt idx="38">
                  <c:v>95</c:v>
                </c:pt>
                <c:pt idx="39">
                  <c:v>97.5</c:v>
                </c:pt>
                <c:pt idx="40">
                  <c:v>100</c:v>
                </c:pt>
                <c:pt idx="41">
                  <c:v>102.5</c:v>
                </c:pt>
                <c:pt idx="42">
                  <c:v>105</c:v>
                </c:pt>
                <c:pt idx="43">
                  <c:v>107.5</c:v>
                </c:pt>
                <c:pt idx="44">
                  <c:v>110</c:v>
                </c:pt>
                <c:pt idx="45">
                  <c:v>112.5</c:v>
                </c:pt>
                <c:pt idx="46">
                  <c:v>115</c:v>
                </c:pt>
                <c:pt idx="47">
                  <c:v>117.5</c:v>
                </c:pt>
              </c:numCache>
            </c:numRef>
          </c:cat>
          <c:val>
            <c:numRef>
              <c:f>Sheet1!$C$2:$C$49</c:f>
              <c:numCache>
                <c:formatCode>General</c:formatCode>
                <c:ptCount val="48"/>
                <c:pt idx="0">
                  <c:v>1</c:v>
                </c:pt>
                <c:pt idx="1">
                  <c:v>1</c:v>
                </c:pt>
                <c:pt idx="2">
                  <c:v>1</c:v>
                </c:pt>
                <c:pt idx="3">
                  <c:v>1</c:v>
                </c:pt>
                <c:pt idx="4">
                  <c:v>1</c:v>
                </c:pt>
                <c:pt idx="5">
                  <c:v>1</c:v>
                </c:pt>
                <c:pt idx="6">
                  <c:v>1</c:v>
                </c:pt>
                <c:pt idx="7">
                  <c:v>1</c:v>
                </c:pt>
                <c:pt idx="8">
                  <c:v>0</c:v>
                </c:pt>
                <c:pt idx="9">
                  <c:v>0</c:v>
                </c:pt>
                <c:pt idx="10">
                  <c:v>0</c:v>
                </c:pt>
                <c:pt idx="11">
                  <c:v>0</c:v>
                </c:pt>
                <c:pt idx="12">
                  <c:v>0</c:v>
                </c:pt>
                <c:pt idx="13">
                  <c:v>0</c:v>
                </c:pt>
                <c:pt idx="14">
                  <c:v>0</c:v>
                </c:pt>
                <c:pt idx="15">
                  <c:v>0</c:v>
                </c:pt>
                <c:pt idx="16">
                  <c:v>1</c:v>
                </c:pt>
                <c:pt idx="17">
                  <c:v>1</c:v>
                </c:pt>
                <c:pt idx="18">
                  <c:v>1</c:v>
                </c:pt>
                <c:pt idx="19">
                  <c:v>1</c:v>
                </c:pt>
                <c:pt idx="20">
                  <c:v>1</c:v>
                </c:pt>
                <c:pt idx="21">
                  <c:v>1</c:v>
                </c:pt>
                <c:pt idx="22">
                  <c:v>1</c:v>
                </c:pt>
                <c:pt idx="23">
                  <c:v>1</c:v>
                </c:pt>
                <c:pt idx="24">
                  <c:v>0</c:v>
                </c:pt>
                <c:pt idx="25">
                  <c:v>0</c:v>
                </c:pt>
                <c:pt idx="26">
                  <c:v>0</c:v>
                </c:pt>
                <c:pt idx="27">
                  <c:v>0</c:v>
                </c:pt>
                <c:pt idx="28">
                  <c:v>0</c:v>
                </c:pt>
                <c:pt idx="29">
                  <c:v>0</c:v>
                </c:pt>
                <c:pt idx="30">
                  <c:v>0</c:v>
                </c:pt>
                <c:pt idx="31">
                  <c:v>0</c:v>
                </c:pt>
                <c:pt idx="32">
                  <c:v>1</c:v>
                </c:pt>
                <c:pt idx="33">
                  <c:v>1</c:v>
                </c:pt>
                <c:pt idx="34">
                  <c:v>1</c:v>
                </c:pt>
                <c:pt idx="35">
                  <c:v>1</c:v>
                </c:pt>
                <c:pt idx="36">
                  <c:v>1</c:v>
                </c:pt>
                <c:pt idx="37">
                  <c:v>1</c:v>
                </c:pt>
                <c:pt idx="38">
                  <c:v>1</c:v>
                </c:pt>
                <c:pt idx="39">
                  <c:v>1</c:v>
                </c:pt>
                <c:pt idx="40">
                  <c:v>0</c:v>
                </c:pt>
                <c:pt idx="41">
                  <c:v>0</c:v>
                </c:pt>
                <c:pt idx="42">
                  <c:v>0</c:v>
                </c:pt>
                <c:pt idx="43">
                  <c:v>0</c:v>
                </c:pt>
                <c:pt idx="44">
                  <c:v>0</c:v>
                </c:pt>
                <c:pt idx="45">
                  <c:v>0</c:v>
                </c:pt>
                <c:pt idx="46">
                  <c:v>0</c:v>
                </c:pt>
                <c:pt idx="47">
                  <c:v>0</c:v>
                </c:pt>
              </c:numCache>
            </c:numRef>
          </c:val>
          <c:smooth val="0"/>
          <c:extLst>
            <c:ext xmlns:c16="http://schemas.microsoft.com/office/drawing/2014/chart" uri="{C3380CC4-5D6E-409C-BE32-E72D297353CC}">
              <c16:uniqueId val="{00000000-450F-4EC4-ACA6-A3684CD74ACF}"/>
            </c:ext>
          </c:extLst>
        </c:ser>
        <c:ser>
          <c:idx val="2"/>
          <c:order val="1"/>
          <c:tx>
            <c:strRef>
              <c:f>Sheet1!$E$1</c:f>
              <c:strCache>
                <c:ptCount val="1"/>
                <c:pt idx="0">
                  <c:v>shifted BOLD signal</c:v>
                </c:pt>
              </c:strCache>
            </c:strRef>
          </c:tx>
          <c:val>
            <c:numRef>
              <c:f>Sheet1!$E$2:$E$49</c:f>
              <c:numCache>
                <c:formatCode>0.00</c:formatCode>
                <c:ptCount val="48"/>
                <c:pt idx="0">
                  <c:v>0.51526295143136802</c:v>
                </c:pt>
                <c:pt idx="1">
                  <c:v>0.83460571593008004</c:v>
                </c:pt>
                <c:pt idx="2">
                  <c:v>1.4370068873264801</c:v>
                </c:pt>
                <c:pt idx="3">
                  <c:v>0.869946229267613</c:v>
                </c:pt>
                <c:pt idx="4">
                  <c:v>0.90951097775929102</c:v>
                </c:pt>
                <c:pt idx="5">
                  <c:v>0.94570194224264104</c:v>
                </c:pt>
                <c:pt idx="6">
                  <c:v>1.0432039858123201</c:v>
                </c:pt>
                <c:pt idx="7">
                  <c:v>1.0631774587584799</c:v>
                </c:pt>
                <c:pt idx="8">
                  <c:v>0.66734203431599903</c:v>
                </c:pt>
                <c:pt idx="9">
                  <c:v>3.2725695174330098E-2</c:v>
                </c:pt>
                <c:pt idx="10">
                  <c:v>-0.54435602156070995</c:v>
                </c:pt>
                <c:pt idx="11">
                  <c:v>-0.28110404772606101</c:v>
                </c:pt>
                <c:pt idx="12">
                  <c:v>-0.13580867961395299</c:v>
                </c:pt>
                <c:pt idx="13">
                  <c:v>-1.2606949688715299E-2</c:v>
                </c:pt>
                <c:pt idx="14">
                  <c:v>8.92923003696377E-2</c:v>
                </c:pt>
                <c:pt idx="15">
                  <c:v>0.584193887354027</c:v>
                </c:pt>
                <c:pt idx="16">
                  <c:v>0.82592961684647503</c:v>
                </c:pt>
                <c:pt idx="17">
                  <c:v>1.08020348179236</c:v>
                </c:pt>
                <c:pt idx="18">
                  <c:v>1.34927831883597</c:v>
                </c:pt>
                <c:pt idx="19">
                  <c:v>1.2004973209829699</c:v>
                </c:pt>
                <c:pt idx="20">
                  <c:v>1.02376822880597</c:v>
                </c:pt>
                <c:pt idx="21">
                  <c:v>1.1585975767885901</c:v>
                </c:pt>
                <c:pt idx="22">
                  <c:v>0.88897870017702796</c:v>
                </c:pt>
                <c:pt idx="23">
                  <c:v>0.767095836198882</c:v>
                </c:pt>
                <c:pt idx="24">
                  <c:v>0.14243095206807899</c:v>
                </c:pt>
                <c:pt idx="25">
                  <c:v>-0.206116735107397</c:v>
                </c:pt>
                <c:pt idx="26">
                  <c:v>-0.132888258123039</c:v>
                </c:pt>
                <c:pt idx="27">
                  <c:v>1.97714099315624E-2</c:v>
                </c:pt>
                <c:pt idx="28">
                  <c:v>4.71887268064951E-2</c:v>
                </c:pt>
                <c:pt idx="29">
                  <c:v>-4.5500887747719598E-2</c:v>
                </c:pt>
                <c:pt idx="30">
                  <c:v>5.9129847131558404E-3</c:v>
                </c:pt>
                <c:pt idx="31">
                  <c:v>4.9996382931475902E-2</c:v>
                </c:pt>
                <c:pt idx="32">
                  <c:v>0.48616942561922799</c:v>
                </c:pt>
                <c:pt idx="33">
                  <c:v>0.91336433564249597</c:v>
                </c:pt>
                <c:pt idx="34">
                  <c:v>1.38531440399841</c:v>
                </c:pt>
                <c:pt idx="35">
                  <c:v>0.71758500931910996</c:v>
                </c:pt>
                <c:pt idx="36">
                  <c:v>1.0971457847180599</c:v>
                </c:pt>
                <c:pt idx="37">
                  <c:v>1.31810583855157</c:v>
                </c:pt>
                <c:pt idx="38">
                  <c:v>0.96604101192967395</c:v>
                </c:pt>
                <c:pt idx="39">
                  <c:v>0.65808518540168304</c:v>
                </c:pt>
                <c:pt idx="40">
                  <c:v>-2.6246085682105201E-2</c:v>
                </c:pt>
                <c:pt idx="41">
                  <c:v>0.14109792657886999</c:v>
                </c:pt>
                <c:pt idx="42">
                  <c:v>-0.36811295217343398</c:v>
                </c:pt>
                <c:pt idx="43">
                  <c:v>-0.40559452929599799</c:v>
                </c:pt>
                <c:pt idx="44">
                  <c:v>-0.19329835874910301</c:v>
                </c:pt>
                <c:pt idx="45">
                  <c:v>6.56613775667029E-2</c:v>
                </c:pt>
                <c:pt idx="46">
                  <c:v>0.27548385537199699</c:v>
                </c:pt>
                <c:pt idx="47">
                  <c:v>-6.7015532058030597E-2</c:v>
                </c:pt>
              </c:numCache>
            </c:numRef>
          </c:val>
          <c:smooth val="0"/>
          <c:extLst>
            <c:ext xmlns:c16="http://schemas.microsoft.com/office/drawing/2014/chart" uri="{C3380CC4-5D6E-409C-BE32-E72D297353CC}">
              <c16:uniqueId val="{00000001-450F-4EC4-ACA6-A3684CD74ACF}"/>
            </c:ext>
          </c:extLst>
        </c:ser>
        <c:dLbls>
          <c:showLegendKey val="0"/>
          <c:showVal val="0"/>
          <c:showCatName val="0"/>
          <c:showSerName val="0"/>
          <c:showPercent val="0"/>
          <c:showBubbleSize val="0"/>
        </c:dLbls>
        <c:marker val="1"/>
        <c:smooth val="0"/>
        <c:axId val="897801696"/>
        <c:axId val="890530800"/>
      </c:lineChart>
      <c:catAx>
        <c:axId val="897801696"/>
        <c:scaling>
          <c:orientation val="minMax"/>
        </c:scaling>
        <c:delete val="0"/>
        <c:axPos val="b"/>
        <c:title>
          <c:tx>
            <c:rich>
              <a:bodyPr/>
              <a:lstStyle/>
              <a:p>
                <a:pPr>
                  <a:defRPr/>
                </a:pPr>
                <a:r>
                  <a:rPr lang="en-US"/>
                  <a:t>Time (s)</a:t>
                </a:r>
              </a:p>
            </c:rich>
          </c:tx>
          <c:overlay val="0"/>
        </c:title>
        <c:numFmt formatCode="0.0" sourceLinked="1"/>
        <c:majorTickMark val="none"/>
        <c:minorTickMark val="out"/>
        <c:tickLblPos val="low"/>
        <c:crossAx val="890530800"/>
        <c:crosses val="autoZero"/>
        <c:auto val="1"/>
        <c:lblAlgn val="ctr"/>
        <c:lblOffset val="100"/>
        <c:noMultiLvlLbl val="0"/>
      </c:catAx>
      <c:valAx>
        <c:axId val="890530800"/>
        <c:scaling>
          <c:orientation val="minMax"/>
        </c:scaling>
        <c:delete val="0"/>
        <c:axPos val="l"/>
        <c:numFmt formatCode="General" sourceLinked="1"/>
        <c:majorTickMark val="out"/>
        <c:minorTickMark val="none"/>
        <c:tickLblPos val="nextTo"/>
        <c:crossAx val="897801696"/>
        <c:crosses val="autoZero"/>
        <c:crossBetween val="between"/>
      </c:valAx>
    </c:plotArea>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title>
      <c:tx>
        <c:rich>
          <a:bodyPr/>
          <a:lstStyle/>
          <a:p>
            <a:pPr>
              <a:defRPr/>
            </a:pPr>
            <a:r>
              <a:rPr lang="en-US" dirty="0"/>
              <a:t>T-test</a:t>
            </a:r>
          </a:p>
        </c:rich>
      </c:tx>
      <c:overlay val="0"/>
    </c:title>
    <c:autoTitleDeleted val="0"/>
    <c:plotArea>
      <c:layout/>
      <c:scatterChart>
        <c:scatterStyle val="lineMarker"/>
        <c:varyColors val="0"/>
        <c:ser>
          <c:idx val="0"/>
          <c:order val="0"/>
          <c:tx>
            <c:strRef>
              <c:f>Sheet2!$B$1</c:f>
              <c:strCache>
                <c:ptCount val="1"/>
                <c:pt idx="0">
                  <c:v>OFF</c:v>
                </c:pt>
              </c:strCache>
            </c:strRef>
          </c:tx>
          <c:spPr>
            <a:ln w="47625">
              <a:noFill/>
            </a:ln>
          </c:spPr>
          <c:xVal>
            <c:numRef>
              <c:f>Sheet2!$B$2:$B$49</c:f>
              <c:numCache>
                <c:formatCode>General</c:formatCode>
                <c:ptCount val="48"/>
                <c:pt idx="8">
                  <c:v>0.66734203431599903</c:v>
                </c:pt>
                <c:pt idx="9">
                  <c:v>3.2725695174330098E-2</c:v>
                </c:pt>
                <c:pt idx="10">
                  <c:v>-0.54435602156070995</c:v>
                </c:pt>
                <c:pt idx="11">
                  <c:v>-0.28110404772606101</c:v>
                </c:pt>
                <c:pt idx="12">
                  <c:v>-0.13580867961395299</c:v>
                </c:pt>
                <c:pt idx="13">
                  <c:v>-1.2606949688715299E-2</c:v>
                </c:pt>
                <c:pt idx="14">
                  <c:v>8.92923003696377E-2</c:v>
                </c:pt>
                <c:pt idx="15">
                  <c:v>0.584193887354027</c:v>
                </c:pt>
                <c:pt idx="24">
                  <c:v>0.14243095206807899</c:v>
                </c:pt>
                <c:pt idx="25">
                  <c:v>-0.206116735107397</c:v>
                </c:pt>
                <c:pt idx="26">
                  <c:v>-0.132888258123039</c:v>
                </c:pt>
                <c:pt idx="27">
                  <c:v>1.97714099315624E-2</c:v>
                </c:pt>
                <c:pt idx="28">
                  <c:v>4.71887268064951E-2</c:v>
                </c:pt>
                <c:pt idx="29">
                  <c:v>-4.5500887747719598E-2</c:v>
                </c:pt>
                <c:pt idx="30">
                  <c:v>5.9129847131558404E-3</c:v>
                </c:pt>
                <c:pt idx="31">
                  <c:v>4.9996382931475902E-2</c:v>
                </c:pt>
                <c:pt idx="40">
                  <c:v>-2.6246085682105201E-2</c:v>
                </c:pt>
                <c:pt idx="41">
                  <c:v>0.14109792657886999</c:v>
                </c:pt>
                <c:pt idx="42">
                  <c:v>-0.36811295217343398</c:v>
                </c:pt>
                <c:pt idx="43">
                  <c:v>-0.40559452929599799</c:v>
                </c:pt>
                <c:pt idx="44">
                  <c:v>-0.19329835874910301</c:v>
                </c:pt>
                <c:pt idx="45">
                  <c:v>6.56613775667029E-2</c:v>
                </c:pt>
                <c:pt idx="46">
                  <c:v>0.27548385537199699</c:v>
                </c:pt>
                <c:pt idx="47">
                  <c:v>-6.7015532058030597E-2</c:v>
                </c:pt>
              </c:numCache>
            </c:numRef>
          </c:xVal>
          <c:yVal>
            <c:numRef>
              <c:f>Sheet2!$A$2:$A$49</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0-88DA-4175-8E79-98C25B5AFD3F}"/>
            </c:ext>
          </c:extLst>
        </c:ser>
        <c:ser>
          <c:idx val="1"/>
          <c:order val="1"/>
          <c:tx>
            <c:strRef>
              <c:f>Sheet2!$C$1</c:f>
              <c:strCache>
                <c:ptCount val="1"/>
                <c:pt idx="0">
                  <c:v>ON</c:v>
                </c:pt>
              </c:strCache>
            </c:strRef>
          </c:tx>
          <c:spPr>
            <a:ln w="47625">
              <a:noFill/>
            </a:ln>
          </c:spPr>
          <c:xVal>
            <c:numRef>
              <c:f>Sheet2!$C$2:$C$49</c:f>
              <c:numCache>
                <c:formatCode>General</c:formatCode>
                <c:ptCount val="48"/>
                <c:pt idx="0">
                  <c:v>0.51526295143136802</c:v>
                </c:pt>
                <c:pt idx="1">
                  <c:v>0.83460571593008004</c:v>
                </c:pt>
                <c:pt idx="2">
                  <c:v>1.4370068873264801</c:v>
                </c:pt>
                <c:pt idx="3">
                  <c:v>0.869946229267613</c:v>
                </c:pt>
                <c:pt idx="4">
                  <c:v>0.90951097775929102</c:v>
                </c:pt>
                <c:pt idx="5">
                  <c:v>0.94570194224264104</c:v>
                </c:pt>
                <c:pt idx="6">
                  <c:v>1.0432039858123201</c:v>
                </c:pt>
                <c:pt idx="7">
                  <c:v>1.0631774587584799</c:v>
                </c:pt>
                <c:pt idx="16">
                  <c:v>0.82592961684647503</c:v>
                </c:pt>
                <c:pt idx="17">
                  <c:v>1.08020348179236</c:v>
                </c:pt>
                <c:pt idx="18">
                  <c:v>1.34927831883597</c:v>
                </c:pt>
                <c:pt idx="19">
                  <c:v>1.2004973209829699</c:v>
                </c:pt>
                <c:pt idx="20">
                  <c:v>1.02376822880597</c:v>
                </c:pt>
                <c:pt idx="21">
                  <c:v>1.1585975767885901</c:v>
                </c:pt>
                <c:pt idx="22">
                  <c:v>0.88897870017702796</c:v>
                </c:pt>
                <c:pt idx="23">
                  <c:v>0.767095836198882</c:v>
                </c:pt>
                <c:pt idx="32">
                  <c:v>0.48616942561922799</c:v>
                </c:pt>
                <c:pt idx="33">
                  <c:v>0.91336433564249597</c:v>
                </c:pt>
                <c:pt idx="34">
                  <c:v>1.38531440399841</c:v>
                </c:pt>
                <c:pt idx="35">
                  <c:v>0.71758500931910996</c:v>
                </c:pt>
                <c:pt idx="36">
                  <c:v>1.0971457847180599</c:v>
                </c:pt>
                <c:pt idx="37">
                  <c:v>1.31810583855157</c:v>
                </c:pt>
                <c:pt idx="38">
                  <c:v>0.96604101192967395</c:v>
                </c:pt>
                <c:pt idx="39">
                  <c:v>0.65808518540168304</c:v>
                </c:pt>
              </c:numCache>
            </c:numRef>
          </c:xVal>
          <c:yVal>
            <c:numRef>
              <c:f>Sheet2!$A$2:$A$49</c:f>
              <c:numCache>
                <c:formatCode>General</c:formatCode>
                <c:ptCount val="4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88DA-4175-8E79-98C25B5AFD3F}"/>
            </c:ext>
          </c:extLst>
        </c:ser>
        <c:dLbls>
          <c:showLegendKey val="0"/>
          <c:showVal val="0"/>
          <c:showCatName val="0"/>
          <c:showSerName val="0"/>
          <c:showPercent val="0"/>
          <c:showBubbleSize val="0"/>
        </c:dLbls>
        <c:axId val="896100560"/>
        <c:axId val="895720000"/>
      </c:scatterChart>
      <c:valAx>
        <c:axId val="896100560"/>
        <c:scaling>
          <c:orientation val="minMax"/>
        </c:scaling>
        <c:delete val="0"/>
        <c:axPos val="b"/>
        <c:numFmt formatCode="General" sourceLinked="1"/>
        <c:majorTickMark val="out"/>
        <c:minorTickMark val="none"/>
        <c:tickLblPos val="nextTo"/>
        <c:crossAx val="895720000"/>
        <c:crosses val="autoZero"/>
        <c:crossBetween val="midCat"/>
      </c:valAx>
      <c:valAx>
        <c:axId val="895720000"/>
        <c:scaling>
          <c:orientation val="minMax"/>
        </c:scaling>
        <c:delete val="1"/>
        <c:axPos val="l"/>
        <c:numFmt formatCode="General" sourceLinked="1"/>
        <c:majorTickMark val="out"/>
        <c:minorTickMark val="none"/>
        <c:tickLblPos val="nextTo"/>
        <c:crossAx val="896100560"/>
        <c:crosses val="autoZero"/>
        <c:crossBetween val="midCat"/>
      </c:valAx>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A62C56-BABE-124D-8ECA-CD4F1BE7284B}" type="doc">
      <dgm:prSet loTypeId="urn:microsoft.com/office/officeart/2005/8/layout/process1" loCatId="" qsTypeId="urn:microsoft.com/office/officeart/2005/8/quickstyle/simple1" qsCatId="simple" csTypeId="urn:microsoft.com/office/officeart/2005/8/colors/accent1_2" csCatId="accent1" phldr="1"/>
      <dgm:spPr/>
    </dgm:pt>
    <dgm:pt modelId="{C98CF906-218D-B448-80B4-F64B70CA46D2}">
      <dgm:prSet phldrT="[Text]"/>
      <dgm:spPr/>
      <dgm:t>
        <a:bodyPr/>
        <a:lstStyle/>
        <a:p>
          <a:r>
            <a:rPr lang="en-US" dirty="0"/>
            <a:t>Voxel-wise t-statistic</a:t>
          </a:r>
        </a:p>
      </dgm:t>
    </dgm:pt>
    <dgm:pt modelId="{DE279EF3-444D-9C45-9D92-4802BA87E87D}" type="parTrans" cxnId="{9289DBB9-24B4-584C-A62A-C031DFA1F7F5}">
      <dgm:prSet/>
      <dgm:spPr/>
      <dgm:t>
        <a:bodyPr/>
        <a:lstStyle/>
        <a:p>
          <a:endParaRPr lang="en-US"/>
        </a:p>
      </dgm:t>
    </dgm:pt>
    <dgm:pt modelId="{B26B5D19-3332-0544-9B7B-7D1877FF0B2C}" type="sibTrans" cxnId="{9289DBB9-24B4-584C-A62A-C031DFA1F7F5}">
      <dgm:prSet/>
      <dgm:spPr/>
      <dgm:t>
        <a:bodyPr/>
        <a:lstStyle/>
        <a:p>
          <a:endParaRPr lang="en-US"/>
        </a:p>
      </dgm:t>
    </dgm:pt>
    <dgm:pt modelId="{25B70E1F-1CB3-3C44-BC4D-98408749A1B4}">
      <dgm:prSet phldrT="[Text]"/>
      <dgm:spPr/>
      <dgm:t>
        <a:bodyPr/>
        <a:lstStyle/>
        <a:p>
          <a:r>
            <a:rPr lang="en-US" dirty="0"/>
            <a:t>3D t-statistic map</a:t>
          </a:r>
        </a:p>
      </dgm:t>
    </dgm:pt>
    <dgm:pt modelId="{E0367DC9-722F-7745-8677-02631E2B9117}" type="parTrans" cxnId="{E8CCB746-8705-234E-BCF8-EEAC91FE2F32}">
      <dgm:prSet/>
      <dgm:spPr/>
      <dgm:t>
        <a:bodyPr/>
        <a:lstStyle/>
        <a:p>
          <a:endParaRPr lang="en-US"/>
        </a:p>
      </dgm:t>
    </dgm:pt>
    <dgm:pt modelId="{4955CCB7-5A8A-2D48-BC0B-5FBEE72429B3}" type="sibTrans" cxnId="{E8CCB746-8705-234E-BCF8-EEAC91FE2F32}">
      <dgm:prSet/>
      <dgm:spPr/>
      <dgm:t>
        <a:bodyPr/>
        <a:lstStyle/>
        <a:p>
          <a:endParaRPr lang="en-US"/>
        </a:p>
      </dgm:t>
    </dgm:pt>
    <dgm:pt modelId="{83BA1DC0-E960-6748-A852-428FC73D6490}">
      <dgm:prSet phldrT="[Text]"/>
      <dgm:spPr/>
      <dgm:t>
        <a:bodyPr/>
        <a:lstStyle/>
        <a:p>
          <a:r>
            <a:rPr lang="en-US" dirty="0"/>
            <a:t>Final result</a:t>
          </a:r>
        </a:p>
      </dgm:t>
    </dgm:pt>
    <dgm:pt modelId="{43304732-C665-634A-B86F-83FF920682DA}" type="parTrans" cxnId="{62EF7335-60E7-0645-AE79-9E2B0F549FF6}">
      <dgm:prSet/>
      <dgm:spPr/>
      <dgm:t>
        <a:bodyPr/>
        <a:lstStyle/>
        <a:p>
          <a:endParaRPr lang="en-US"/>
        </a:p>
      </dgm:t>
    </dgm:pt>
    <dgm:pt modelId="{93DC85DB-CC4F-3842-BB65-9B1710F0DDFD}" type="sibTrans" cxnId="{62EF7335-60E7-0645-AE79-9E2B0F549FF6}">
      <dgm:prSet/>
      <dgm:spPr/>
      <dgm:t>
        <a:bodyPr/>
        <a:lstStyle/>
        <a:p>
          <a:endParaRPr lang="en-US"/>
        </a:p>
      </dgm:t>
    </dgm:pt>
    <dgm:pt modelId="{5453E311-92F1-C640-B14E-543F19E66C6B}" type="pres">
      <dgm:prSet presAssocID="{5CA62C56-BABE-124D-8ECA-CD4F1BE7284B}" presName="Name0" presStyleCnt="0">
        <dgm:presLayoutVars>
          <dgm:dir/>
          <dgm:resizeHandles val="exact"/>
        </dgm:presLayoutVars>
      </dgm:prSet>
      <dgm:spPr/>
    </dgm:pt>
    <dgm:pt modelId="{8A70A040-7660-ED45-BD82-5C87D2DCDACA}" type="pres">
      <dgm:prSet presAssocID="{C98CF906-218D-B448-80B4-F64B70CA46D2}" presName="node" presStyleLbl="node1" presStyleIdx="0" presStyleCnt="3">
        <dgm:presLayoutVars>
          <dgm:bulletEnabled val="1"/>
        </dgm:presLayoutVars>
      </dgm:prSet>
      <dgm:spPr/>
    </dgm:pt>
    <dgm:pt modelId="{0013603F-E444-564A-BC78-A80633B6E64E}" type="pres">
      <dgm:prSet presAssocID="{B26B5D19-3332-0544-9B7B-7D1877FF0B2C}" presName="sibTrans" presStyleLbl="sibTrans2D1" presStyleIdx="0" presStyleCnt="2"/>
      <dgm:spPr/>
    </dgm:pt>
    <dgm:pt modelId="{46883571-C500-E543-81F6-717E4018EB50}" type="pres">
      <dgm:prSet presAssocID="{B26B5D19-3332-0544-9B7B-7D1877FF0B2C}" presName="connectorText" presStyleLbl="sibTrans2D1" presStyleIdx="0" presStyleCnt="2"/>
      <dgm:spPr/>
    </dgm:pt>
    <dgm:pt modelId="{1851857D-14FE-7E43-AF38-D05F499413F1}" type="pres">
      <dgm:prSet presAssocID="{25B70E1F-1CB3-3C44-BC4D-98408749A1B4}" presName="node" presStyleLbl="node1" presStyleIdx="1" presStyleCnt="3">
        <dgm:presLayoutVars>
          <dgm:bulletEnabled val="1"/>
        </dgm:presLayoutVars>
      </dgm:prSet>
      <dgm:spPr/>
    </dgm:pt>
    <dgm:pt modelId="{846A07A4-8CF7-664A-95DC-2663F5136E31}" type="pres">
      <dgm:prSet presAssocID="{4955CCB7-5A8A-2D48-BC0B-5FBEE72429B3}" presName="sibTrans" presStyleLbl="sibTrans2D1" presStyleIdx="1" presStyleCnt="2"/>
      <dgm:spPr/>
    </dgm:pt>
    <dgm:pt modelId="{58BAD92E-991B-8E40-B42E-3C8E1601533B}" type="pres">
      <dgm:prSet presAssocID="{4955CCB7-5A8A-2D48-BC0B-5FBEE72429B3}" presName="connectorText" presStyleLbl="sibTrans2D1" presStyleIdx="1" presStyleCnt="2"/>
      <dgm:spPr/>
    </dgm:pt>
    <dgm:pt modelId="{B866F597-EEA4-7F40-A683-8711D6BD0A30}" type="pres">
      <dgm:prSet presAssocID="{83BA1DC0-E960-6748-A852-428FC73D6490}" presName="node" presStyleLbl="node1" presStyleIdx="2" presStyleCnt="3">
        <dgm:presLayoutVars>
          <dgm:bulletEnabled val="1"/>
        </dgm:presLayoutVars>
      </dgm:prSet>
      <dgm:spPr/>
    </dgm:pt>
  </dgm:ptLst>
  <dgm:cxnLst>
    <dgm:cxn modelId="{7068D514-A9EB-F143-870E-DD3B043FBF33}" type="presOf" srcId="{25B70E1F-1CB3-3C44-BC4D-98408749A1B4}" destId="{1851857D-14FE-7E43-AF38-D05F499413F1}" srcOrd="0" destOrd="0" presId="urn:microsoft.com/office/officeart/2005/8/layout/process1"/>
    <dgm:cxn modelId="{62EF7335-60E7-0645-AE79-9E2B0F549FF6}" srcId="{5CA62C56-BABE-124D-8ECA-CD4F1BE7284B}" destId="{83BA1DC0-E960-6748-A852-428FC73D6490}" srcOrd="2" destOrd="0" parTransId="{43304732-C665-634A-B86F-83FF920682DA}" sibTransId="{93DC85DB-CC4F-3842-BB65-9B1710F0DDFD}"/>
    <dgm:cxn modelId="{21A2A661-8404-C049-8D97-7DB42FBE154F}" type="presOf" srcId="{B26B5D19-3332-0544-9B7B-7D1877FF0B2C}" destId="{0013603F-E444-564A-BC78-A80633B6E64E}" srcOrd="0" destOrd="0" presId="urn:microsoft.com/office/officeart/2005/8/layout/process1"/>
    <dgm:cxn modelId="{8CE97A46-B533-A943-A369-219F3BE23D7B}" type="presOf" srcId="{4955CCB7-5A8A-2D48-BC0B-5FBEE72429B3}" destId="{846A07A4-8CF7-664A-95DC-2663F5136E31}" srcOrd="0" destOrd="0" presId="urn:microsoft.com/office/officeart/2005/8/layout/process1"/>
    <dgm:cxn modelId="{E8CCB746-8705-234E-BCF8-EEAC91FE2F32}" srcId="{5CA62C56-BABE-124D-8ECA-CD4F1BE7284B}" destId="{25B70E1F-1CB3-3C44-BC4D-98408749A1B4}" srcOrd="1" destOrd="0" parTransId="{E0367DC9-722F-7745-8677-02631E2B9117}" sibTransId="{4955CCB7-5A8A-2D48-BC0B-5FBEE72429B3}"/>
    <dgm:cxn modelId="{86E78496-EDA8-594C-87A4-2CD84D9138E6}" type="presOf" srcId="{5CA62C56-BABE-124D-8ECA-CD4F1BE7284B}" destId="{5453E311-92F1-C640-B14E-543F19E66C6B}" srcOrd="0" destOrd="0" presId="urn:microsoft.com/office/officeart/2005/8/layout/process1"/>
    <dgm:cxn modelId="{8B4C87AE-A033-C04F-84AE-E5E30CF912A9}" type="presOf" srcId="{C98CF906-218D-B448-80B4-F64B70CA46D2}" destId="{8A70A040-7660-ED45-BD82-5C87D2DCDACA}" srcOrd="0" destOrd="0" presId="urn:microsoft.com/office/officeart/2005/8/layout/process1"/>
    <dgm:cxn modelId="{9BB5AFAE-87EC-474E-81F1-2BE94BA3F1D1}" type="presOf" srcId="{B26B5D19-3332-0544-9B7B-7D1877FF0B2C}" destId="{46883571-C500-E543-81F6-717E4018EB50}" srcOrd="1" destOrd="0" presId="urn:microsoft.com/office/officeart/2005/8/layout/process1"/>
    <dgm:cxn modelId="{9289DBB9-24B4-584C-A62A-C031DFA1F7F5}" srcId="{5CA62C56-BABE-124D-8ECA-CD4F1BE7284B}" destId="{C98CF906-218D-B448-80B4-F64B70CA46D2}" srcOrd="0" destOrd="0" parTransId="{DE279EF3-444D-9C45-9D92-4802BA87E87D}" sibTransId="{B26B5D19-3332-0544-9B7B-7D1877FF0B2C}"/>
    <dgm:cxn modelId="{FFE64DE1-FEF1-7E45-87B8-680DA78835A2}" type="presOf" srcId="{83BA1DC0-E960-6748-A852-428FC73D6490}" destId="{B866F597-EEA4-7F40-A683-8711D6BD0A30}" srcOrd="0" destOrd="0" presId="urn:microsoft.com/office/officeart/2005/8/layout/process1"/>
    <dgm:cxn modelId="{81F6ABE2-3653-974A-B5BB-343F07BC2934}" type="presOf" srcId="{4955CCB7-5A8A-2D48-BC0B-5FBEE72429B3}" destId="{58BAD92E-991B-8E40-B42E-3C8E1601533B}" srcOrd="1" destOrd="0" presId="urn:microsoft.com/office/officeart/2005/8/layout/process1"/>
    <dgm:cxn modelId="{38C60B81-CF2E-5E44-89BD-CA7B67C7A046}" type="presParOf" srcId="{5453E311-92F1-C640-B14E-543F19E66C6B}" destId="{8A70A040-7660-ED45-BD82-5C87D2DCDACA}" srcOrd="0" destOrd="0" presId="urn:microsoft.com/office/officeart/2005/8/layout/process1"/>
    <dgm:cxn modelId="{9B0DE126-0410-BF4E-B412-15124A4F53CF}" type="presParOf" srcId="{5453E311-92F1-C640-B14E-543F19E66C6B}" destId="{0013603F-E444-564A-BC78-A80633B6E64E}" srcOrd="1" destOrd="0" presId="urn:microsoft.com/office/officeart/2005/8/layout/process1"/>
    <dgm:cxn modelId="{4194049E-1978-724E-9A50-388C01D51D1A}" type="presParOf" srcId="{0013603F-E444-564A-BC78-A80633B6E64E}" destId="{46883571-C500-E543-81F6-717E4018EB50}" srcOrd="0" destOrd="0" presId="urn:microsoft.com/office/officeart/2005/8/layout/process1"/>
    <dgm:cxn modelId="{B5245F1D-9B64-0943-8018-BFC1D80FDA3C}" type="presParOf" srcId="{5453E311-92F1-C640-B14E-543F19E66C6B}" destId="{1851857D-14FE-7E43-AF38-D05F499413F1}" srcOrd="2" destOrd="0" presId="urn:microsoft.com/office/officeart/2005/8/layout/process1"/>
    <dgm:cxn modelId="{2B1AC2C7-E0D9-CF40-B82E-EA260AF13365}" type="presParOf" srcId="{5453E311-92F1-C640-B14E-543F19E66C6B}" destId="{846A07A4-8CF7-664A-95DC-2663F5136E31}" srcOrd="3" destOrd="0" presId="urn:microsoft.com/office/officeart/2005/8/layout/process1"/>
    <dgm:cxn modelId="{188C796A-9C13-4148-8E63-4B14B1BA06FB}" type="presParOf" srcId="{846A07A4-8CF7-664A-95DC-2663F5136E31}" destId="{58BAD92E-991B-8E40-B42E-3C8E1601533B}" srcOrd="0" destOrd="0" presId="urn:microsoft.com/office/officeart/2005/8/layout/process1"/>
    <dgm:cxn modelId="{1F41AC24-CCBC-DE4C-9CF6-28BCA77169DC}" type="presParOf" srcId="{5453E311-92F1-C640-B14E-543F19E66C6B}" destId="{B866F597-EEA4-7F40-A683-8711D6BD0A30}"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0A040-7660-ED45-BD82-5C87D2DCDACA}">
      <dsp:nvSpPr>
        <dsp:cNvPr id="0" name=""/>
        <dsp:cNvSpPr/>
      </dsp:nvSpPr>
      <dsp:spPr>
        <a:xfrm>
          <a:off x="5357" y="1551582"/>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Voxel-wise t-statistic</a:t>
          </a:r>
        </a:p>
      </dsp:txBody>
      <dsp:txXfrm>
        <a:off x="33499" y="1579724"/>
        <a:ext cx="1545106" cy="904550"/>
      </dsp:txXfrm>
    </dsp:sp>
    <dsp:sp modelId="{0013603F-E444-564A-BC78-A80633B6E64E}">
      <dsp:nvSpPr>
        <dsp:cNvPr id="0" name=""/>
        <dsp:cNvSpPr/>
      </dsp:nvSpPr>
      <dsp:spPr>
        <a:xfrm>
          <a:off x="1766887"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1766887" y="1912856"/>
        <a:ext cx="237646" cy="238286"/>
      </dsp:txXfrm>
    </dsp:sp>
    <dsp:sp modelId="{1851857D-14FE-7E43-AF38-D05F499413F1}">
      <dsp:nvSpPr>
        <dsp:cNvPr id="0" name=""/>
        <dsp:cNvSpPr/>
      </dsp:nvSpPr>
      <dsp:spPr>
        <a:xfrm>
          <a:off x="2247304" y="1551582"/>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3D t-statistic map</a:t>
          </a:r>
        </a:p>
      </dsp:txBody>
      <dsp:txXfrm>
        <a:off x="2275446" y="1579724"/>
        <a:ext cx="1545106" cy="904550"/>
      </dsp:txXfrm>
    </dsp:sp>
    <dsp:sp modelId="{846A07A4-8CF7-664A-95DC-2663F5136E31}">
      <dsp:nvSpPr>
        <dsp:cNvPr id="0" name=""/>
        <dsp:cNvSpPr/>
      </dsp:nvSpPr>
      <dsp:spPr>
        <a:xfrm>
          <a:off x="4008834" y="1833427"/>
          <a:ext cx="339494" cy="3971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a:off x="4008834" y="1912856"/>
        <a:ext cx="237646" cy="238286"/>
      </dsp:txXfrm>
    </dsp:sp>
    <dsp:sp modelId="{B866F597-EEA4-7F40-A683-8711D6BD0A30}">
      <dsp:nvSpPr>
        <dsp:cNvPr id="0" name=""/>
        <dsp:cNvSpPr/>
      </dsp:nvSpPr>
      <dsp:spPr>
        <a:xfrm>
          <a:off x="4489251" y="1551582"/>
          <a:ext cx="1601390" cy="9608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Final result</a:t>
          </a:r>
        </a:p>
      </dsp:txBody>
      <dsp:txXfrm>
        <a:off x="4517393" y="1579724"/>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1582" cy="495348"/>
          </a:xfrm>
          <a:prstGeom prst="rect">
            <a:avLst/>
          </a:prstGeom>
        </p:spPr>
        <p:txBody>
          <a:bodyPr vert="horz" lIns="91440" tIns="45720" rIns="91440" bIns="45720" rtlCol="0"/>
          <a:lstStyle>
            <a:lvl1pPr algn="l">
              <a:defRPr sz="1200"/>
            </a:lvl1pPr>
          </a:lstStyle>
          <a:p>
            <a:endParaRPr lang="de-AT"/>
          </a:p>
        </p:txBody>
      </p:sp>
      <p:sp>
        <p:nvSpPr>
          <p:cNvPr id="3" name="Date Placeholder 2"/>
          <p:cNvSpPr>
            <a:spLocks noGrp="1"/>
          </p:cNvSpPr>
          <p:nvPr>
            <p:ph type="dt" idx="1"/>
          </p:nvPr>
        </p:nvSpPr>
        <p:spPr>
          <a:xfrm>
            <a:off x="3818971" y="0"/>
            <a:ext cx="2921582" cy="495348"/>
          </a:xfrm>
          <a:prstGeom prst="rect">
            <a:avLst/>
          </a:prstGeom>
        </p:spPr>
        <p:txBody>
          <a:bodyPr vert="horz" lIns="91440" tIns="45720" rIns="91440" bIns="45720" rtlCol="0"/>
          <a:lstStyle>
            <a:lvl1pPr algn="r">
              <a:defRPr sz="1200"/>
            </a:lvl1pPr>
          </a:lstStyle>
          <a:p>
            <a:fld id="{3FBEC11B-7992-4FC1-A28C-CEEB225C985C}" type="datetimeFigureOut">
              <a:rPr lang="de-AT" smtClean="0"/>
              <a:t>03.06.2024</a:t>
            </a:fld>
            <a:endParaRPr lang="de-AT"/>
          </a:p>
        </p:txBody>
      </p:sp>
      <p:sp>
        <p:nvSpPr>
          <p:cNvPr id="4" name="Slide Image Placeholder 3"/>
          <p:cNvSpPr>
            <a:spLocks noGrp="1" noRot="1" noChangeAspect="1"/>
          </p:cNvSpPr>
          <p:nvPr>
            <p:ph type="sldImg" idx="2"/>
          </p:nvPr>
        </p:nvSpPr>
        <p:spPr>
          <a:xfrm>
            <a:off x="409575" y="1233488"/>
            <a:ext cx="5922963" cy="3332162"/>
          </a:xfrm>
          <a:prstGeom prst="rect">
            <a:avLst/>
          </a:prstGeom>
          <a:noFill/>
          <a:ln w="12700">
            <a:solidFill>
              <a:prstClr val="black"/>
            </a:solidFill>
          </a:ln>
        </p:spPr>
        <p:txBody>
          <a:bodyPr vert="horz" lIns="91440" tIns="45720" rIns="91440" bIns="45720" rtlCol="0" anchor="ctr"/>
          <a:lstStyle/>
          <a:p>
            <a:endParaRPr lang="de-AT"/>
          </a:p>
        </p:txBody>
      </p:sp>
      <p:sp>
        <p:nvSpPr>
          <p:cNvPr id="5" name="Notes Placeholder 4"/>
          <p:cNvSpPr>
            <a:spLocks noGrp="1"/>
          </p:cNvSpPr>
          <p:nvPr>
            <p:ph type="body" sz="quarter" idx="3"/>
          </p:nvPr>
        </p:nvSpPr>
        <p:spPr>
          <a:xfrm>
            <a:off x="674212" y="4751220"/>
            <a:ext cx="5393690" cy="388736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AT"/>
          </a:p>
        </p:txBody>
      </p:sp>
      <p:sp>
        <p:nvSpPr>
          <p:cNvPr id="6" name="Footer Placeholder 5"/>
          <p:cNvSpPr>
            <a:spLocks noGrp="1"/>
          </p:cNvSpPr>
          <p:nvPr>
            <p:ph type="ftr" sz="quarter" idx="4"/>
          </p:nvPr>
        </p:nvSpPr>
        <p:spPr>
          <a:xfrm>
            <a:off x="0" y="9377318"/>
            <a:ext cx="2921582" cy="495347"/>
          </a:xfrm>
          <a:prstGeom prst="rect">
            <a:avLst/>
          </a:prstGeom>
        </p:spPr>
        <p:txBody>
          <a:bodyPr vert="horz" lIns="91440" tIns="45720" rIns="91440" bIns="45720" rtlCol="0" anchor="b"/>
          <a:lstStyle>
            <a:lvl1pPr algn="l">
              <a:defRPr sz="1200"/>
            </a:lvl1pPr>
          </a:lstStyle>
          <a:p>
            <a:endParaRPr lang="de-AT"/>
          </a:p>
        </p:txBody>
      </p:sp>
      <p:sp>
        <p:nvSpPr>
          <p:cNvPr id="7" name="Slide Number Placeholder 6"/>
          <p:cNvSpPr>
            <a:spLocks noGrp="1"/>
          </p:cNvSpPr>
          <p:nvPr>
            <p:ph type="sldNum" sz="quarter" idx="5"/>
          </p:nvPr>
        </p:nvSpPr>
        <p:spPr>
          <a:xfrm>
            <a:off x="3818971" y="9377318"/>
            <a:ext cx="2921582" cy="495347"/>
          </a:xfrm>
          <a:prstGeom prst="rect">
            <a:avLst/>
          </a:prstGeom>
        </p:spPr>
        <p:txBody>
          <a:bodyPr vert="horz" lIns="91440" tIns="45720" rIns="91440" bIns="45720" rtlCol="0" anchor="b"/>
          <a:lstStyle>
            <a:lvl1pPr algn="r">
              <a:defRPr sz="1200"/>
            </a:lvl1pPr>
          </a:lstStyle>
          <a:p>
            <a:fld id="{8DD79280-D428-48BF-A305-6859FA78C87B}" type="slidenum">
              <a:rPr lang="de-AT" smtClean="0"/>
              <a:t>‹#›</a:t>
            </a:fld>
            <a:endParaRPr lang="de-AT"/>
          </a:p>
        </p:txBody>
      </p:sp>
    </p:spTree>
    <p:extLst>
      <p:ext uri="{BB962C8B-B14F-4D97-AF65-F5344CB8AC3E}">
        <p14:creationId xmlns:p14="http://schemas.microsoft.com/office/powerpoint/2010/main" val="260751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AT" sz="1200" kern="1200" dirty="0">
                <a:solidFill>
                  <a:schemeClr val="tx1"/>
                </a:solidFill>
                <a:effectLst/>
                <a:latin typeface="+mn-lt"/>
                <a:ea typeface="+mn-ea"/>
                <a:cs typeface="+mn-cs"/>
              </a:rPr>
              <a:t>Nichtdestotrotz sind MRT und </a:t>
            </a:r>
            <a:r>
              <a:rPr lang="de-AT" sz="1200" kern="1200" dirty="0" err="1">
                <a:solidFill>
                  <a:schemeClr val="tx1"/>
                </a:solidFill>
                <a:effectLst/>
                <a:latin typeface="+mn-lt"/>
                <a:ea typeface="+mn-ea"/>
                <a:cs typeface="+mn-cs"/>
              </a:rPr>
              <a:t>fMRT</a:t>
            </a:r>
            <a:r>
              <a:rPr lang="de-AT" sz="1200" kern="1200" dirty="0">
                <a:solidFill>
                  <a:schemeClr val="tx1"/>
                </a:solidFill>
                <a:effectLst/>
                <a:latin typeface="+mn-lt"/>
                <a:ea typeface="+mn-ea"/>
                <a:cs typeface="+mn-cs"/>
              </a:rPr>
              <a:t> unter </a:t>
            </a:r>
            <a:r>
              <a:rPr lang="de-AT" sz="1200" kern="1200" dirty="0" err="1">
                <a:solidFill>
                  <a:schemeClr val="tx1"/>
                </a:solidFill>
                <a:effectLst/>
                <a:latin typeface="+mn-lt"/>
                <a:ea typeface="+mn-ea"/>
                <a:cs typeface="+mn-cs"/>
              </a:rPr>
              <a:t>NeurowissenschaftlerInnen</a:t>
            </a:r>
            <a:r>
              <a:rPr lang="de-AT" sz="1200" kern="1200" dirty="0">
                <a:solidFill>
                  <a:schemeClr val="tx1"/>
                </a:solidFill>
                <a:effectLst/>
                <a:latin typeface="+mn-lt"/>
                <a:ea typeface="+mn-ea"/>
                <a:cs typeface="+mn-cs"/>
              </a:rPr>
              <a:t> sehr beliebt und entwickeln sich rasch. Momentan ist MRT eine der Methoden mit dem </a:t>
            </a:r>
            <a:r>
              <a:rPr lang="de-AT" sz="1200" kern="1200" dirty="0" err="1">
                <a:solidFill>
                  <a:schemeClr val="tx1"/>
                </a:solidFill>
                <a:effectLst/>
                <a:latin typeface="+mn-lt"/>
                <a:ea typeface="+mn-ea"/>
                <a:cs typeface="+mn-cs"/>
              </a:rPr>
              <a:t>groesstem</a:t>
            </a:r>
            <a:r>
              <a:rPr lang="de-AT" sz="1200" kern="1200" dirty="0">
                <a:solidFill>
                  <a:schemeClr val="tx1"/>
                </a:solidFill>
                <a:effectLst/>
                <a:latin typeface="+mn-lt"/>
                <a:ea typeface="+mn-ea"/>
                <a:cs typeface="+mn-cs"/>
              </a:rPr>
              <a:t> Potenzial. Wir </a:t>
            </a:r>
            <a:r>
              <a:rPr lang="de-AT" sz="1200" kern="1200" dirty="0" err="1">
                <a:solidFill>
                  <a:schemeClr val="tx1"/>
                </a:solidFill>
                <a:effectLst/>
                <a:latin typeface="+mn-lt"/>
                <a:ea typeface="+mn-ea"/>
                <a:cs typeface="+mn-cs"/>
              </a:rPr>
              <a:t>koennen</a:t>
            </a:r>
            <a:r>
              <a:rPr lang="de-AT" sz="1200" kern="1200" dirty="0">
                <a:solidFill>
                  <a:schemeClr val="tx1"/>
                </a:solidFill>
                <a:effectLst/>
                <a:latin typeface="+mn-lt"/>
                <a:ea typeface="+mn-ea"/>
                <a:cs typeface="+mn-cs"/>
              </a:rPr>
              <a:t> immer schneller, immer genauer, und immer </a:t>
            </a:r>
            <a:r>
              <a:rPr lang="de-AT" sz="1200" kern="1200" dirty="0" err="1">
                <a:solidFill>
                  <a:schemeClr val="tx1"/>
                </a:solidFill>
                <a:effectLst/>
                <a:latin typeface="+mn-lt"/>
                <a:ea typeface="+mn-ea"/>
                <a:cs typeface="+mn-cs"/>
              </a:rPr>
              <a:t>zuverlaessiger</a:t>
            </a:r>
            <a:r>
              <a:rPr lang="de-AT" sz="1200" kern="1200" dirty="0">
                <a:solidFill>
                  <a:schemeClr val="tx1"/>
                </a:solidFill>
                <a:effectLst/>
                <a:latin typeface="+mn-lt"/>
                <a:ea typeface="+mn-ea"/>
                <a:cs typeface="+mn-cs"/>
              </a:rPr>
              <a:t> sowohl die Struktur als auch </a:t>
            </a:r>
            <a:r>
              <a:rPr lang="de-AT" sz="1200" kern="1200" dirty="0" err="1">
                <a:solidFill>
                  <a:schemeClr val="tx1"/>
                </a:solidFill>
                <a:effectLst/>
                <a:latin typeface="+mn-lt"/>
                <a:ea typeface="+mn-ea"/>
                <a:cs typeface="+mn-cs"/>
              </a:rPr>
              <a:t>Aktivitaet</a:t>
            </a:r>
            <a:r>
              <a:rPr lang="de-AT" sz="1200" kern="1200" dirty="0">
                <a:solidFill>
                  <a:schemeClr val="tx1"/>
                </a:solidFill>
                <a:effectLst/>
                <a:latin typeface="+mn-lt"/>
                <a:ea typeface="+mn-ea"/>
                <a:cs typeface="+mn-cs"/>
              </a:rPr>
              <a:t> des Gehirns messen. </a:t>
            </a:r>
            <a:endParaRPr lang="en-US"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Eine der wichtigsten technologischen Entwicklungen, die dahinter Steckt, ist die </a:t>
            </a:r>
            <a:r>
              <a:rPr lang="de-AT" sz="1200" kern="1200" dirty="0" err="1">
                <a:solidFill>
                  <a:schemeClr val="tx1"/>
                </a:solidFill>
                <a:effectLst/>
                <a:latin typeface="+mn-lt"/>
                <a:ea typeface="+mn-ea"/>
                <a:cs typeface="+mn-cs"/>
              </a:rPr>
              <a:t>Entwickling</a:t>
            </a:r>
            <a:r>
              <a:rPr lang="de-AT" sz="1200" kern="1200" dirty="0">
                <a:solidFill>
                  <a:schemeClr val="tx1"/>
                </a:solidFill>
                <a:effectLst/>
                <a:latin typeface="+mn-lt"/>
                <a:ea typeface="+mn-ea"/>
                <a:cs typeface="+mn-cs"/>
              </a:rPr>
              <a:t> der Magneten mit immer </a:t>
            </a:r>
            <a:r>
              <a:rPr lang="de-AT" sz="1200" kern="1200" dirty="0" err="1">
                <a:solidFill>
                  <a:schemeClr val="tx1"/>
                </a:solidFill>
                <a:effectLst/>
                <a:latin typeface="+mn-lt"/>
                <a:ea typeface="+mn-ea"/>
                <a:cs typeface="+mn-cs"/>
              </a:rPr>
              <a:t>hoeheren</a:t>
            </a:r>
            <a:r>
              <a:rPr lang="de-AT" sz="1200" kern="1200" dirty="0">
                <a:solidFill>
                  <a:schemeClr val="tx1"/>
                </a:solidFill>
                <a:effectLst/>
                <a:latin typeface="+mn-lt"/>
                <a:ea typeface="+mn-ea"/>
                <a:cs typeface="+mn-cs"/>
              </a:rPr>
              <a:t> </a:t>
            </a:r>
            <a:r>
              <a:rPr lang="de-AT" sz="1200" kern="1200" dirty="0" err="1">
                <a:solidFill>
                  <a:schemeClr val="tx1"/>
                </a:solidFill>
                <a:effectLst/>
                <a:latin typeface="+mn-lt"/>
                <a:ea typeface="+mn-ea"/>
                <a:cs typeface="+mn-cs"/>
              </a:rPr>
              <a:t>Magnetstaerken</a:t>
            </a:r>
            <a:r>
              <a:rPr lang="de-AT"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Je </a:t>
            </a:r>
            <a:r>
              <a:rPr lang="de-AT" sz="1200" kern="1200" dirty="0" err="1">
                <a:solidFill>
                  <a:schemeClr val="tx1"/>
                </a:solidFill>
                <a:effectLst/>
                <a:latin typeface="+mn-lt"/>
                <a:ea typeface="+mn-ea"/>
                <a:cs typeface="+mn-cs"/>
              </a:rPr>
              <a:t>hoehe</a:t>
            </a:r>
            <a:r>
              <a:rPr lang="de-AT" sz="1200" kern="1200" dirty="0">
                <a:solidFill>
                  <a:schemeClr val="tx1"/>
                </a:solidFill>
                <a:effectLst/>
                <a:latin typeface="+mn-lt"/>
                <a:ea typeface="+mn-ea"/>
                <a:cs typeface="+mn-cs"/>
              </a:rPr>
              <a:t> die </a:t>
            </a:r>
            <a:r>
              <a:rPr lang="de-AT" sz="1200" kern="1200" dirty="0" err="1">
                <a:solidFill>
                  <a:schemeClr val="tx1"/>
                </a:solidFill>
                <a:effectLst/>
                <a:latin typeface="+mn-lt"/>
                <a:ea typeface="+mn-ea"/>
                <a:cs typeface="+mn-cs"/>
              </a:rPr>
              <a:t>Magnetstaerke</a:t>
            </a:r>
            <a:r>
              <a:rPr lang="de-AT" sz="1200" kern="1200" dirty="0">
                <a:solidFill>
                  <a:schemeClr val="tx1"/>
                </a:solidFill>
                <a:effectLst/>
                <a:latin typeface="+mn-lt"/>
                <a:ea typeface="+mn-ea"/>
                <a:cs typeface="+mn-cs"/>
              </a:rPr>
              <a:t>, desto </a:t>
            </a:r>
            <a:r>
              <a:rPr lang="de-AT" sz="1200" kern="1200" dirty="0" err="1">
                <a:solidFill>
                  <a:schemeClr val="tx1"/>
                </a:solidFill>
                <a:effectLst/>
                <a:latin typeface="+mn-lt"/>
                <a:ea typeface="+mn-ea"/>
                <a:cs typeface="+mn-cs"/>
              </a:rPr>
              <a:t>Staerke</a:t>
            </a:r>
            <a:r>
              <a:rPr lang="de-AT" sz="1200" kern="1200" dirty="0">
                <a:solidFill>
                  <a:schemeClr val="tx1"/>
                </a:solidFill>
                <a:effectLst/>
                <a:latin typeface="+mn-lt"/>
                <a:ea typeface="+mn-ea"/>
                <a:cs typeface="+mn-cs"/>
              </a:rPr>
              <a:t> ist das Signal. Speziell </a:t>
            </a:r>
            <a:r>
              <a:rPr lang="de-AT" sz="1200" kern="1200" dirty="0" err="1">
                <a:solidFill>
                  <a:schemeClr val="tx1"/>
                </a:solidFill>
                <a:effectLst/>
                <a:latin typeface="+mn-lt"/>
                <a:ea typeface="+mn-ea"/>
                <a:cs typeface="+mn-cs"/>
              </a:rPr>
              <a:t>fuer</a:t>
            </a:r>
            <a:r>
              <a:rPr lang="de-AT" sz="1200" kern="1200" dirty="0">
                <a:solidFill>
                  <a:schemeClr val="tx1"/>
                </a:solidFill>
                <a:effectLst/>
                <a:latin typeface="+mn-lt"/>
                <a:ea typeface="+mn-ea"/>
                <a:cs typeface="+mn-cs"/>
              </a:rPr>
              <a:t> </a:t>
            </a:r>
            <a:r>
              <a:rPr lang="de-AT" sz="1200" kern="1200" dirty="0" err="1">
                <a:solidFill>
                  <a:schemeClr val="tx1"/>
                </a:solidFill>
                <a:effectLst/>
                <a:latin typeface="+mn-lt"/>
                <a:ea typeface="+mn-ea"/>
                <a:cs typeface="+mn-cs"/>
              </a:rPr>
              <a:t>fMRT</a:t>
            </a:r>
            <a:r>
              <a:rPr lang="de-AT" sz="1200" kern="1200" dirty="0">
                <a:solidFill>
                  <a:schemeClr val="tx1"/>
                </a:solidFill>
                <a:effectLst/>
                <a:latin typeface="+mn-lt"/>
                <a:ea typeface="+mn-ea"/>
                <a:cs typeface="+mn-cs"/>
              </a:rPr>
              <a:t> </a:t>
            </a:r>
            <a:r>
              <a:rPr lang="de-AT" sz="1200" kern="1200" dirty="0" err="1">
                <a:solidFill>
                  <a:schemeClr val="tx1"/>
                </a:solidFill>
                <a:effectLst/>
                <a:latin typeface="+mn-lt"/>
                <a:ea typeface="+mn-ea"/>
                <a:cs typeface="+mn-cs"/>
              </a:rPr>
              <a:t>heisst</a:t>
            </a:r>
            <a:r>
              <a:rPr lang="de-AT" sz="1200" kern="1200" dirty="0">
                <a:solidFill>
                  <a:schemeClr val="tx1"/>
                </a:solidFill>
                <a:effectLst/>
                <a:latin typeface="+mn-lt"/>
                <a:ea typeface="+mn-ea"/>
                <a:cs typeface="+mn-cs"/>
              </a:rPr>
              <a:t> es auch: desto </a:t>
            </a:r>
            <a:r>
              <a:rPr lang="de-AT" sz="1200" kern="1200" dirty="0" err="1">
                <a:solidFill>
                  <a:schemeClr val="tx1"/>
                </a:solidFill>
                <a:effectLst/>
                <a:latin typeface="+mn-lt"/>
                <a:ea typeface="+mn-ea"/>
                <a:cs typeface="+mn-cs"/>
              </a:rPr>
              <a:t>hoeher</a:t>
            </a:r>
            <a:r>
              <a:rPr lang="de-AT" sz="1200" kern="1200" dirty="0">
                <a:solidFill>
                  <a:schemeClr val="tx1"/>
                </a:solidFill>
                <a:effectLst/>
                <a:latin typeface="+mn-lt"/>
                <a:ea typeface="+mn-ea"/>
                <a:cs typeface="+mn-cs"/>
              </a:rPr>
              <a:t> ist die </a:t>
            </a:r>
            <a:r>
              <a:rPr lang="de-AT" sz="1200" kern="1200" dirty="0" err="1">
                <a:solidFill>
                  <a:schemeClr val="tx1"/>
                </a:solidFill>
                <a:effectLst/>
                <a:latin typeface="+mn-lt"/>
                <a:ea typeface="+mn-ea"/>
                <a:cs typeface="+mn-cs"/>
              </a:rPr>
              <a:t>raumliche</a:t>
            </a:r>
            <a:r>
              <a:rPr lang="de-AT" sz="1200" kern="1200" dirty="0">
                <a:solidFill>
                  <a:schemeClr val="tx1"/>
                </a:solidFill>
                <a:effectLst/>
                <a:latin typeface="+mn-lt"/>
                <a:ea typeface="+mn-ea"/>
                <a:cs typeface="+mn-cs"/>
              </a:rPr>
              <a:t> </a:t>
            </a:r>
            <a:r>
              <a:rPr lang="de-AT" sz="1200" kern="1200" dirty="0" err="1">
                <a:solidFill>
                  <a:schemeClr val="tx1"/>
                </a:solidFill>
                <a:effectLst/>
                <a:latin typeface="+mn-lt"/>
                <a:ea typeface="+mn-ea"/>
                <a:cs typeface="+mn-cs"/>
              </a:rPr>
              <a:t>Aufloesung</a:t>
            </a:r>
            <a:r>
              <a:rPr lang="de-AT" sz="1200" kern="1200" dirty="0">
                <a:solidFill>
                  <a:schemeClr val="tx1"/>
                </a:solidFill>
                <a:effectLst/>
                <a:latin typeface="+mn-lt"/>
                <a:ea typeface="+mn-ea"/>
                <a:cs typeface="+mn-cs"/>
              </a:rPr>
              <a:t>, die wir erreichen </a:t>
            </a:r>
            <a:r>
              <a:rPr lang="de-AT" sz="1200" kern="1200" dirty="0" err="1">
                <a:solidFill>
                  <a:schemeClr val="tx1"/>
                </a:solidFill>
                <a:effectLst/>
                <a:latin typeface="+mn-lt"/>
                <a:ea typeface="+mn-ea"/>
                <a:cs typeface="+mn-cs"/>
              </a:rPr>
              <a:t>koennen</a:t>
            </a:r>
            <a:r>
              <a:rPr lang="de-AT"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de-AT" sz="1200" kern="1200" dirty="0">
                <a:solidFill>
                  <a:schemeClr val="tx1"/>
                </a:solidFill>
                <a:effectLst/>
                <a:latin typeface="+mn-lt"/>
                <a:ea typeface="+mn-ea"/>
                <a:cs typeface="+mn-cs"/>
              </a:rPr>
              <a:t>Hier auf dem Bild ist ein typischer Scanner mit </a:t>
            </a:r>
            <a:r>
              <a:rPr lang="de-AT" sz="1200" kern="1200" dirty="0" err="1">
                <a:solidFill>
                  <a:schemeClr val="tx1"/>
                </a:solidFill>
                <a:effectLst/>
                <a:latin typeface="+mn-lt"/>
                <a:ea typeface="+mn-ea"/>
                <a:cs typeface="+mn-cs"/>
              </a:rPr>
              <a:t>Magnetfeldstaerke</a:t>
            </a:r>
            <a:r>
              <a:rPr lang="de-AT" sz="1200" kern="1200" dirty="0">
                <a:solidFill>
                  <a:schemeClr val="tx1"/>
                </a:solidFill>
                <a:effectLst/>
                <a:latin typeface="+mn-lt"/>
                <a:ea typeface="+mn-ea"/>
                <a:cs typeface="+mn-cs"/>
              </a:rPr>
              <a:t> von 3 Tesla abgebildet. Er ist vor ein paar Jahren noch am Max Planck Institut </a:t>
            </a:r>
            <a:r>
              <a:rPr lang="de-AT" sz="1200" kern="1200" dirty="0" err="1">
                <a:solidFill>
                  <a:schemeClr val="tx1"/>
                </a:solidFill>
                <a:effectLst/>
                <a:latin typeface="+mn-lt"/>
                <a:ea typeface="+mn-ea"/>
                <a:cs typeface="+mn-cs"/>
              </a:rPr>
              <a:t>fuer</a:t>
            </a:r>
            <a:r>
              <a:rPr lang="de-AT" sz="1200" kern="1200" dirty="0">
                <a:solidFill>
                  <a:schemeClr val="tx1"/>
                </a:solidFill>
                <a:effectLst/>
                <a:latin typeface="+mn-lt"/>
                <a:ea typeface="+mn-ea"/>
                <a:cs typeface="+mn-cs"/>
              </a:rPr>
              <a:t> Biologische Kybernetik in </a:t>
            </a:r>
            <a:r>
              <a:rPr lang="de-AT" sz="1200" kern="1200" dirty="0" err="1">
                <a:solidFill>
                  <a:schemeClr val="tx1"/>
                </a:solidFill>
                <a:effectLst/>
                <a:latin typeface="+mn-lt"/>
                <a:ea typeface="+mn-ea"/>
                <a:cs typeface="+mn-cs"/>
              </a:rPr>
              <a:t>Tuebingen</a:t>
            </a:r>
            <a:r>
              <a:rPr lang="de-AT" sz="1200" kern="1200" dirty="0">
                <a:solidFill>
                  <a:schemeClr val="tx1"/>
                </a:solidFill>
                <a:effectLst/>
                <a:latin typeface="+mn-lt"/>
                <a:ea typeface="+mn-ea"/>
                <a:cs typeface="+mn-cs"/>
              </a:rPr>
              <a:t> gestanden, wo ich </a:t>
            </a:r>
            <a:r>
              <a:rPr lang="de-AT" sz="1200" kern="1200" dirty="0" err="1">
                <a:solidFill>
                  <a:schemeClr val="tx1"/>
                </a:solidFill>
                <a:effectLst/>
                <a:latin typeface="+mn-lt"/>
                <a:ea typeface="+mn-ea"/>
                <a:cs typeface="+mn-cs"/>
              </a:rPr>
              <a:t>frueher</a:t>
            </a:r>
            <a:r>
              <a:rPr lang="de-AT" sz="1200" kern="1200" dirty="0">
                <a:solidFill>
                  <a:schemeClr val="tx1"/>
                </a:solidFill>
                <a:effectLst/>
                <a:latin typeface="+mn-lt"/>
                <a:ea typeface="+mn-ea"/>
                <a:cs typeface="+mn-cs"/>
              </a:rPr>
              <a:t> gearbeitet habe. Mittlerweile ist er durch ein neueres Modell ersetzt worden, aber die </a:t>
            </a:r>
            <a:r>
              <a:rPr lang="de-AT" sz="1200" kern="1200" dirty="0" err="1">
                <a:solidFill>
                  <a:schemeClr val="tx1"/>
                </a:solidFill>
                <a:effectLst/>
                <a:latin typeface="+mn-lt"/>
                <a:ea typeface="+mn-ea"/>
                <a:cs typeface="+mn-cs"/>
              </a:rPr>
              <a:t>Magnetfeldstaerke</a:t>
            </a:r>
            <a:r>
              <a:rPr lang="de-AT" sz="1200" kern="1200" dirty="0">
                <a:solidFill>
                  <a:schemeClr val="tx1"/>
                </a:solidFill>
                <a:effectLst/>
                <a:latin typeface="+mn-lt"/>
                <a:ea typeface="+mn-ea"/>
                <a:cs typeface="+mn-cs"/>
              </a:rPr>
              <a:t> ist gleich geblieben.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1F1A2ED-52FE-4042-815C-5830AB680017}" type="slidenum">
              <a:rPr lang="en-US" smtClean="0"/>
              <a:t>2</a:t>
            </a:fld>
            <a:endParaRPr lang="en-US"/>
          </a:p>
        </p:txBody>
      </p:sp>
    </p:spTree>
    <p:extLst>
      <p:ext uri="{BB962C8B-B14F-4D97-AF65-F5344CB8AC3E}">
        <p14:creationId xmlns:p14="http://schemas.microsoft.com/office/powerpoint/2010/main" val="4018429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a:t>
            </a:r>
            <a:r>
              <a:rPr lang="en-US" baseline="0" dirty="0"/>
              <a:t> look at the time course of a voxel in the visual </a:t>
            </a:r>
            <a:r>
              <a:rPr lang="en-US" baseline="0" dirty="0" err="1"/>
              <a:t>coretx</a:t>
            </a:r>
            <a:r>
              <a:rPr lang="en-US" baseline="0" dirty="0"/>
              <a:t>. You see that it is noisy and delayed, but it kind of follows the stimulus.</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12</a:t>
            </a:fld>
            <a:endParaRPr lang="en-US"/>
          </a:p>
        </p:txBody>
      </p:sp>
    </p:spTree>
    <p:extLst>
      <p:ext uri="{BB962C8B-B14F-4D97-AF65-F5344CB8AC3E}">
        <p14:creationId xmlns:p14="http://schemas.microsoft.com/office/powerpoint/2010/main" val="316813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analysis would be to realign the BOLD time course with the stimulus time course</a:t>
            </a:r>
          </a:p>
        </p:txBody>
      </p:sp>
      <p:sp>
        <p:nvSpPr>
          <p:cNvPr id="4" name="Slide Number Placeholder 3"/>
          <p:cNvSpPr>
            <a:spLocks noGrp="1"/>
          </p:cNvSpPr>
          <p:nvPr>
            <p:ph type="sldNum" sz="quarter" idx="10"/>
          </p:nvPr>
        </p:nvSpPr>
        <p:spPr/>
        <p:txBody>
          <a:bodyPr/>
          <a:lstStyle/>
          <a:p>
            <a:fld id="{A8A6E086-2C0B-8A4E-9EE7-478F9D228A54}" type="slidenum">
              <a:rPr lang="en-US" smtClean="0"/>
              <a:t>13</a:t>
            </a:fld>
            <a:endParaRPr lang="en-US"/>
          </a:p>
        </p:txBody>
      </p:sp>
    </p:spTree>
    <p:extLst>
      <p:ext uri="{BB962C8B-B14F-4D97-AF65-F5344CB8AC3E}">
        <p14:creationId xmlns:p14="http://schemas.microsoft.com/office/powerpoint/2010/main" val="31057748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a:t>
            </a:r>
            <a:r>
              <a:rPr lang="en-US" dirty="0" err="1"/>
              <a:t>labael</a:t>
            </a:r>
            <a:r>
              <a:rPr lang="en-US" baseline="0" dirty="0"/>
              <a:t> each value according to when it </a:t>
            </a:r>
            <a:r>
              <a:rPr lang="en-US" baseline="0" dirty="0" err="1"/>
              <a:t>iwas</a:t>
            </a:r>
            <a:r>
              <a:rPr lang="en-US" baseline="0" dirty="0"/>
              <a:t> acquired, stimulus or baseline</a:t>
            </a:r>
          </a:p>
          <a:p>
            <a:r>
              <a:rPr lang="en-US" baseline="0" dirty="0"/>
              <a:t>Collect two types of data points into two big piles and do a statistical comparison via a t-test</a:t>
            </a:r>
          </a:p>
        </p:txBody>
      </p:sp>
      <p:sp>
        <p:nvSpPr>
          <p:cNvPr id="4" name="Slide Number Placeholder 3"/>
          <p:cNvSpPr>
            <a:spLocks noGrp="1"/>
          </p:cNvSpPr>
          <p:nvPr>
            <p:ph type="sldNum" sz="quarter" idx="10"/>
          </p:nvPr>
        </p:nvSpPr>
        <p:spPr/>
        <p:txBody>
          <a:bodyPr/>
          <a:lstStyle/>
          <a:p>
            <a:fld id="{A8A6E086-2C0B-8A4E-9EE7-478F9D228A54}" type="slidenum">
              <a:rPr lang="en-US" smtClean="0"/>
              <a:t>14</a:t>
            </a:fld>
            <a:endParaRPr lang="en-US"/>
          </a:p>
        </p:txBody>
      </p:sp>
    </p:spTree>
    <p:extLst>
      <p:ext uri="{BB962C8B-B14F-4D97-AF65-F5344CB8AC3E}">
        <p14:creationId xmlns:p14="http://schemas.microsoft.com/office/powerpoint/2010/main" val="3508742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do it for every voxel, you can get a new</a:t>
            </a:r>
            <a:r>
              <a:rPr lang="en-US" baseline="0" dirty="0"/>
              <a:t> volume, which consists of t-</a:t>
            </a:r>
            <a:r>
              <a:rPr lang="en-US" baseline="0" dirty="0" err="1"/>
              <a:t>statistcs</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15</a:t>
            </a:fld>
            <a:endParaRPr lang="en-US"/>
          </a:p>
        </p:txBody>
      </p:sp>
    </p:spTree>
    <p:extLst>
      <p:ext uri="{BB962C8B-B14F-4D97-AF65-F5344CB8AC3E}">
        <p14:creationId xmlns:p14="http://schemas.microsoft.com/office/powerpoint/2010/main" val="462470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a:t>
            </a:r>
            <a:r>
              <a:rPr lang="en-US" baseline="0" dirty="0"/>
              <a:t> we get from beta estimates to making statistical inference? Rejecting the null hypothesis? </a:t>
            </a:r>
          </a:p>
          <a:p>
            <a:r>
              <a:rPr lang="en-US" dirty="0"/>
              <a:t>The good thing is that beta</a:t>
            </a:r>
            <a:r>
              <a:rPr lang="en-US" baseline="0" dirty="0"/>
              <a:t> estimated </a:t>
            </a:r>
            <a:r>
              <a:rPr lang="en-US" baseline="0" dirty="0" err="1"/>
              <a:t>devided</a:t>
            </a:r>
            <a:r>
              <a:rPr lang="en-US" baseline="0" dirty="0"/>
              <a:t> by its standard </a:t>
            </a:r>
            <a:r>
              <a:rPr lang="en-US" baseline="0" dirty="0" err="1"/>
              <a:t>eroor</a:t>
            </a:r>
            <a:r>
              <a:rPr lang="en-US" baseline="0" dirty="0"/>
              <a:t> is a t-statistic with a t-distribution. So to know </a:t>
            </a:r>
            <a:r>
              <a:rPr lang="en-US" baseline="0" dirty="0" err="1"/>
              <a:t>wheter</a:t>
            </a:r>
            <a:r>
              <a:rPr lang="en-US" baseline="0" dirty="0"/>
              <a:t> an activation in one voxel is significant is relatively </a:t>
            </a:r>
            <a:r>
              <a:rPr lang="en-US" baseline="0" dirty="0" err="1"/>
              <a:t>straifhtforward</a:t>
            </a:r>
            <a:r>
              <a:rPr lang="en-US" baseline="0" dirty="0"/>
              <a:t>.</a:t>
            </a:r>
          </a:p>
          <a:p>
            <a:r>
              <a:rPr lang="en-US" baseline="0" dirty="0"/>
              <a:t>If we had just one voxel, we would have computed the t-statistic, and then depending on the degrees of freedom determined if it exceeds the critical value. </a:t>
            </a:r>
          </a:p>
          <a:p>
            <a:r>
              <a:rPr lang="en-US" baseline="0" dirty="0"/>
              <a:t>However, we are doing the same statistical test for MANY voxels. SO the probability that we find a significant voxel simply by chance increases. This is the multiple comparison problem that is encountered anywhere in statistics. In fMRI it is particularly prominent, because the number if singe tests is enormous. </a:t>
            </a:r>
          </a:p>
          <a:p>
            <a:r>
              <a:rPr lang="en-US" baseline="0" dirty="0"/>
              <a:t>There are several ways and philosophies for </a:t>
            </a:r>
            <a:r>
              <a:rPr lang="en-US" baseline="0" dirty="0" err="1"/>
              <a:t>dealign</a:t>
            </a:r>
            <a:r>
              <a:rPr lang="en-US" baseline="0" dirty="0"/>
              <a:t> with it, I won’t go into details right now. The important thing is that any voxel wise analysis MUST deal with this problem in some way.</a:t>
            </a:r>
          </a:p>
        </p:txBody>
      </p:sp>
      <p:sp>
        <p:nvSpPr>
          <p:cNvPr id="4" name="Slide Number Placeholder 3"/>
          <p:cNvSpPr>
            <a:spLocks noGrp="1"/>
          </p:cNvSpPr>
          <p:nvPr>
            <p:ph type="sldNum" sz="quarter" idx="10"/>
          </p:nvPr>
        </p:nvSpPr>
        <p:spPr/>
        <p:txBody>
          <a:bodyPr/>
          <a:lstStyle/>
          <a:p>
            <a:fld id="{A8A6E086-2C0B-8A4E-9EE7-478F9D228A54}" type="slidenum">
              <a:rPr lang="en-US" smtClean="0"/>
              <a:t>16</a:t>
            </a:fld>
            <a:endParaRPr lang="en-US"/>
          </a:p>
        </p:txBody>
      </p:sp>
    </p:spTree>
    <p:extLst>
      <p:ext uri="{BB962C8B-B14F-4D97-AF65-F5344CB8AC3E}">
        <p14:creationId xmlns:p14="http://schemas.microsoft.com/office/powerpoint/2010/main" val="20474532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a:t>
            </a:r>
            <a:r>
              <a:rPr lang="en-US" baseline="0" dirty="0"/>
              <a:t> that an image is 4d and consists of little 3d cubes called voxels, with the 4</a:t>
            </a:r>
            <a:r>
              <a:rPr lang="en-US" baseline="30000" dirty="0"/>
              <a:t>th</a:t>
            </a:r>
            <a:r>
              <a:rPr lang="en-US" baseline="0" dirty="0"/>
              <a:t> </a:t>
            </a:r>
            <a:r>
              <a:rPr lang="en-US" baseline="0" dirty="0" err="1"/>
              <a:t>diemtion</a:t>
            </a:r>
            <a:r>
              <a:rPr lang="en-US" baseline="0" dirty="0"/>
              <a:t> being time.</a:t>
            </a:r>
          </a:p>
          <a:p>
            <a:r>
              <a:rPr lang="en-US" baseline="0" dirty="0"/>
              <a:t>A </a:t>
            </a:r>
            <a:r>
              <a:rPr lang="en-US" baseline="0" dirty="0" err="1"/>
              <a:t>calssical</a:t>
            </a:r>
            <a:r>
              <a:rPr lang="en-US" baseline="0" dirty="0"/>
              <a:t> analysis is done over </a:t>
            </a:r>
            <a:r>
              <a:rPr lang="en-US" baseline="0" dirty="0" err="1"/>
              <a:t>tiem</a:t>
            </a:r>
            <a:r>
              <a:rPr lang="en-US" baseline="0" dirty="0"/>
              <a:t> for every voxel in the brain </a:t>
            </a:r>
            <a:r>
              <a:rPr lang="en-US" baseline="0" dirty="0" err="1"/>
              <a:t>independelty</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17</a:t>
            </a:fld>
            <a:endParaRPr lang="en-US"/>
          </a:p>
        </p:txBody>
      </p:sp>
    </p:spTree>
    <p:extLst>
      <p:ext uri="{BB962C8B-B14F-4D97-AF65-F5344CB8AC3E}">
        <p14:creationId xmlns:p14="http://schemas.microsoft.com/office/powerpoint/2010/main" val="80317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a:t>
            </a:r>
            <a:r>
              <a:rPr lang="en-US" baseline="0" dirty="0"/>
              <a:t> that an image is 4d and consists of little 3d cubes called voxels, with the 4</a:t>
            </a:r>
            <a:r>
              <a:rPr lang="en-US" baseline="30000" dirty="0"/>
              <a:t>th</a:t>
            </a:r>
            <a:r>
              <a:rPr lang="en-US" baseline="0" dirty="0"/>
              <a:t> </a:t>
            </a:r>
            <a:r>
              <a:rPr lang="en-US" baseline="0" dirty="0" err="1"/>
              <a:t>diemtion</a:t>
            </a:r>
            <a:r>
              <a:rPr lang="en-US" baseline="0" dirty="0"/>
              <a:t> being time.</a:t>
            </a:r>
          </a:p>
          <a:p>
            <a:r>
              <a:rPr lang="en-US" baseline="0" dirty="0"/>
              <a:t>A </a:t>
            </a:r>
            <a:r>
              <a:rPr lang="en-US" baseline="0" dirty="0" err="1"/>
              <a:t>calssical</a:t>
            </a:r>
            <a:r>
              <a:rPr lang="en-US" baseline="0" dirty="0"/>
              <a:t> analysis is done over </a:t>
            </a:r>
            <a:r>
              <a:rPr lang="en-US" baseline="0" dirty="0" err="1"/>
              <a:t>tiem</a:t>
            </a:r>
            <a:r>
              <a:rPr lang="en-US" baseline="0" dirty="0"/>
              <a:t> for every voxel in the brain </a:t>
            </a:r>
            <a:r>
              <a:rPr lang="en-US" baseline="0" dirty="0" err="1"/>
              <a:t>independelty</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18</a:t>
            </a:fld>
            <a:endParaRPr lang="en-US"/>
          </a:p>
        </p:txBody>
      </p:sp>
    </p:spTree>
    <p:extLst>
      <p:ext uri="{BB962C8B-B14F-4D97-AF65-F5344CB8AC3E}">
        <p14:creationId xmlns:p14="http://schemas.microsoft.com/office/powerpoint/2010/main" val="10608048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a:t>
            </a:r>
            <a:r>
              <a:rPr lang="en-US" baseline="0" dirty="0"/>
              <a:t> that an image is 4d and consists of little 3d cubes called voxels, with the 4</a:t>
            </a:r>
            <a:r>
              <a:rPr lang="en-US" baseline="30000" dirty="0"/>
              <a:t>th</a:t>
            </a:r>
            <a:r>
              <a:rPr lang="en-US" baseline="0" dirty="0"/>
              <a:t> </a:t>
            </a:r>
            <a:r>
              <a:rPr lang="en-US" baseline="0" dirty="0" err="1"/>
              <a:t>diemtion</a:t>
            </a:r>
            <a:r>
              <a:rPr lang="en-US" baseline="0" dirty="0"/>
              <a:t> being time.</a:t>
            </a:r>
          </a:p>
          <a:p>
            <a:r>
              <a:rPr lang="en-US" baseline="0" dirty="0"/>
              <a:t>A </a:t>
            </a:r>
            <a:r>
              <a:rPr lang="en-US" baseline="0" dirty="0" err="1"/>
              <a:t>calssical</a:t>
            </a:r>
            <a:r>
              <a:rPr lang="en-US" baseline="0" dirty="0"/>
              <a:t> analysis is done over </a:t>
            </a:r>
            <a:r>
              <a:rPr lang="en-US" baseline="0" dirty="0" err="1"/>
              <a:t>tiem</a:t>
            </a:r>
            <a:r>
              <a:rPr lang="en-US" baseline="0" dirty="0"/>
              <a:t> for every voxel in the brain </a:t>
            </a:r>
            <a:r>
              <a:rPr lang="en-US" baseline="0" dirty="0" err="1"/>
              <a:t>independelty</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19</a:t>
            </a:fld>
            <a:endParaRPr lang="en-US"/>
          </a:p>
        </p:txBody>
      </p:sp>
    </p:spTree>
    <p:extLst>
      <p:ext uri="{BB962C8B-B14F-4D97-AF65-F5344CB8AC3E}">
        <p14:creationId xmlns:p14="http://schemas.microsoft.com/office/powerpoint/2010/main" val="79330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HIRES</a:t>
            </a:r>
          </a:p>
          <a:p>
            <a:pPr marL="0" marR="0" indent="0" algn="l" defTabSz="457200" rtl="0" eaLnBrk="1" fontAlgn="auto" latinLnBrk="0" hangingPunct="1">
              <a:lnSpc>
                <a:spcPct val="100000"/>
              </a:lnSpc>
              <a:spcBef>
                <a:spcPts val="0"/>
              </a:spcBef>
              <a:spcAft>
                <a:spcPts val="0"/>
              </a:spcAft>
              <a:buClrTx/>
              <a:buSzTx/>
              <a:buFontTx/>
              <a:buNone/>
              <a:tabLst/>
              <a:defRPr/>
            </a:pPr>
            <a:r>
              <a:rPr lang="de-AT" sz="1200" kern="1200" dirty="0">
                <a:solidFill>
                  <a:schemeClr val="tx1"/>
                </a:solidFill>
                <a:effectLst/>
                <a:latin typeface="+mn-lt"/>
                <a:ea typeface="+mn-ea"/>
                <a:cs typeface="+mn-cs"/>
              </a:rPr>
              <a:t>Wenn die Nervenzellen sich im Ruhezustand befinden, sind sie trotzdem Aktiv, und verbrauchen Sauerstoff aus dem Blut. </a:t>
            </a:r>
            <a:r>
              <a:rPr lang="de-AT" sz="1200" kern="1200" dirty="0" err="1">
                <a:solidFill>
                  <a:schemeClr val="tx1"/>
                </a:solidFill>
                <a:effectLst/>
                <a:latin typeface="+mn-lt"/>
                <a:ea typeface="+mn-ea"/>
                <a:cs typeface="+mn-cs"/>
              </a:rPr>
              <a:t>Oxyhemoglobin</a:t>
            </a:r>
            <a:r>
              <a:rPr lang="de-AT" sz="1200" kern="1200" dirty="0">
                <a:solidFill>
                  <a:schemeClr val="tx1"/>
                </a:solidFill>
                <a:effectLst/>
                <a:latin typeface="+mn-lt"/>
                <a:ea typeface="+mn-ea"/>
                <a:cs typeface="+mn-cs"/>
              </a:rPr>
              <a:t> wird zu </a:t>
            </a:r>
            <a:r>
              <a:rPr lang="de-AT" sz="1200" kern="1200" dirty="0" err="1">
                <a:solidFill>
                  <a:schemeClr val="tx1"/>
                </a:solidFill>
                <a:effectLst/>
                <a:latin typeface="+mn-lt"/>
                <a:ea typeface="+mn-ea"/>
                <a:cs typeface="+mn-cs"/>
              </a:rPr>
              <a:t>Deoxyhemoglobin</a:t>
            </a:r>
            <a:r>
              <a:rPr lang="de-AT" sz="1200" kern="1200" dirty="0">
                <a:solidFill>
                  <a:schemeClr val="tx1"/>
                </a:solidFill>
                <a:effectLst/>
                <a:latin typeface="+mn-lt"/>
                <a:ea typeface="+mn-ea"/>
                <a:cs typeface="+mn-cs"/>
              </a:rPr>
              <a:t>. Wenn die Zellen aktiv werden, wie hier rechts abgebildet, brauchen sie mehr Sauerstoff. Deshalb wird mehr Sauerstoff der Stelle, wo die </a:t>
            </a:r>
            <a:r>
              <a:rPr lang="de-AT" sz="1200" kern="1200" dirty="0" err="1">
                <a:solidFill>
                  <a:schemeClr val="tx1"/>
                </a:solidFill>
                <a:effectLst/>
                <a:latin typeface="+mn-lt"/>
                <a:ea typeface="+mn-ea"/>
                <a:cs typeface="+mn-cs"/>
              </a:rPr>
              <a:t>Gehirnaktivitaet</a:t>
            </a:r>
            <a:r>
              <a:rPr lang="de-AT" sz="1200" kern="1200" dirty="0">
                <a:solidFill>
                  <a:schemeClr val="tx1"/>
                </a:solidFill>
                <a:effectLst/>
                <a:latin typeface="+mn-lt"/>
                <a:ea typeface="+mn-ea"/>
                <a:cs typeface="+mn-cs"/>
              </a:rPr>
              <a:t> statt findet, </a:t>
            </a:r>
            <a:r>
              <a:rPr lang="de-AT" sz="1200" kern="1200" dirty="0" err="1">
                <a:solidFill>
                  <a:schemeClr val="tx1"/>
                </a:solidFill>
                <a:effectLst/>
                <a:latin typeface="+mn-lt"/>
                <a:ea typeface="+mn-ea"/>
                <a:cs typeface="+mn-cs"/>
              </a:rPr>
              <a:t>zugefuehrt</a:t>
            </a:r>
            <a:r>
              <a:rPr lang="de-AT" sz="1200" kern="1200" dirty="0">
                <a:solidFill>
                  <a:schemeClr val="tx1"/>
                </a:solidFill>
                <a:effectLst/>
                <a:latin typeface="+mn-lt"/>
                <a:ea typeface="+mn-ea"/>
                <a:cs typeface="+mn-cs"/>
              </a:rPr>
              <a:t>, und die Menge von </a:t>
            </a:r>
            <a:r>
              <a:rPr lang="de-AT" sz="1200" kern="1200" dirty="0" err="1">
                <a:solidFill>
                  <a:schemeClr val="tx1"/>
                </a:solidFill>
                <a:effectLst/>
                <a:latin typeface="+mn-lt"/>
                <a:ea typeface="+mn-ea"/>
                <a:cs typeface="+mn-cs"/>
              </a:rPr>
              <a:t>Deoxyhemoglobin</a:t>
            </a:r>
            <a:r>
              <a:rPr lang="de-AT" sz="1200" kern="1200" dirty="0">
                <a:solidFill>
                  <a:schemeClr val="tx1"/>
                </a:solidFill>
                <a:effectLst/>
                <a:latin typeface="+mn-lt"/>
                <a:ea typeface="+mn-ea"/>
                <a:cs typeface="+mn-cs"/>
              </a:rPr>
              <a:t> sinkt. Diese </a:t>
            </a:r>
            <a:r>
              <a:rPr lang="de-AT" sz="1200" kern="1200" dirty="0" err="1">
                <a:solidFill>
                  <a:schemeClr val="tx1"/>
                </a:solidFill>
                <a:effectLst/>
                <a:latin typeface="+mn-lt"/>
                <a:ea typeface="+mn-ea"/>
                <a:cs typeface="+mn-cs"/>
              </a:rPr>
              <a:t>Aenderungen</a:t>
            </a:r>
            <a:r>
              <a:rPr lang="de-AT" sz="1200" kern="1200" dirty="0">
                <a:solidFill>
                  <a:schemeClr val="tx1"/>
                </a:solidFill>
                <a:effectLst/>
                <a:latin typeface="+mn-lt"/>
                <a:ea typeface="+mn-ea"/>
                <a:cs typeface="+mn-cs"/>
              </a:rPr>
              <a:t> im Blut </a:t>
            </a:r>
            <a:r>
              <a:rPr lang="de-AT" sz="1200" kern="1200" dirty="0" err="1">
                <a:solidFill>
                  <a:schemeClr val="tx1"/>
                </a:solidFill>
                <a:effectLst/>
                <a:latin typeface="+mn-lt"/>
                <a:ea typeface="+mn-ea"/>
                <a:cs typeface="+mn-cs"/>
              </a:rPr>
              <a:t>koennen</a:t>
            </a:r>
            <a:r>
              <a:rPr lang="de-AT" sz="1200" kern="1200" dirty="0">
                <a:solidFill>
                  <a:schemeClr val="tx1"/>
                </a:solidFill>
                <a:effectLst/>
                <a:latin typeface="+mn-lt"/>
                <a:ea typeface="+mn-ea"/>
                <a:cs typeface="+mn-cs"/>
              </a:rPr>
              <a:t> im Magnetfeld des MRT-Scanners </a:t>
            </a:r>
            <a:r>
              <a:rPr lang="de-AT" sz="1200" kern="1200" dirty="0" err="1">
                <a:solidFill>
                  <a:schemeClr val="tx1"/>
                </a:solidFill>
                <a:effectLst/>
                <a:latin typeface="+mn-lt"/>
                <a:ea typeface="+mn-ea"/>
                <a:cs typeface="+mn-cs"/>
              </a:rPr>
              <a:t>festegstellt</a:t>
            </a:r>
            <a:r>
              <a:rPr lang="de-AT" sz="1200" kern="1200" dirty="0">
                <a:solidFill>
                  <a:schemeClr val="tx1"/>
                </a:solidFill>
                <a:effectLst/>
                <a:latin typeface="+mn-lt"/>
                <a:ea typeface="+mn-ea"/>
                <a:cs typeface="+mn-cs"/>
              </a:rPr>
              <a:t> werden.</a:t>
            </a:r>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1F1A2ED-52FE-4042-815C-5830AB680017}" type="slidenum">
              <a:rPr lang="en-US" smtClean="0"/>
              <a:t>3</a:t>
            </a:fld>
            <a:endParaRPr lang="en-US"/>
          </a:p>
        </p:txBody>
      </p:sp>
    </p:spTree>
    <p:extLst>
      <p:ext uri="{BB962C8B-B14F-4D97-AF65-F5344CB8AC3E}">
        <p14:creationId xmlns:p14="http://schemas.microsoft.com/office/powerpoint/2010/main" val="294161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Right, the signal is heavily delayed. But this is not all. </a:t>
            </a:r>
          </a:p>
          <a:p>
            <a:r>
              <a:rPr lang="en-US" baseline="0" dirty="0"/>
              <a:t>The hemodynamic signal has a relatively complex </a:t>
            </a:r>
            <a:r>
              <a:rPr lang="en-US" baseline="0" dirty="0" err="1"/>
              <a:t>tempral</a:t>
            </a:r>
            <a:r>
              <a:rPr lang="en-US" baseline="0" dirty="0"/>
              <a:t> structure, described by the so call </a:t>
            </a:r>
            <a:r>
              <a:rPr lang="en-US" baseline="0" dirty="0" err="1"/>
              <a:t>ed</a:t>
            </a:r>
            <a:r>
              <a:rPr lang="en-US" baseline="0" dirty="0"/>
              <a:t> hemodynamic response function (HRF). First, the response lasts for seconds, after just a brief stimulus that lasts less then a second. It has a delayed rise phase, a peak, and a subsequent undershoot.</a:t>
            </a:r>
          </a:p>
          <a:p>
            <a:r>
              <a:rPr lang="en-US" baseline="0" dirty="0"/>
              <a:t>The fact that the response is so slow is the main constraint of the temporal resolution of fMRI</a:t>
            </a:r>
          </a:p>
          <a:p>
            <a:r>
              <a:rPr lang="en-US" baseline="0" dirty="0"/>
              <a:t>It constrains the kind of questions you can ask in your experiment and on your experimental design</a:t>
            </a:r>
            <a:endParaRPr lang="en-US" dirty="0"/>
          </a:p>
          <a:p>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4</a:t>
            </a:fld>
            <a:endParaRPr lang="en-US"/>
          </a:p>
        </p:txBody>
      </p:sp>
    </p:spTree>
    <p:extLst>
      <p:ext uri="{BB962C8B-B14F-4D97-AF65-F5344CB8AC3E}">
        <p14:creationId xmlns:p14="http://schemas.microsoft.com/office/powerpoint/2010/main" val="3825432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functional volume is usually acquired slice-by-slice; this is why when you are </a:t>
            </a:r>
            <a:r>
              <a:rPr lang="en-US" baseline="0" dirty="0" err="1"/>
              <a:t>acuiring</a:t>
            </a:r>
            <a:r>
              <a:rPr lang="en-US" baseline="0" dirty="0"/>
              <a:t> the data you see an image like this on the monitor.</a:t>
            </a:r>
          </a:p>
          <a:p>
            <a:r>
              <a:rPr lang="en-US" baseline="0" dirty="0"/>
              <a:t>A </a:t>
            </a:r>
            <a:r>
              <a:rPr lang="en-US" baseline="0" dirty="0" err="1"/>
              <a:t>functial</a:t>
            </a:r>
            <a:r>
              <a:rPr lang="en-US" baseline="0" dirty="0"/>
              <a:t> sequence is </a:t>
            </a:r>
            <a:r>
              <a:rPr lang="en-US" baseline="0" dirty="0" err="1"/>
              <a:t>characterised</a:t>
            </a:r>
            <a:r>
              <a:rPr lang="en-US" baseline="0" dirty="0"/>
              <a:t> by the in-plane matrix size and </a:t>
            </a:r>
            <a:r>
              <a:rPr lang="en-US" baseline="0" dirty="0" err="1"/>
              <a:t>resoulution</a:t>
            </a:r>
            <a:r>
              <a:rPr lang="en-US" baseline="0" dirty="0"/>
              <a:t>, and the slice thickness</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6</a:t>
            </a:fld>
            <a:endParaRPr lang="en-US"/>
          </a:p>
        </p:txBody>
      </p:sp>
    </p:spTree>
    <p:extLst>
      <p:ext uri="{BB962C8B-B14F-4D97-AF65-F5344CB8AC3E}">
        <p14:creationId xmlns:p14="http://schemas.microsoft.com/office/powerpoint/2010/main" val="2587691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The BOLD does not measure the </a:t>
            </a:r>
            <a:r>
              <a:rPr lang="en-US" baseline="0" dirty="0" err="1"/>
              <a:t>deoxyhemoglobin</a:t>
            </a:r>
            <a:r>
              <a:rPr lang="en-US" baseline="0" dirty="0"/>
              <a:t> concentration directly. It is a measure that is weighted by the </a:t>
            </a:r>
            <a:r>
              <a:rPr lang="en-US" baseline="0" dirty="0" err="1"/>
              <a:t>deoxyhemoglobin</a:t>
            </a:r>
            <a:r>
              <a:rPr lang="en-US" baseline="0" dirty="0"/>
              <a:t> concentration, but depends on many other factors like </a:t>
            </a:r>
            <a:r>
              <a:rPr lang="en-US" baseline="0" dirty="0" err="1"/>
              <a:t>scaneer</a:t>
            </a:r>
            <a:r>
              <a:rPr lang="en-US" baseline="0" dirty="0"/>
              <a:t>, sequence, </a:t>
            </a:r>
            <a:r>
              <a:rPr lang="en-US" baseline="0" dirty="0" err="1"/>
              <a:t>particiapnt</a:t>
            </a:r>
            <a:r>
              <a:rPr lang="en-US" baseline="0" dirty="0"/>
              <a:t>, and brain area.</a:t>
            </a:r>
          </a:p>
          <a:p>
            <a:endParaRPr lang="en-US" baseline="0" dirty="0"/>
          </a:p>
          <a:p>
            <a:r>
              <a:rPr lang="en-US" baseline="0" dirty="0"/>
              <a:t>This is why any </a:t>
            </a:r>
            <a:r>
              <a:rPr lang="en-US" baseline="0" dirty="0" err="1"/>
              <a:t>measrure</a:t>
            </a:r>
            <a:r>
              <a:rPr lang="en-US" baseline="0" dirty="0"/>
              <a:t> of fMRI experiment has to contain at least two conditions, a baseline, and condition of interest. The activation is always </a:t>
            </a:r>
            <a:r>
              <a:rPr lang="en-US" baseline="0" dirty="0" err="1"/>
              <a:t>ocmputed</a:t>
            </a:r>
            <a:r>
              <a:rPr lang="en-US" baseline="0" dirty="0"/>
              <a:t> </a:t>
            </a:r>
            <a:r>
              <a:rPr lang="en-US" baseline="0" dirty="0" err="1"/>
              <a:t>realteive</a:t>
            </a:r>
            <a:r>
              <a:rPr lang="en-US" baseline="0" dirty="0"/>
              <a:t> to some baseline.</a:t>
            </a:r>
          </a:p>
          <a:p>
            <a:r>
              <a:rPr lang="en-US" baseline="0" dirty="0"/>
              <a:t>For instance a </a:t>
            </a:r>
            <a:r>
              <a:rPr lang="en-US" baseline="0" dirty="0" err="1"/>
              <a:t>cehckerboard</a:t>
            </a:r>
            <a:r>
              <a:rPr lang="en-US" baseline="0" dirty="0"/>
              <a:t> </a:t>
            </a:r>
            <a:r>
              <a:rPr lang="en-US" baseline="0" dirty="0" err="1"/>
              <a:t>vs</a:t>
            </a:r>
            <a:r>
              <a:rPr lang="en-US" baseline="0" dirty="0"/>
              <a:t> gray background, finger tapping versus rest; faces versus houses, etc.</a:t>
            </a:r>
          </a:p>
          <a:p>
            <a:r>
              <a:rPr lang="en-US" baseline="0" dirty="0"/>
              <a:t>And a typical analysis will compare the BOLD signal during condition of interest with rest.</a:t>
            </a:r>
          </a:p>
        </p:txBody>
      </p:sp>
      <p:sp>
        <p:nvSpPr>
          <p:cNvPr id="4" name="Slide Number Placeholder 3"/>
          <p:cNvSpPr>
            <a:spLocks noGrp="1"/>
          </p:cNvSpPr>
          <p:nvPr>
            <p:ph type="sldNum" sz="quarter" idx="10"/>
          </p:nvPr>
        </p:nvSpPr>
        <p:spPr/>
        <p:txBody>
          <a:bodyPr/>
          <a:lstStyle/>
          <a:p>
            <a:fld id="{A8A6E086-2C0B-8A4E-9EE7-478F9D228A54}" type="slidenum">
              <a:rPr lang="en-US" smtClean="0"/>
              <a:t>7</a:t>
            </a:fld>
            <a:endParaRPr lang="en-US"/>
          </a:p>
        </p:txBody>
      </p:sp>
    </p:spTree>
    <p:extLst>
      <p:ext uri="{BB962C8B-B14F-4D97-AF65-F5344CB8AC3E}">
        <p14:creationId xmlns:p14="http://schemas.microsoft.com/office/powerpoint/2010/main" val="463332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help us better understand the analysis steps, </a:t>
            </a:r>
            <a:r>
              <a:rPr lang="en-US" dirty="0"/>
              <a:t>let’s use an example.</a:t>
            </a:r>
          </a:p>
          <a:p>
            <a:r>
              <a:rPr lang="en-US" baseline="0" dirty="0"/>
              <a:t>Let’s say we have conducted a </a:t>
            </a:r>
            <a:r>
              <a:rPr lang="en-US" baseline="0" dirty="0" err="1"/>
              <a:t>calssical</a:t>
            </a:r>
            <a:r>
              <a:rPr lang="en-US" baseline="0" dirty="0"/>
              <a:t> experiment in the visual system, a </a:t>
            </a:r>
            <a:r>
              <a:rPr lang="en-US" baseline="0" dirty="0" err="1"/>
              <a:t>flickerign</a:t>
            </a:r>
            <a:r>
              <a:rPr lang="en-US" baseline="0" dirty="0"/>
              <a:t> checkerboard.</a:t>
            </a:r>
          </a:p>
          <a:p>
            <a:r>
              <a:rPr lang="en-US" baseline="0" dirty="0"/>
              <a:t>In this experiment, we want to find out which brain areas are active when subjects view a flickering checkerboard compared to when they view a gray background.</a:t>
            </a:r>
            <a:endParaRPr lang="en-US" dirty="0"/>
          </a:p>
          <a:p>
            <a:r>
              <a:rPr lang="en-US" dirty="0"/>
              <a:t>We</a:t>
            </a:r>
            <a:r>
              <a:rPr lang="en-US" baseline="0" dirty="0"/>
              <a:t> have shown to every volunteer a checkerboard for e.g. 20 second interleaved with a 20 s rest, and we will measure a whole brain volume every 2 seconds, for e.g. to minutes or so.</a:t>
            </a:r>
          </a:p>
          <a:p>
            <a:endParaRPr lang="en-US" dirty="0"/>
          </a:p>
          <a:p>
            <a:endParaRPr lang="en-US" dirty="0"/>
          </a:p>
          <a:p>
            <a:r>
              <a:rPr lang="en-US" dirty="0" err="1"/>
              <a:t>Matlab</a:t>
            </a:r>
            <a:r>
              <a:rPr lang="en-US" dirty="0"/>
              <a:t> code to generate</a:t>
            </a:r>
            <a:r>
              <a:rPr lang="en-US" baseline="0" dirty="0"/>
              <a:t> stimulus, BOLD and shifted BOLD</a:t>
            </a:r>
            <a:br>
              <a:rPr lang="en-US" baseline="0" dirty="0"/>
            </a:br>
            <a:r>
              <a:rPr lang="en-US" baseline="0" dirty="0"/>
              <a:t>X = [1 1 1 1 1 1 1 1 0 0 0 0 0 0 0 0 1 1 1 1 1 1 1 1 0 0 0 0 0 0 0 0 1 1 1 1 1 1 1 1 0 0 0 0 0 0 0 0];</a:t>
            </a:r>
          </a:p>
          <a:p>
            <a:r>
              <a:rPr lang="en-US" baseline="0" dirty="0"/>
              <a:t>bf = </a:t>
            </a:r>
            <a:r>
              <a:rPr lang="en-US" baseline="0" dirty="0" err="1"/>
              <a:t>spm_get_bf</a:t>
            </a:r>
            <a:r>
              <a:rPr lang="en-US" baseline="0" dirty="0"/>
              <a:t>; % indicated a </a:t>
            </a:r>
            <a:r>
              <a:rPr lang="en-US" baseline="0" dirty="0" err="1"/>
              <a:t>tr</a:t>
            </a:r>
            <a:r>
              <a:rPr lang="en-US" baseline="0" dirty="0"/>
              <a:t> of 2.5</a:t>
            </a:r>
          </a:p>
          <a:p>
            <a:r>
              <a:rPr lang="en-US" baseline="0" dirty="0"/>
              <a:t>Y = </a:t>
            </a:r>
            <a:r>
              <a:rPr lang="en-US" baseline="0" dirty="0" err="1"/>
              <a:t>conv</a:t>
            </a:r>
            <a:r>
              <a:rPr lang="en-US" baseline="0" dirty="0"/>
              <a:t>(</a:t>
            </a:r>
            <a:r>
              <a:rPr lang="en-US" baseline="0" dirty="0" err="1"/>
              <a:t>X,bf.bf</a:t>
            </a:r>
            <a:r>
              <a:rPr lang="en-US" baseline="0" dirty="0"/>
              <a:t>);</a:t>
            </a:r>
          </a:p>
          <a:p>
            <a:r>
              <a:rPr lang="tr-TR" dirty="0"/>
              <a:t>Ye = </a:t>
            </a:r>
            <a:r>
              <a:rPr lang="tr-TR" dirty="0" err="1"/>
              <a:t>Y+randn</a:t>
            </a:r>
            <a:r>
              <a:rPr lang="tr-TR" dirty="0"/>
              <a:t>(size(Y)).*0.2;</a:t>
            </a:r>
          </a:p>
          <a:p>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8</a:t>
            </a:fld>
            <a:endParaRPr lang="en-US"/>
          </a:p>
        </p:txBody>
      </p:sp>
    </p:spTree>
    <p:extLst>
      <p:ext uri="{BB962C8B-B14F-4D97-AF65-F5344CB8AC3E}">
        <p14:creationId xmlns:p14="http://schemas.microsoft.com/office/powerpoint/2010/main" val="2694902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in a functional experiment we usually measure brain activity across the whole</a:t>
            </a:r>
            <a:r>
              <a:rPr lang="en-US" baseline="0" dirty="0"/>
              <a:t> volume over extended </a:t>
            </a:r>
            <a:r>
              <a:rPr lang="en-US" baseline="0" dirty="0" err="1"/>
              <a:t>perionds</a:t>
            </a:r>
            <a:r>
              <a:rPr lang="en-US" baseline="0" dirty="0"/>
              <a:t> of time, so it is </a:t>
            </a:r>
            <a:r>
              <a:rPr lang="en-US" baseline="0" dirty="0" err="1"/>
              <a:t>comfortalbe</a:t>
            </a:r>
            <a:r>
              <a:rPr lang="en-US" baseline="0" dirty="0"/>
              <a:t> to think about each functional dataset that we acquire as a 4D dataset, which consists of 3D brain volumes and time as a 4</a:t>
            </a:r>
            <a:r>
              <a:rPr lang="en-US" baseline="30000" dirty="0"/>
              <a:t>th</a:t>
            </a:r>
            <a:r>
              <a:rPr lang="en-US" baseline="0" dirty="0"/>
              <a:t> dimension</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9</a:t>
            </a:fld>
            <a:endParaRPr lang="en-US"/>
          </a:p>
        </p:txBody>
      </p:sp>
    </p:spTree>
    <p:extLst>
      <p:ext uri="{BB962C8B-B14F-4D97-AF65-F5344CB8AC3E}">
        <p14:creationId xmlns:p14="http://schemas.microsoft.com/office/powerpoint/2010/main" val="395038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a:t>
            </a:r>
            <a:r>
              <a:rPr lang="en-US" baseline="0" dirty="0"/>
              <a:t> that an image is 4d and consists of little 3d cubes called voxels, with the 4</a:t>
            </a:r>
            <a:r>
              <a:rPr lang="en-US" baseline="30000" dirty="0"/>
              <a:t>th</a:t>
            </a:r>
            <a:r>
              <a:rPr lang="en-US" baseline="0" dirty="0"/>
              <a:t> </a:t>
            </a:r>
            <a:r>
              <a:rPr lang="en-US" baseline="0" dirty="0" err="1"/>
              <a:t>diemtion</a:t>
            </a:r>
            <a:r>
              <a:rPr lang="en-US" baseline="0" dirty="0"/>
              <a:t> being time.</a:t>
            </a:r>
          </a:p>
          <a:p>
            <a:r>
              <a:rPr lang="en-US" baseline="0" dirty="0"/>
              <a:t>A </a:t>
            </a:r>
            <a:r>
              <a:rPr lang="en-US" baseline="0" dirty="0" err="1"/>
              <a:t>calssical</a:t>
            </a:r>
            <a:r>
              <a:rPr lang="en-US" baseline="0" dirty="0"/>
              <a:t> analysis is done over </a:t>
            </a:r>
            <a:r>
              <a:rPr lang="en-US" baseline="0" dirty="0" err="1"/>
              <a:t>tiem</a:t>
            </a:r>
            <a:r>
              <a:rPr lang="en-US" baseline="0" dirty="0"/>
              <a:t> for every voxel in the brain </a:t>
            </a:r>
            <a:r>
              <a:rPr lang="en-US" baseline="0" dirty="0" err="1"/>
              <a:t>independelty</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10</a:t>
            </a:fld>
            <a:endParaRPr lang="en-US"/>
          </a:p>
        </p:txBody>
      </p:sp>
    </p:spTree>
    <p:extLst>
      <p:ext uri="{BB962C8B-B14F-4D97-AF65-F5344CB8AC3E}">
        <p14:creationId xmlns:p14="http://schemas.microsoft.com/office/powerpoint/2010/main" val="5349912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recall our checkerboard</a:t>
            </a:r>
            <a:r>
              <a:rPr lang="en-US" baseline="0" dirty="0"/>
              <a:t> experiment where </a:t>
            </a:r>
            <a:r>
              <a:rPr lang="en-US" baseline="0" dirty="0" err="1"/>
              <a:t>particients</a:t>
            </a:r>
            <a:r>
              <a:rPr lang="en-US" baseline="0" dirty="0"/>
              <a:t> viewed either a checkerboard or a gray screen. Let’s also </a:t>
            </a:r>
            <a:r>
              <a:rPr lang="en-US" baseline="0" dirty="0" err="1"/>
              <a:t>creata</a:t>
            </a:r>
            <a:r>
              <a:rPr lang="en-US" baseline="0" dirty="0"/>
              <a:t> a function, called the </a:t>
            </a:r>
            <a:r>
              <a:rPr lang="en-US" baseline="0" dirty="0" err="1"/>
              <a:t>stimulsu</a:t>
            </a:r>
            <a:r>
              <a:rPr lang="en-US" baseline="0" dirty="0"/>
              <a:t> function, which is one where the checkerboard was on, and zero where the checkerboard was off</a:t>
            </a:r>
            <a:endParaRPr lang="en-US" dirty="0"/>
          </a:p>
        </p:txBody>
      </p:sp>
      <p:sp>
        <p:nvSpPr>
          <p:cNvPr id="4" name="Slide Number Placeholder 3"/>
          <p:cNvSpPr>
            <a:spLocks noGrp="1"/>
          </p:cNvSpPr>
          <p:nvPr>
            <p:ph type="sldNum" sz="quarter" idx="10"/>
          </p:nvPr>
        </p:nvSpPr>
        <p:spPr/>
        <p:txBody>
          <a:bodyPr/>
          <a:lstStyle/>
          <a:p>
            <a:fld id="{A8A6E086-2C0B-8A4E-9EE7-478F9D228A54}" type="slidenum">
              <a:rPr lang="en-US" smtClean="0"/>
              <a:t>11</a:t>
            </a:fld>
            <a:endParaRPr lang="en-US"/>
          </a:p>
        </p:txBody>
      </p:sp>
    </p:spTree>
    <p:extLst>
      <p:ext uri="{BB962C8B-B14F-4D97-AF65-F5344CB8AC3E}">
        <p14:creationId xmlns:p14="http://schemas.microsoft.com/office/powerpoint/2010/main" val="3943886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90C1-44BA-4827-97D9-A09C9F6D23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97A2B5-791A-4920-8F6C-F4D856805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7B960C-B959-4824-BB36-41507A61A3C4}"/>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5" name="Footer Placeholder 4">
            <a:extLst>
              <a:ext uri="{FF2B5EF4-FFF2-40B4-BE49-F238E27FC236}">
                <a16:creationId xmlns:a16="http://schemas.microsoft.com/office/drawing/2014/main" id="{868A3B01-DC99-4930-9B8F-5AFE2EF0FAA1}"/>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B02E027B-079C-4479-9DC6-F4116A987012}"/>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85797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95708-1A13-4032-8A15-FBDA959365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84F0862-DAF0-431B-A557-B6718F32A6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A117BD-152E-49C6-8EB1-CD28C700ACE1}"/>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5" name="Footer Placeholder 4">
            <a:extLst>
              <a:ext uri="{FF2B5EF4-FFF2-40B4-BE49-F238E27FC236}">
                <a16:creationId xmlns:a16="http://schemas.microsoft.com/office/drawing/2014/main" id="{8008B229-590B-43CB-B868-AFFD5B00A33D}"/>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7B22802E-8201-4A4B-8FDB-6E83DF9E58F2}"/>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3850321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2D413A-15A1-4588-B3A8-8EDFBAA56D3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76A518-BF28-459F-8F49-13557240CA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B2931-3FAC-4720-8879-14C25D99679C}"/>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5" name="Footer Placeholder 4">
            <a:extLst>
              <a:ext uri="{FF2B5EF4-FFF2-40B4-BE49-F238E27FC236}">
                <a16:creationId xmlns:a16="http://schemas.microsoft.com/office/drawing/2014/main" id="{90E23E3B-6331-4538-B8BA-151548FD1D42}"/>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3E8E7905-D05A-4416-9D60-12C81BF500B5}"/>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7351591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609600" y="2095501"/>
            <a:ext cx="10972800" cy="403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4B09F31-9ABD-3543-9A91-CFCE354D3FA9}" type="datetimeFigureOut">
              <a:rPr lang="en-US" smtClean="0"/>
              <a:t>6/3/2024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B0B39-B8AA-BA40-8536-F8A79CD110B9}" type="slidenum">
              <a:rPr lang="en-US" smtClean="0"/>
              <a:t>‹#›</a:t>
            </a:fld>
            <a:endParaRPr lang="en-US"/>
          </a:p>
        </p:txBody>
      </p:sp>
      <p:sp>
        <p:nvSpPr>
          <p:cNvPr id="10" name="Text Placeholder 9"/>
          <p:cNvSpPr>
            <a:spLocks noGrp="1"/>
          </p:cNvSpPr>
          <p:nvPr>
            <p:ph type="body" sz="quarter" idx="13"/>
          </p:nvPr>
        </p:nvSpPr>
        <p:spPr>
          <a:xfrm>
            <a:off x="609600" y="1511300"/>
            <a:ext cx="10972800" cy="482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817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76FF-AD94-4918-8D88-145E3A3D7A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F5DF71-1CD5-4CAD-ADA2-01B05136ED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510824-637E-4D6E-8443-C5265ADEBF79}"/>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5" name="Footer Placeholder 4">
            <a:extLst>
              <a:ext uri="{FF2B5EF4-FFF2-40B4-BE49-F238E27FC236}">
                <a16:creationId xmlns:a16="http://schemas.microsoft.com/office/drawing/2014/main" id="{86674391-2956-404C-A752-4C24206B37CF}"/>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63CC939E-784C-4B6C-B1E0-A0F39A079F59}"/>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1058191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B1D62-CB1E-4858-9902-8BA4051118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8005AC-3EFE-4499-BACC-A6171B35CA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83E549-CA04-490E-B578-B5CF44272388}"/>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5" name="Footer Placeholder 4">
            <a:extLst>
              <a:ext uri="{FF2B5EF4-FFF2-40B4-BE49-F238E27FC236}">
                <a16:creationId xmlns:a16="http://schemas.microsoft.com/office/drawing/2014/main" id="{25473141-E833-4848-BC61-5D0C2457A124}"/>
              </a:ext>
            </a:extLst>
          </p:cNvPr>
          <p:cNvSpPr>
            <a:spLocks noGrp="1"/>
          </p:cNvSpPr>
          <p:nvPr>
            <p:ph type="ftr" sz="quarter" idx="11"/>
          </p:nvPr>
        </p:nvSpPr>
        <p:spPr/>
        <p:txBody>
          <a:bodyPr/>
          <a:lstStyle/>
          <a:p>
            <a:endParaRPr lang="de-AT"/>
          </a:p>
        </p:txBody>
      </p:sp>
      <p:sp>
        <p:nvSpPr>
          <p:cNvPr id="6" name="Slide Number Placeholder 5">
            <a:extLst>
              <a:ext uri="{FF2B5EF4-FFF2-40B4-BE49-F238E27FC236}">
                <a16:creationId xmlns:a16="http://schemas.microsoft.com/office/drawing/2014/main" id="{BCC13354-2E4D-4A98-81A6-E458DD30F713}"/>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119328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5BCB-EFAD-4E89-A376-C94AC9CE86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CBEB32-AF2C-4A4C-A32C-58487695DD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BD77D2-16CB-4613-B8D8-24B6E18143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55F428-A054-48C4-BB70-655F247FE698}"/>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6" name="Footer Placeholder 5">
            <a:extLst>
              <a:ext uri="{FF2B5EF4-FFF2-40B4-BE49-F238E27FC236}">
                <a16:creationId xmlns:a16="http://schemas.microsoft.com/office/drawing/2014/main" id="{946608BA-7EDF-481A-8246-A07DA1BBEB9B}"/>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0D781F7D-449D-4D90-BD67-904821D8DB59}"/>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2138777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FB56A-010D-4E93-A2B4-292F070B3A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866FB9F-A1CB-4479-BAA5-4889F575A7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42A698-69F2-4DE4-8AC2-A1FE01AEDF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EEB5F9-6B1A-42F4-B9AD-82137AE0D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AF45D9-263C-4872-A0E0-8928FC1C84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8D217-4A71-4DF5-8652-F91405A37B10}"/>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8" name="Footer Placeholder 7">
            <a:extLst>
              <a:ext uri="{FF2B5EF4-FFF2-40B4-BE49-F238E27FC236}">
                <a16:creationId xmlns:a16="http://schemas.microsoft.com/office/drawing/2014/main" id="{52FD1EE1-1C4C-4969-A59B-5E9B8C9A9D53}"/>
              </a:ext>
            </a:extLst>
          </p:cNvPr>
          <p:cNvSpPr>
            <a:spLocks noGrp="1"/>
          </p:cNvSpPr>
          <p:nvPr>
            <p:ph type="ftr" sz="quarter" idx="11"/>
          </p:nvPr>
        </p:nvSpPr>
        <p:spPr/>
        <p:txBody>
          <a:bodyPr/>
          <a:lstStyle/>
          <a:p>
            <a:endParaRPr lang="de-AT"/>
          </a:p>
        </p:txBody>
      </p:sp>
      <p:sp>
        <p:nvSpPr>
          <p:cNvPr id="9" name="Slide Number Placeholder 8">
            <a:extLst>
              <a:ext uri="{FF2B5EF4-FFF2-40B4-BE49-F238E27FC236}">
                <a16:creationId xmlns:a16="http://schemas.microsoft.com/office/drawing/2014/main" id="{1BBC99CE-2AD9-4141-AC40-1F167AD0A37F}"/>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1781003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752C-02F4-4917-9E64-DBE7236A54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8665F-F7D3-491B-8569-E2F58C6AAB81}"/>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4" name="Footer Placeholder 3">
            <a:extLst>
              <a:ext uri="{FF2B5EF4-FFF2-40B4-BE49-F238E27FC236}">
                <a16:creationId xmlns:a16="http://schemas.microsoft.com/office/drawing/2014/main" id="{14931A6A-7FC2-4D1C-9732-077C7C2C2D69}"/>
              </a:ext>
            </a:extLst>
          </p:cNvPr>
          <p:cNvSpPr>
            <a:spLocks noGrp="1"/>
          </p:cNvSpPr>
          <p:nvPr>
            <p:ph type="ftr" sz="quarter" idx="11"/>
          </p:nvPr>
        </p:nvSpPr>
        <p:spPr/>
        <p:txBody>
          <a:bodyPr/>
          <a:lstStyle/>
          <a:p>
            <a:endParaRPr lang="de-AT"/>
          </a:p>
        </p:txBody>
      </p:sp>
      <p:sp>
        <p:nvSpPr>
          <p:cNvPr id="5" name="Slide Number Placeholder 4">
            <a:extLst>
              <a:ext uri="{FF2B5EF4-FFF2-40B4-BE49-F238E27FC236}">
                <a16:creationId xmlns:a16="http://schemas.microsoft.com/office/drawing/2014/main" id="{9226519F-8D34-4689-8E4C-7A0F086E06B4}"/>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217496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52A69C-8807-48AE-83A5-1CAFECD2C939}"/>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3" name="Footer Placeholder 2">
            <a:extLst>
              <a:ext uri="{FF2B5EF4-FFF2-40B4-BE49-F238E27FC236}">
                <a16:creationId xmlns:a16="http://schemas.microsoft.com/office/drawing/2014/main" id="{0F1A55EA-10C6-4774-89EA-D727780BA3E8}"/>
              </a:ext>
            </a:extLst>
          </p:cNvPr>
          <p:cNvSpPr>
            <a:spLocks noGrp="1"/>
          </p:cNvSpPr>
          <p:nvPr>
            <p:ph type="ftr" sz="quarter" idx="11"/>
          </p:nvPr>
        </p:nvSpPr>
        <p:spPr/>
        <p:txBody>
          <a:bodyPr/>
          <a:lstStyle/>
          <a:p>
            <a:endParaRPr lang="de-AT"/>
          </a:p>
        </p:txBody>
      </p:sp>
      <p:sp>
        <p:nvSpPr>
          <p:cNvPr id="4" name="Slide Number Placeholder 3">
            <a:extLst>
              <a:ext uri="{FF2B5EF4-FFF2-40B4-BE49-F238E27FC236}">
                <a16:creationId xmlns:a16="http://schemas.microsoft.com/office/drawing/2014/main" id="{18995AF4-E5A4-46E3-88A1-F6402260B178}"/>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553253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DC69C-AC69-4865-AE20-F13B965D55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BC8369-BAF9-4050-BCDC-BF32F5B83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A8CEFD-CDF0-4105-9816-C24D18745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BDBC4B-17B3-4EE8-B124-0ADDCEE7B975}"/>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6" name="Footer Placeholder 5">
            <a:extLst>
              <a:ext uri="{FF2B5EF4-FFF2-40B4-BE49-F238E27FC236}">
                <a16:creationId xmlns:a16="http://schemas.microsoft.com/office/drawing/2014/main" id="{D1964148-3D01-41EC-A464-934CC3490F98}"/>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40F9FD8F-2501-4CF4-B184-749950D34087}"/>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1435759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626AC-B7DB-4495-A31D-139930A9C7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EAC8E49-5B57-4570-91F3-94F1656F2C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F9E0CD1-83C4-4EAD-BDFC-BE6B6FE368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EEA48-E9EB-4657-A4FD-1F72195A2F78}"/>
              </a:ext>
            </a:extLst>
          </p:cNvPr>
          <p:cNvSpPr>
            <a:spLocks noGrp="1"/>
          </p:cNvSpPr>
          <p:nvPr>
            <p:ph type="dt" sz="half" idx="10"/>
          </p:nvPr>
        </p:nvSpPr>
        <p:spPr/>
        <p:txBody>
          <a:bodyPr/>
          <a:lstStyle/>
          <a:p>
            <a:fld id="{831B13AF-48A7-4595-ABBC-D9370E4A165A}" type="datetimeFigureOut">
              <a:rPr lang="de-AT" smtClean="0"/>
              <a:t>03.06.2024</a:t>
            </a:fld>
            <a:endParaRPr lang="de-AT"/>
          </a:p>
        </p:txBody>
      </p:sp>
      <p:sp>
        <p:nvSpPr>
          <p:cNvPr id="6" name="Footer Placeholder 5">
            <a:extLst>
              <a:ext uri="{FF2B5EF4-FFF2-40B4-BE49-F238E27FC236}">
                <a16:creationId xmlns:a16="http://schemas.microsoft.com/office/drawing/2014/main" id="{67B37040-B371-4CE0-8746-21F51AE4DFFF}"/>
              </a:ext>
            </a:extLst>
          </p:cNvPr>
          <p:cNvSpPr>
            <a:spLocks noGrp="1"/>
          </p:cNvSpPr>
          <p:nvPr>
            <p:ph type="ftr" sz="quarter" idx="11"/>
          </p:nvPr>
        </p:nvSpPr>
        <p:spPr/>
        <p:txBody>
          <a:bodyPr/>
          <a:lstStyle/>
          <a:p>
            <a:endParaRPr lang="de-AT"/>
          </a:p>
        </p:txBody>
      </p:sp>
      <p:sp>
        <p:nvSpPr>
          <p:cNvPr id="7" name="Slide Number Placeholder 6">
            <a:extLst>
              <a:ext uri="{FF2B5EF4-FFF2-40B4-BE49-F238E27FC236}">
                <a16:creationId xmlns:a16="http://schemas.microsoft.com/office/drawing/2014/main" id="{4EF82D48-C973-43FE-92B6-DDE8675BF0C0}"/>
              </a:ext>
            </a:extLst>
          </p:cNvPr>
          <p:cNvSpPr>
            <a:spLocks noGrp="1"/>
          </p:cNvSpPr>
          <p:nvPr>
            <p:ph type="sldNum" sz="quarter" idx="12"/>
          </p:nvPr>
        </p:nvSpPr>
        <p:spPr/>
        <p:txBody>
          <a:bodyPr/>
          <a:lstStyle/>
          <a:p>
            <a:fld id="{5A311619-FD27-4954-A96A-55308F6A3FB3}" type="slidenum">
              <a:rPr lang="de-AT" smtClean="0"/>
              <a:t>‹#›</a:t>
            </a:fld>
            <a:endParaRPr lang="de-AT"/>
          </a:p>
        </p:txBody>
      </p:sp>
    </p:spTree>
    <p:extLst>
      <p:ext uri="{BB962C8B-B14F-4D97-AF65-F5344CB8AC3E}">
        <p14:creationId xmlns:p14="http://schemas.microsoft.com/office/powerpoint/2010/main" val="130087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A988F9-4A3D-4D6B-9A21-10AF5397B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342AFD-C888-4D67-928D-D49BF9EF3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0D4851-8351-45BF-B6A2-94D57FF833A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1B13AF-48A7-4595-ABBC-D9370E4A165A}" type="datetimeFigureOut">
              <a:rPr lang="de-AT" smtClean="0"/>
              <a:t>03.06.2024</a:t>
            </a:fld>
            <a:endParaRPr lang="de-AT"/>
          </a:p>
        </p:txBody>
      </p:sp>
      <p:sp>
        <p:nvSpPr>
          <p:cNvPr id="5" name="Footer Placeholder 4">
            <a:extLst>
              <a:ext uri="{FF2B5EF4-FFF2-40B4-BE49-F238E27FC236}">
                <a16:creationId xmlns:a16="http://schemas.microsoft.com/office/drawing/2014/main" id="{0E8175EF-EFB2-4A46-9318-01B3D013F8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AT"/>
          </a:p>
        </p:txBody>
      </p:sp>
      <p:sp>
        <p:nvSpPr>
          <p:cNvPr id="6" name="Slide Number Placeholder 5">
            <a:extLst>
              <a:ext uri="{FF2B5EF4-FFF2-40B4-BE49-F238E27FC236}">
                <a16:creationId xmlns:a16="http://schemas.microsoft.com/office/drawing/2014/main" id="{C9B4B12B-A2FA-4476-AD5C-5EE4688DA5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311619-FD27-4954-A96A-55308F6A3FB3}" type="slidenum">
              <a:rPr lang="de-AT" smtClean="0"/>
              <a:t>‹#›</a:t>
            </a:fld>
            <a:endParaRPr lang="de-AT"/>
          </a:p>
        </p:txBody>
      </p:sp>
    </p:spTree>
    <p:extLst>
      <p:ext uri="{BB962C8B-B14F-4D97-AF65-F5344CB8AC3E}">
        <p14:creationId xmlns:p14="http://schemas.microsoft.com/office/powerpoint/2010/main" val="393060805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chart" Target="../charts/chart5.xml"/><Relationship Id="rId4" Type="http://schemas.openxmlformats.org/officeDocument/2006/relationships/image" Target="../media/image19.jpg"/></Relationships>
</file>

<file path=ppt/slides/_rels/slide12.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chart" Target="../charts/chart6.xml"/><Relationship Id="rId4" Type="http://schemas.openxmlformats.org/officeDocument/2006/relationships/image" Target="../media/image19.jpg"/></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6.xml"/><Relationship Id="rId5" Type="http://schemas.openxmlformats.org/officeDocument/2006/relationships/image" Target="../media/image19.jpg"/><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chart" Target="../charts/chart8.xml"/><Relationship Id="rId7"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9.jpg"/><Relationship Id="rId5" Type="http://schemas.openxmlformats.org/officeDocument/2006/relationships/image" Target="../media/image12.gif"/><Relationship Id="rId4" Type="http://schemas.openxmlformats.org/officeDocument/2006/relationships/chart" Target="../charts/chart9.xml"/></Relationships>
</file>

<file path=ppt/slides/_rels/slide15.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chart" Target="../charts/chart10.xml"/><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jpg"/><Relationship Id="rId5" Type="http://schemas.openxmlformats.org/officeDocument/2006/relationships/image" Target="../media/image12.gif"/><Relationship Id="rId4" Type="http://schemas.openxmlformats.org/officeDocument/2006/relationships/chart" Target="../charts/chart11.xml"/><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image" Target="../media/image21.png"/><Relationship Id="rId4" Type="http://schemas.openxmlformats.org/officeDocument/2006/relationships/diagramLayout" Target="../diagrams/layout1.xml"/><Relationship Id="rId9"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6.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png"/><Relationship Id="rId1" Type="http://schemas.openxmlformats.org/officeDocument/2006/relationships/slideLayout" Target="../slideLayouts/slideLayout6.xml"/><Relationship Id="rId4" Type="http://schemas.openxmlformats.org/officeDocument/2006/relationships/image" Target="../media/image7.wmf"/></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1.gif"/><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gif"/><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509E6-479A-EA47-AECD-6A7B374B0BC4}"/>
              </a:ext>
            </a:extLst>
          </p:cNvPr>
          <p:cNvSpPr>
            <a:spLocks noGrp="1"/>
          </p:cNvSpPr>
          <p:nvPr>
            <p:ph type="ctrTitle"/>
          </p:nvPr>
        </p:nvSpPr>
        <p:spPr/>
        <p:txBody>
          <a:bodyPr/>
          <a:lstStyle/>
          <a:p>
            <a:r>
              <a:rPr lang="en-GB" dirty="0"/>
              <a:t>F</a:t>
            </a:r>
            <a:r>
              <a:rPr lang="en-AT" dirty="0"/>
              <a:t>unctional MRI</a:t>
            </a:r>
          </a:p>
        </p:txBody>
      </p:sp>
      <p:sp>
        <p:nvSpPr>
          <p:cNvPr id="3" name="Subtitle 2">
            <a:extLst>
              <a:ext uri="{FF2B5EF4-FFF2-40B4-BE49-F238E27FC236}">
                <a16:creationId xmlns:a16="http://schemas.microsoft.com/office/drawing/2014/main" id="{EE868841-C8A0-8740-8D80-6E4794FD2035}"/>
              </a:ext>
            </a:extLst>
          </p:cNvPr>
          <p:cNvSpPr>
            <a:spLocks noGrp="1"/>
          </p:cNvSpPr>
          <p:nvPr>
            <p:ph type="subTitle" idx="1"/>
          </p:nvPr>
        </p:nvSpPr>
        <p:spPr/>
        <p:txBody>
          <a:bodyPr/>
          <a:lstStyle/>
          <a:p>
            <a:endParaRPr lang="en-AT"/>
          </a:p>
        </p:txBody>
      </p:sp>
    </p:spTree>
    <p:extLst>
      <p:ext uri="{BB962C8B-B14F-4D97-AF65-F5344CB8AC3E}">
        <p14:creationId xmlns:p14="http://schemas.microsoft.com/office/powerpoint/2010/main" val="381989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Single-subject (first-level) analysis </a:t>
            </a:r>
          </a:p>
        </p:txBody>
      </p:sp>
      <p:sp>
        <p:nvSpPr>
          <p:cNvPr id="4" name="Text Placeholder 3"/>
          <p:cNvSpPr>
            <a:spLocks noGrp="1"/>
          </p:cNvSpPr>
          <p:nvPr>
            <p:ph type="body" sz="quarter" idx="13"/>
          </p:nvPr>
        </p:nvSpPr>
        <p:spPr/>
        <p:txBody>
          <a:bodyPr>
            <a:normAutofit/>
          </a:bodyPr>
          <a:lstStyle/>
          <a:p>
            <a:pPr marL="0" indent="0" algn="ctr">
              <a:buNone/>
            </a:pPr>
            <a:r>
              <a:rPr lang="en-US" dirty="0" err="1"/>
              <a:t>Univariate</a:t>
            </a:r>
            <a:r>
              <a:rPr lang="en-US" dirty="0"/>
              <a:t>/voxel-wise analysis</a:t>
            </a:r>
          </a:p>
        </p:txBody>
      </p:sp>
      <p:pic>
        <p:nvPicPr>
          <p:cNvPr id="6" name="Picture 5" descr="epi_example.jpg"/>
          <p:cNvPicPr>
            <a:picLocks noChangeAspect="1"/>
          </p:cNvPicPr>
          <p:nvPr/>
        </p:nvPicPr>
        <p:blipFill rotWithShape="1">
          <a:blip r:embed="rId3">
            <a:extLst>
              <a:ext uri="{28A0092B-C50C-407E-A947-70E740481C1C}">
                <a14:useLocalDpi xmlns:a14="http://schemas.microsoft.com/office/drawing/2010/main" val="0"/>
              </a:ext>
            </a:extLst>
          </a:blip>
          <a:srcRect l="4232" t="41364" r="53418"/>
          <a:stretch/>
        </p:blipFill>
        <p:spPr>
          <a:xfrm>
            <a:off x="4443638" y="2200008"/>
            <a:ext cx="3600000" cy="3681680"/>
          </a:xfrm>
          <a:prstGeom prst="rect">
            <a:avLst/>
          </a:prstGeom>
        </p:spPr>
      </p:pic>
      <p:graphicFrame>
        <p:nvGraphicFramePr>
          <p:cNvPr id="8" name="Table 7"/>
          <p:cNvGraphicFramePr>
            <a:graphicFrameLocks noGrp="1"/>
          </p:cNvGraphicFramePr>
          <p:nvPr/>
        </p:nvGraphicFramePr>
        <p:xfrm>
          <a:off x="4443638" y="2200009"/>
          <a:ext cx="3540760" cy="3681675"/>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tblGrid>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5"/>
                  </a:ext>
                </a:extLst>
              </a:tr>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5"/>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 name="TextBox 4"/>
          <p:cNvSpPr txBox="1"/>
          <p:nvPr/>
        </p:nvSpPr>
        <p:spPr>
          <a:xfrm>
            <a:off x="2800836" y="6120510"/>
            <a:ext cx="6596678" cy="369332"/>
          </a:xfrm>
          <a:prstGeom prst="rect">
            <a:avLst/>
          </a:prstGeom>
          <a:noFill/>
        </p:spPr>
        <p:txBody>
          <a:bodyPr wrap="none" rtlCol="0">
            <a:spAutoFit/>
          </a:bodyPr>
          <a:lstStyle/>
          <a:p>
            <a:pPr algn="ctr"/>
            <a:r>
              <a:rPr lang="en-US" dirty="0">
                <a:solidFill>
                  <a:schemeClr val="accent2"/>
                </a:solidFill>
              </a:rPr>
              <a:t>Question: Which areas are activated by the flickering checkerboard?</a:t>
            </a:r>
          </a:p>
        </p:txBody>
      </p:sp>
    </p:spTree>
    <p:extLst>
      <p:ext uri="{BB962C8B-B14F-4D97-AF65-F5344CB8AC3E}">
        <p14:creationId xmlns:p14="http://schemas.microsoft.com/office/powerpoint/2010/main" val="144317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Checkerboard experiment</a:t>
            </a:r>
          </a:p>
        </p:txBody>
      </p:sp>
      <p:sp>
        <p:nvSpPr>
          <p:cNvPr id="3" name="Rectangular Callout 2"/>
          <p:cNvSpPr/>
          <p:nvPr/>
        </p:nvSpPr>
        <p:spPr>
          <a:xfrm>
            <a:off x="1981201"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ular Callout 7"/>
          <p:cNvSpPr/>
          <p:nvPr/>
        </p:nvSpPr>
        <p:spPr>
          <a:xfrm>
            <a:off x="3446844"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heckerboard.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9128" y="1616199"/>
            <a:ext cx="900000" cy="661500"/>
          </a:xfrm>
          <a:prstGeom prst="rect">
            <a:avLst/>
          </a:prstGeom>
        </p:spPr>
      </p:pic>
      <p:sp>
        <p:nvSpPr>
          <p:cNvPr id="11" name="Rectangle 10"/>
          <p:cNvSpPr/>
          <p:nvPr/>
        </p:nvSpPr>
        <p:spPr>
          <a:xfrm>
            <a:off x="3527658" y="1626304"/>
            <a:ext cx="900000" cy="68254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epi_example.jpg"/>
          <p:cNvPicPr>
            <a:picLocks noChangeAspect="1"/>
          </p:cNvPicPr>
          <p:nvPr/>
        </p:nvPicPr>
        <p:blipFill rotWithShape="1">
          <a:blip r:embed="rId4">
            <a:extLst>
              <a:ext uri="{28A0092B-C50C-407E-A947-70E740481C1C}">
                <a14:useLocalDpi xmlns:a14="http://schemas.microsoft.com/office/drawing/2010/main" val="0"/>
              </a:ext>
            </a:extLst>
          </a:blip>
          <a:srcRect l="4232" t="41364" r="53418"/>
          <a:stretch/>
        </p:blipFill>
        <p:spPr>
          <a:xfrm>
            <a:off x="1879128" y="4299003"/>
            <a:ext cx="1080000" cy="1104504"/>
          </a:xfrm>
          <a:prstGeom prst="rect">
            <a:avLst/>
          </a:prstGeom>
        </p:spPr>
      </p:pic>
      <p:sp>
        <p:nvSpPr>
          <p:cNvPr id="18" name="Rectangle 17"/>
          <p:cNvSpPr/>
          <p:nvPr/>
        </p:nvSpPr>
        <p:spPr>
          <a:xfrm>
            <a:off x="2279175" y="5284922"/>
            <a:ext cx="56950" cy="683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28" name="Chart 27"/>
          <p:cNvGraphicFramePr>
            <a:graphicFrameLocks/>
          </p:cNvGraphicFramePr>
          <p:nvPr/>
        </p:nvGraphicFramePr>
        <p:xfrm>
          <a:off x="1596000" y="2223000"/>
          <a:ext cx="9000000" cy="2412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774785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Checkerboard experiment</a:t>
            </a:r>
          </a:p>
        </p:txBody>
      </p:sp>
      <p:sp>
        <p:nvSpPr>
          <p:cNvPr id="3" name="Rectangular Callout 2"/>
          <p:cNvSpPr/>
          <p:nvPr/>
        </p:nvSpPr>
        <p:spPr>
          <a:xfrm>
            <a:off x="1981201"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ular Callout 7"/>
          <p:cNvSpPr/>
          <p:nvPr/>
        </p:nvSpPr>
        <p:spPr>
          <a:xfrm>
            <a:off x="3446844"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heckerboard.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9128" y="1616199"/>
            <a:ext cx="900000" cy="661500"/>
          </a:xfrm>
          <a:prstGeom prst="rect">
            <a:avLst/>
          </a:prstGeom>
        </p:spPr>
      </p:pic>
      <p:sp>
        <p:nvSpPr>
          <p:cNvPr id="11" name="Rectangle 10"/>
          <p:cNvSpPr/>
          <p:nvPr/>
        </p:nvSpPr>
        <p:spPr>
          <a:xfrm>
            <a:off x="3527658" y="1626304"/>
            <a:ext cx="900000" cy="68254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0" name="Picture 39" descr="epi_example.jpg"/>
          <p:cNvPicPr>
            <a:picLocks noChangeAspect="1"/>
          </p:cNvPicPr>
          <p:nvPr/>
        </p:nvPicPr>
        <p:blipFill rotWithShape="1">
          <a:blip r:embed="rId4">
            <a:extLst>
              <a:ext uri="{28A0092B-C50C-407E-A947-70E740481C1C}">
                <a14:useLocalDpi xmlns:a14="http://schemas.microsoft.com/office/drawing/2010/main" val="0"/>
              </a:ext>
            </a:extLst>
          </a:blip>
          <a:srcRect l="4232" t="41364" r="53418"/>
          <a:stretch/>
        </p:blipFill>
        <p:spPr>
          <a:xfrm>
            <a:off x="1879128" y="4299003"/>
            <a:ext cx="1080000" cy="1104504"/>
          </a:xfrm>
          <a:prstGeom prst="rect">
            <a:avLst/>
          </a:prstGeom>
        </p:spPr>
      </p:pic>
      <p:sp>
        <p:nvSpPr>
          <p:cNvPr id="18" name="Rectangle 17"/>
          <p:cNvSpPr/>
          <p:nvPr/>
        </p:nvSpPr>
        <p:spPr>
          <a:xfrm>
            <a:off x="2279175" y="5284922"/>
            <a:ext cx="56950" cy="683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14" name="Chart 13"/>
          <p:cNvGraphicFramePr>
            <a:graphicFrameLocks/>
          </p:cNvGraphicFramePr>
          <p:nvPr/>
        </p:nvGraphicFramePr>
        <p:xfrm>
          <a:off x="1596000" y="2223000"/>
          <a:ext cx="9000000" cy="24120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5634045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Simplest analysis</a:t>
            </a:r>
          </a:p>
        </p:txBody>
      </p:sp>
      <p:graphicFrame>
        <p:nvGraphicFramePr>
          <p:cNvPr id="5" name="Chart 4"/>
          <p:cNvGraphicFramePr>
            <a:graphicFrameLocks/>
          </p:cNvGraphicFramePr>
          <p:nvPr/>
        </p:nvGraphicFramePr>
        <p:xfrm>
          <a:off x="1596000" y="2223000"/>
          <a:ext cx="9000000" cy="2412000"/>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ular Callout 5"/>
          <p:cNvSpPr/>
          <p:nvPr/>
        </p:nvSpPr>
        <p:spPr>
          <a:xfrm>
            <a:off x="1981201"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ular Callout 6"/>
          <p:cNvSpPr/>
          <p:nvPr/>
        </p:nvSpPr>
        <p:spPr>
          <a:xfrm>
            <a:off x="3446844"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checkerboard.gif"/>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9128" y="1616199"/>
            <a:ext cx="900000" cy="661500"/>
          </a:xfrm>
          <a:prstGeom prst="rect">
            <a:avLst/>
          </a:prstGeom>
        </p:spPr>
      </p:pic>
      <p:sp>
        <p:nvSpPr>
          <p:cNvPr id="9" name="Rectangle 8"/>
          <p:cNvSpPr/>
          <p:nvPr/>
        </p:nvSpPr>
        <p:spPr>
          <a:xfrm>
            <a:off x="3527658" y="1626304"/>
            <a:ext cx="900000" cy="68254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descr="epi_example.jpg"/>
          <p:cNvPicPr>
            <a:picLocks noChangeAspect="1"/>
          </p:cNvPicPr>
          <p:nvPr/>
        </p:nvPicPr>
        <p:blipFill rotWithShape="1">
          <a:blip r:embed="rId5">
            <a:extLst>
              <a:ext uri="{28A0092B-C50C-407E-A947-70E740481C1C}">
                <a14:useLocalDpi xmlns:a14="http://schemas.microsoft.com/office/drawing/2010/main" val="0"/>
              </a:ext>
            </a:extLst>
          </a:blip>
          <a:srcRect l="4232" t="41364" r="53418"/>
          <a:stretch/>
        </p:blipFill>
        <p:spPr>
          <a:xfrm>
            <a:off x="1879128" y="4299003"/>
            <a:ext cx="1080000" cy="1104504"/>
          </a:xfrm>
          <a:prstGeom prst="rect">
            <a:avLst/>
          </a:prstGeom>
        </p:spPr>
      </p:pic>
      <p:sp>
        <p:nvSpPr>
          <p:cNvPr id="11" name="Rectangle 10"/>
          <p:cNvSpPr/>
          <p:nvPr/>
        </p:nvSpPr>
        <p:spPr>
          <a:xfrm>
            <a:off x="2279175" y="5284922"/>
            <a:ext cx="56950" cy="683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3983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p:cNvGraphicFramePr>
            <a:graphicFrameLocks/>
          </p:cNvGraphicFramePr>
          <p:nvPr/>
        </p:nvGraphicFramePr>
        <p:xfrm>
          <a:off x="1596000" y="2223000"/>
          <a:ext cx="9000000" cy="2412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Simplest analysis</a:t>
            </a:r>
          </a:p>
        </p:txBody>
      </p:sp>
      <p:sp>
        <p:nvSpPr>
          <p:cNvPr id="4" name="Rectangle 3"/>
          <p:cNvSpPr/>
          <p:nvPr/>
        </p:nvSpPr>
        <p:spPr>
          <a:xfrm>
            <a:off x="2083261" y="2370108"/>
            <a:ext cx="1391163" cy="1508249"/>
          </a:xfrm>
          <a:prstGeom prst="rect">
            <a:avLst/>
          </a:prstGeom>
          <a:solidFill>
            <a:schemeClr val="accent2">
              <a:alpha val="5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3474423" y="2370108"/>
            <a:ext cx="1388942" cy="150824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63366" y="2380065"/>
            <a:ext cx="1402503" cy="1508249"/>
          </a:xfrm>
          <a:prstGeom prst="rect">
            <a:avLst/>
          </a:prstGeom>
          <a:solidFill>
            <a:schemeClr val="accent2">
              <a:alpha val="5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6265869" y="2380065"/>
            <a:ext cx="1415555" cy="150824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81424" y="2380065"/>
            <a:ext cx="1402503" cy="1508249"/>
          </a:xfrm>
          <a:prstGeom prst="rect">
            <a:avLst/>
          </a:prstGeom>
          <a:solidFill>
            <a:schemeClr val="accent2">
              <a:alpha val="5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9083927" y="2380065"/>
            <a:ext cx="1415555" cy="150824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hart 11"/>
          <p:cNvGraphicFramePr>
            <a:graphicFrameLocks/>
          </p:cNvGraphicFramePr>
          <p:nvPr/>
        </p:nvGraphicFramePr>
        <p:xfrm>
          <a:off x="3408278" y="4635000"/>
          <a:ext cx="5556421" cy="2093122"/>
        </p:xfrm>
        <a:graphic>
          <a:graphicData uri="http://schemas.openxmlformats.org/drawingml/2006/chart">
            <c:chart xmlns:c="http://schemas.openxmlformats.org/drawingml/2006/chart" xmlns:r="http://schemas.openxmlformats.org/officeDocument/2006/relationships" r:id="rId4"/>
          </a:graphicData>
        </a:graphic>
      </p:graphicFrame>
      <p:sp>
        <p:nvSpPr>
          <p:cNvPr id="16" name="Freeform 15"/>
          <p:cNvSpPr>
            <a:spLocks noChangeAspect="1"/>
          </p:cNvSpPr>
          <p:nvPr/>
        </p:nvSpPr>
        <p:spPr>
          <a:xfrm>
            <a:off x="4245513" y="5314481"/>
            <a:ext cx="1800000" cy="1080000"/>
          </a:xfrm>
          <a:custGeom>
            <a:avLst/>
            <a:gdLst>
              <a:gd name="connsiteX0" fmla="*/ 0 w 5522404"/>
              <a:gd name="connsiteY0" fmla="*/ 4256668 h 4268009"/>
              <a:gd name="connsiteX1" fmla="*/ 351529 w 5522404"/>
              <a:gd name="connsiteY1" fmla="*/ 4211307 h 4268009"/>
              <a:gd name="connsiteX2" fmla="*/ 612341 w 5522404"/>
              <a:gd name="connsiteY2" fmla="*/ 4063884 h 4268009"/>
              <a:gd name="connsiteX3" fmla="*/ 918511 w 5522404"/>
              <a:gd name="connsiteY3" fmla="*/ 3780379 h 4268009"/>
              <a:gd name="connsiteX4" fmla="*/ 1167983 w 5522404"/>
              <a:gd name="connsiteY4" fmla="*/ 3360791 h 4268009"/>
              <a:gd name="connsiteX5" fmla="*/ 1440134 w 5522404"/>
              <a:gd name="connsiteY5" fmla="*/ 2805120 h 4268009"/>
              <a:gd name="connsiteX6" fmla="*/ 1655587 w 5522404"/>
              <a:gd name="connsiteY6" fmla="*/ 2249449 h 4268009"/>
              <a:gd name="connsiteX7" fmla="*/ 1939078 w 5522404"/>
              <a:gd name="connsiteY7" fmla="*/ 1455633 h 4268009"/>
              <a:gd name="connsiteX8" fmla="*/ 2177211 w 5522404"/>
              <a:gd name="connsiteY8" fmla="*/ 809240 h 4268009"/>
              <a:gd name="connsiteX9" fmla="*/ 2404003 w 5522404"/>
              <a:gd name="connsiteY9" fmla="*/ 321611 h 4268009"/>
              <a:gd name="connsiteX10" fmla="*/ 2710174 w 5522404"/>
              <a:gd name="connsiteY10" fmla="*/ 26765 h 4268009"/>
              <a:gd name="connsiteX11" fmla="*/ 2868928 w 5522404"/>
              <a:gd name="connsiteY11" fmla="*/ 38105 h 4268009"/>
              <a:gd name="connsiteX12" fmla="*/ 3073042 w 5522404"/>
              <a:gd name="connsiteY12" fmla="*/ 242229 h 4268009"/>
              <a:gd name="connsiteX13" fmla="*/ 3401891 w 5522404"/>
              <a:gd name="connsiteY13" fmla="*/ 888622 h 4268009"/>
              <a:gd name="connsiteX14" fmla="*/ 3571986 w 5522404"/>
              <a:gd name="connsiteY14" fmla="*/ 1421612 h 4268009"/>
              <a:gd name="connsiteX15" fmla="*/ 3957534 w 5522404"/>
              <a:gd name="connsiteY15" fmla="*/ 2453573 h 4268009"/>
              <a:gd name="connsiteX16" fmla="*/ 4263704 w 5522404"/>
              <a:gd name="connsiteY16" fmla="*/ 3168007 h 4268009"/>
              <a:gd name="connsiteX17" fmla="*/ 4660591 w 5522404"/>
              <a:gd name="connsiteY17" fmla="*/ 3814400 h 4268009"/>
              <a:gd name="connsiteX18" fmla="*/ 4864705 w 5522404"/>
              <a:gd name="connsiteY18" fmla="*/ 4007183 h 4268009"/>
              <a:gd name="connsiteX19" fmla="*/ 5068818 w 5522404"/>
              <a:gd name="connsiteY19" fmla="*/ 4154606 h 4268009"/>
              <a:gd name="connsiteX20" fmla="*/ 5340969 w 5522404"/>
              <a:gd name="connsiteY20" fmla="*/ 4245328 h 4268009"/>
              <a:gd name="connsiteX21" fmla="*/ 5522404 w 5522404"/>
              <a:gd name="connsiteY21" fmla="*/ 4268009 h 4268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2404" h="4268009">
                <a:moveTo>
                  <a:pt x="0" y="4256668"/>
                </a:moveTo>
                <a:cubicBezTo>
                  <a:pt x="124736" y="4250053"/>
                  <a:pt x="249472" y="4243438"/>
                  <a:pt x="351529" y="4211307"/>
                </a:cubicBezTo>
                <a:cubicBezTo>
                  <a:pt x="453586" y="4179176"/>
                  <a:pt x="517844" y="4135705"/>
                  <a:pt x="612341" y="4063884"/>
                </a:cubicBezTo>
                <a:cubicBezTo>
                  <a:pt x="706838" y="3992063"/>
                  <a:pt x="825904" y="3897561"/>
                  <a:pt x="918511" y="3780379"/>
                </a:cubicBezTo>
                <a:cubicBezTo>
                  <a:pt x="1011118" y="3663197"/>
                  <a:pt x="1081046" y="3523334"/>
                  <a:pt x="1167983" y="3360791"/>
                </a:cubicBezTo>
                <a:cubicBezTo>
                  <a:pt x="1254920" y="3198248"/>
                  <a:pt x="1358867" y="2990344"/>
                  <a:pt x="1440134" y="2805120"/>
                </a:cubicBezTo>
                <a:cubicBezTo>
                  <a:pt x="1521401" y="2619896"/>
                  <a:pt x="1572430" y="2474363"/>
                  <a:pt x="1655587" y="2249449"/>
                </a:cubicBezTo>
                <a:cubicBezTo>
                  <a:pt x="1738744" y="2024535"/>
                  <a:pt x="1852141" y="1695668"/>
                  <a:pt x="1939078" y="1455633"/>
                </a:cubicBezTo>
                <a:cubicBezTo>
                  <a:pt x="2026015" y="1215598"/>
                  <a:pt x="2099724" y="998244"/>
                  <a:pt x="2177211" y="809240"/>
                </a:cubicBezTo>
                <a:cubicBezTo>
                  <a:pt x="2254699" y="620236"/>
                  <a:pt x="2315176" y="452023"/>
                  <a:pt x="2404003" y="321611"/>
                </a:cubicBezTo>
                <a:cubicBezTo>
                  <a:pt x="2492830" y="191199"/>
                  <a:pt x="2632687" y="74016"/>
                  <a:pt x="2710174" y="26765"/>
                </a:cubicBezTo>
                <a:cubicBezTo>
                  <a:pt x="2787661" y="-20486"/>
                  <a:pt x="2808450" y="2194"/>
                  <a:pt x="2868928" y="38105"/>
                </a:cubicBezTo>
                <a:cubicBezTo>
                  <a:pt x="2929406" y="74016"/>
                  <a:pt x="2984215" y="100476"/>
                  <a:pt x="3073042" y="242229"/>
                </a:cubicBezTo>
                <a:cubicBezTo>
                  <a:pt x="3161869" y="383982"/>
                  <a:pt x="3318734" y="692058"/>
                  <a:pt x="3401891" y="888622"/>
                </a:cubicBezTo>
                <a:cubicBezTo>
                  <a:pt x="3485048" y="1085186"/>
                  <a:pt x="3479379" y="1160787"/>
                  <a:pt x="3571986" y="1421612"/>
                </a:cubicBezTo>
                <a:cubicBezTo>
                  <a:pt x="3664593" y="1682437"/>
                  <a:pt x="3842248" y="2162507"/>
                  <a:pt x="3957534" y="2453573"/>
                </a:cubicBezTo>
                <a:cubicBezTo>
                  <a:pt x="4072820" y="2744639"/>
                  <a:pt x="4146528" y="2941203"/>
                  <a:pt x="4263704" y="3168007"/>
                </a:cubicBezTo>
                <a:cubicBezTo>
                  <a:pt x="4380880" y="3394811"/>
                  <a:pt x="4560424" y="3674537"/>
                  <a:pt x="4660591" y="3814400"/>
                </a:cubicBezTo>
                <a:cubicBezTo>
                  <a:pt x="4760758" y="3954263"/>
                  <a:pt x="4796667" y="3950482"/>
                  <a:pt x="4864705" y="4007183"/>
                </a:cubicBezTo>
                <a:cubicBezTo>
                  <a:pt x="4932743" y="4063884"/>
                  <a:pt x="4989441" y="4114915"/>
                  <a:pt x="5068818" y="4154606"/>
                </a:cubicBezTo>
                <a:cubicBezTo>
                  <a:pt x="5148195" y="4194297"/>
                  <a:pt x="5265371" y="4226427"/>
                  <a:pt x="5340969" y="4245328"/>
                </a:cubicBezTo>
                <a:cubicBezTo>
                  <a:pt x="5416567" y="4264229"/>
                  <a:pt x="5522404" y="4268009"/>
                  <a:pt x="5522404" y="4268009"/>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a:spLocks noChangeAspect="1"/>
          </p:cNvSpPr>
          <p:nvPr/>
        </p:nvSpPr>
        <p:spPr>
          <a:xfrm>
            <a:off x="5770009" y="5314481"/>
            <a:ext cx="1800000" cy="1080000"/>
          </a:xfrm>
          <a:custGeom>
            <a:avLst/>
            <a:gdLst>
              <a:gd name="connsiteX0" fmla="*/ 0 w 5522404"/>
              <a:gd name="connsiteY0" fmla="*/ 4256668 h 4268009"/>
              <a:gd name="connsiteX1" fmla="*/ 351529 w 5522404"/>
              <a:gd name="connsiteY1" fmla="*/ 4211307 h 4268009"/>
              <a:gd name="connsiteX2" fmla="*/ 612341 w 5522404"/>
              <a:gd name="connsiteY2" fmla="*/ 4063884 h 4268009"/>
              <a:gd name="connsiteX3" fmla="*/ 918511 w 5522404"/>
              <a:gd name="connsiteY3" fmla="*/ 3780379 h 4268009"/>
              <a:gd name="connsiteX4" fmla="*/ 1167983 w 5522404"/>
              <a:gd name="connsiteY4" fmla="*/ 3360791 h 4268009"/>
              <a:gd name="connsiteX5" fmla="*/ 1440134 w 5522404"/>
              <a:gd name="connsiteY5" fmla="*/ 2805120 h 4268009"/>
              <a:gd name="connsiteX6" fmla="*/ 1655587 w 5522404"/>
              <a:gd name="connsiteY6" fmla="*/ 2249449 h 4268009"/>
              <a:gd name="connsiteX7" fmla="*/ 1939078 w 5522404"/>
              <a:gd name="connsiteY7" fmla="*/ 1455633 h 4268009"/>
              <a:gd name="connsiteX8" fmla="*/ 2177211 w 5522404"/>
              <a:gd name="connsiteY8" fmla="*/ 809240 h 4268009"/>
              <a:gd name="connsiteX9" fmla="*/ 2404003 w 5522404"/>
              <a:gd name="connsiteY9" fmla="*/ 321611 h 4268009"/>
              <a:gd name="connsiteX10" fmla="*/ 2710174 w 5522404"/>
              <a:gd name="connsiteY10" fmla="*/ 26765 h 4268009"/>
              <a:gd name="connsiteX11" fmla="*/ 2868928 w 5522404"/>
              <a:gd name="connsiteY11" fmla="*/ 38105 h 4268009"/>
              <a:gd name="connsiteX12" fmla="*/ 3073042 w 5522404"/>
              <a:gd name="connsiteY12" fmla="*/ 242229 h 4268009"/>
              <a:gd name="connsiteX13" fmla="*/ 3401891 w 5522404"/>
              <a:gd name="connsiteY13" fmla="*/ 888622 h 4268009"/>
              <a:gd name="connsiteX14" fmla="*/ 3571986 w 5522404"/>
              <a:gd name="connsiteY14" fmla="*/ 1421612 h 4268009"/>
              <a:gd name="connsiteX15" fmla="*/ 3957534 w 5522404"/>
              <a:gd name="connsiteY15" fmla="*/ 2453573 h 4268009"/>
              <a:gd name="connsiteX16" fmla="*/ 4263704 w 5522404"/>
              <a:gd name="connsiteY16" fmla="*/ 3168007 h 4268009"/>
              <a:gd name="connsiteX17" fmla="*/ 4660591 w 5522404"/>
              <a:gd name="connsiteY17" fmla="*/ 3814400 h 4268009"/>
              <a:gd name="connsiteX18" fmla="*/ 4864705 w 5522404"/>
              <a:gd name="connsiteY18" fmla="*/ 4007183 h 4268009"/>
              <a:gd name="connsiteX19" fmla="*/ 5068818 w 5522404"/>
              <a:gd name="connsiteY19" fmla="*/ 4154606 h 4268009"/>
              <a:gd name="connsiteX20" fmla="*/ 5340969 w 5522404"/>
              <a:gd name="connsiteY20" fmla="*/ 4245328 h 4268009"/>
              <a:gd name="connsiteX21" fmla="*/ 5522404 w 5522404"/>
              <a:gd name="connsiteY21" fmla="*/ 4268009 h 4268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2404" h="4268009">
                <a:moveTo>
                  <a:pt x="0" y="4256668"/>
                </a:moveTo>
                <a:cubicBezTo>
                  <a:pt x="124736" y="4250053"/>
                  <a:pt x="249472" y="4243438"/>
                  <a:pt x="351529" y="4211307"/>
                </a:cubicBezTo>
                <a:cubicBezTo>
                  <a:pt x="453586" y="4179176"/>
                  <a:pt x="517844" y="4135705"/>
                  <a:pt x="612341" y="4063884"/>
                </a:cubicBezTo>
                <a:cubicBezTo>
                  <a:pt x="706838" y="3992063"/>
                  <a:pt x="825904" y="3897561"/>
                  <a:pt x="918511" y="3780379"/>
                </a:cubicBezTo>
                <a:cubicBezTo>
                  <a:pt x="1011118" y="3663197"/>
                  <a:pt x="1081046" y="3523334"/>
                  <a:pt x="1167983" y="3360791"/>
                </a:cubicBezTo>
                <a:cubicBezTo>
                  <a:pt x="1254920" y="3198248"/>
                  <a:pt x="1358867" y="2990344"/>
                  <a:pt x="1440134" y="2805120"/>
                </a:cubicBezTo>
                <a:cubicBezTo>
                  <a:pt x="1521401" y="2619896"/>
                  <a:pt x="1572430" y="2474363"/>
                  <a:pt x="1655587" y="2249449"/>
                </a:cubicBezTo>
                <a:cubicBezTo>
                  <a:pt x="1738744" y="2024535"/>
                  <a:pt x="1852141" y="1695668"/>
                  <a:pt x="1939078" y="1455633"/>
                </a:cubicBezTo>
                <a:cubicBezTo>
                  <a:pt x="2026015" y="1215598"/>
                  <a:pt x="2099724" y="998244"/>
                  <a:pt x="2177211" y="809240"/>
                </a:cubicBezTo>
                <a:cubicBezTo>
                  <a:pt x="2254699" y="620236"/>
                  <a:pt x="2315176" y="452023"/>
                  <a:pt x="2404003" y="321611"/>
                </a:cubicBezTo>
                <a:cubicBezTo>
                  <a:pt x="2492830" y="191199"/>
                  <a:pt x="2632687" y="74016"/>
                  <a:pt x="2710174" y="26765"/>
                </a:cubicBezTo>
                <a:cubicBezTo>
                  <a:pt x="2787661" y="-20486"/>
                  <a:pt x="2808450" y="2194"/>
                  <a:pt x="2868928" y="38105"/>
                </a:cubicBezTo>
                <a:cubicBezTo>
                  <a:pt x="2929406" y="74016"/>
                  <a:pt x="2984215" y="100476"/>
                  <a:pt x="3073042" y="242229"/>
                </a:cubicBezTo>
                <a:cubicBezTo>
                  <a:pt x="3161869" y="383982"/>
                  <a:pt x="3318734" y="692058"/>
                  <a:pt x="3401891" y="888622"/>
                </a:cubicBezTo>
                <a:cubicBezTo>
                  <a:pt x="3485048" y="1085186"/>
                  <a:pt x="3479379" y="1160787"/>
                  <a:pt x="3571986" y="1421612"/>
                </a:cubicBezTo>
                <a:cubicBezTo>
                  <a:pt x="3664593" y="1682437"/>
                  <a:pt x="3842248" y="2162507"/>
                  <a:pt x="3957534" y="2453573"/>
                </a:cubicBezTo>
                <a:cubicBezTo>
                  <a:pt x="4072820" y="2744639"/>
                  <a:pt x="4146528" y="2941203"/>
                  <a:pt x="4263704" y="3168007"/>
                </a:cubicBezTo>
                <a:cubicBezTo>
                  <a:pt x="4380880" y="3394811"/>
                  <a:pt x="4560424" y="3674537"/>
                  <a:pt x="4660591" y="3814400"/>
                </a:cubicBezTo>
                <a:cubicBezTo>
                  <a:pt x="4760758" y="3954263"/>
                  <a:pt x="4796667" y="3950482"/>
                  <a:pt x="4864705" y="4007183"/>
                </a:cubicBezTo>
                <a:cubicBezTo>
                  <a:pt x="4932743" y="4063884"/>
                  <a:pt x="4989441" y="4114915"/>
                  <a:pt x="5068818" y="4154606"/>
                </a:cubicBezTo>
                <a:cubicBezTo>
                  <a:pt x="5148195" y="4194297"/>
                  <a:pt x="5265371" y="4226427"/>
                  <a:pt x="5340969" y="4245328"/>
                </a:cubicBezTo>
                <a:cubicBezTo>
                  <a:pt x="5416567" y="4264229"/>
                  <a:pt x="5522404" y="4268009"/>
                  <a:pt x="5522404" y="4268009"/>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Rectangular Callout 17"/>
          <p:cNvSpPr/>
          <p:nvPr/>
        </p:nvSpPr>
        <p:spPr>
          <a:xfrm>
            <a:off x="1981201"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ular Callout 18"/>
          <p:cNvSpPr/>
          <p:nvPr/>
        </p:nvSpPr>
        <p:spPr>
          <a:xfrm>
            <a:off x="3446844"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checkerboard.gi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9128" y="1616199"/>
            <a:ext cx="900000" cy="661500"/>
          </a:xfrm>
          <a:prstGeom prst="rect">
            <a:avLst/>
          </a:prstGeom>
        </p:spPr>
      </p:pic>
      <p:sp>
        <p:nvSpPr>
          <p:cNvPr id="21" name="Rectangle 20"/>
          <p:cNvSpPr/>
          <p:nvPr/>
        </p:nvSpPr>
        <p:spPr>
          <a:xfrm>
            <a:off x="3527658" y="1626304"/>
            <a:ext cx="900000" cy="68254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epi_example.jpg"/>
          <p:cNvPicPr>
            <a:picLocks noChangeAspect="1"/>
          </p:cNvPicPr>
          <p:nvPr/>
        </p:nvPicPr>
        <p:blipFill rotWithShape="1">
          <a:blip r:embed="rId6">
            <a:extLst>
              <a:ext uri="{28A0092B-C50C-407E-A947-70E740481C1C}">
                <a14:useLocalDpi xmlns:a14="http://schemas.microsoft.com/office/drawing/2010/main" val="0"/>
              </a:ext>
            </a:extLst>
          </a:blip>
          <a:srcRect l="4232" t="41364" r="53418"/>
          <a:stretch/>
        </p:blipFill>
        <p:spPr>
          <a:xfrm>
            <a:off x="1879128" y="4299003"/>
            <a:ext cx="1080000" cy="1104504"/>
          </a:xfrm>
          <a:prstGeom prst="rect">
            <a:avLst/>
          </a:prstGeom>
        </p:spPr>
      </p:pic>
      <p:sp>
        <p:nvSpPr>
          <p:cNvPr id="23" name="Rectangle 22"/>
          <p:cNvSpPr/>
          <p:nvPr/>
        </p:nvSpPr>
        <p:spPr>
          <a:xfrm>
            <a:off x="2279175" y="5284922"/>
            <a:ext cx="56950" cy="6833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25" name="Picture 35" descr="E:\home\andrew\WK\SPMcourse99\Eqn_2t.gif"/>
          <p:cNvPicPr>
            <a:picLocks noChangeAspect="1" noChangeArrowheads="1"/>
          </p:cNvPicPr>
          <p:nvPr/>
        </p:nvPicPr>
        <p:blipFill>
          <a:blip r:embed="rId7">
            <a:duotone>
              <a:prstClr val="black"/>
              <a:srgbClr val="000000">
                <a:tint val="45000"/>
                <a:satMod val="400000"/>
              </a:srgbClr>
            </a:duotone>
            <a:extLst>
              <a:ext uri="{BEBA8EAE-BF5A-486C-A8C5-ECC9F3942E4B}">
                <a14:imgProps xmlns:a14="http://schemas.microsoft.com/office/drawing/2010/main">
                  <a14:imgLayer r:embed="rId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984973" y="5120415"/>
            <a:ext cx="2000250" cy="1025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1" name="Straight Arrow Connector 10"/>
          <p:cNvCxnSpPr/>
          <p:nvPr/>
        </p:nvCxnSpPr>
        <p:spPr>
          <a:xfrm>
            <a:off x="4131747" y="3674714"/>
            <a:ext cx="853227" cy="14457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a:off x="5185653" y="3674714"/>
            <a:ext cx="1799570" cy="14457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a:off x="5347794" y="3674713"/>
            <a:ext cx="4512887" cy="15857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604516" y="3674713"/>
            <a:ext cx="1026884" cy="158572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H="1">
            <a:off x="6861097" y="3674714"/>
            <a:ext cx="1432232" cy="1610209"/>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p:nvPr/>
        </p:nvCxnSpPr>
        <p:spPr>
          <a:xfrm>
            <a:off x="2959128" y="3674713"/>
            <a:ext cx="3456084" cy="1639768"/>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0509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79128" y="4299003"/>
            <a:ext cx="1080000" cy="1104504"/>
          </a:xfrm>
          <a:prstGeom prst="rect">
            <a:avLst/>
          </a:prstGeom>
          <a:pattFill prst="lgGrid">
            <a:fgClr>
              <a:schemeClr val="tx1"/>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5" name="Chart 4"/>
          <p:cNvGraphicFramePr>
            <a:graphicFrameLocks/>
          </p:cNvGraphicFramePr>
          <p:nvPr/>
        </p:nvGraphicFramePr>
        <p:xfrm>
          <a:off x="1596000" y="2223000"/>
          <a:ext cx="9000000" cy="241200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lstStyle/>
          <a:p>
            <a:r>
              <a:rPr lang="en-US" dirty="0"/>
              <a:t>Simplest analysis</a:t>
            </a:r>
          </a:p>
        </p:txBody>
      </p:sp>
      <p:sp>
        <p:nvSpPr>
          <p:cNvPr id="4" name="Rectangle 3"/>
          <p:cNvSpPr/>
          <p:nvPr/>
        </p:nvSpPr>
        <p:spPr>
          <a:xfrm>
            <a:off x="2083261" y="2370108"/>
            <a:ext cx="1391163" cy="1508249"/>
          </a:xfrm>
          <a:prstGeom prst="rect">
            <a:avLst/>
          </a:prstGeom>
          <a:solidFill>
            <a:schemeClr val="accent2">
              <a:alpha val="5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3474423" y="2370108"/>
            <a:ext cx="1388942" cy="150824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4863366" y="2380065"/>
            <a:ext cx="1402503" cy="1508249"/>
          </a:xfrm>
          <a:prstGeom prst="rect">
            <a:avLst/>
          </a:prstGeom>
          <a:solidFill>
            <a:schemeClr val="accent2">
              <a:alpha val="5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Rectangle 7"/>
          <p:cNvSpPr/>
          <p:nvPr/>
        </p:nvSpPr>
        <p:spPr>
          <a:xfrm>
            <a:off x="6265869" y="2380065"/>
            <a:ext cx="1415555" cy="150824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681424" y="2380065"/>
            <a:ext cx="1402503" cy="1508249"/>
          </a:xfrm>
          <a:prstGeom prst="rect">
            <a:avLst/>
          </a:prstGeom>
          <a:solidFill>
            <a:schemeClr val="accent2">
              <a:alpha val="53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0" name="Rectangle 9"/>
          <p:cNvSpPr/>
          <p:nvPr/>
        </p:nvSpPr>
        <p:spPr>
          <a:xfrm>
            <a:off x="9083927" y="2380065"/>
            <a:ext cx="1415555" cy="1508249"/>
          </a:xfrm>
          <a:prstGeom prst="rect">
            <a:avLst/>
          </a:prstGeom>
          <a:solidFill>
            <a:schemeClr val="accent1">
              <a:alpha val="4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Chart 11"/>
          <p:cNvGraphicFramePr>
            <a:graphicFrameLocks/>
          </p:cNvGraphicFramePr>
          <p:nvPr/>
        </p:nvGraphicFramePr>
        <p:xfrm>
          <a:off x="3408278" y="4635000"/>
          <a:ext cx="5556421" cy="2093122"/>
        </p:xfrm>
        <a:graphic>
          <a:graphicData uri="http://schemas.openxmlformats.org/drawingml/2006/chart">
            <c:chart xmlns:c="http://schemas.openxmlformats.org/drawingml/2006/chart" xmlns:r="http://schemas.openxmlformats.org/officeDocument/2006/relationships" r:id="rId4"/>
          </a:graphicData>
        </a:graphic>
      </p:graphicFrame>
      <p:sp>
        <p:nvSpPr>
          <p:cNvPr id="16" name="Freeform 15"/>
          <p:cNvSpPr>
            <a:spLocks noChangeAspect="1"/>
          </p:cNvSpPr>
          <p:nvPr/>
        </p:nvSpPr>
        <p:spPr>
          <a:xfrm>
            <a:off x="4245513" y="5314481"/>
            <a:ext cx="1800000" cy="1080000"/>
          </a:xfrm>
          <a:custGeom>
            <a:avLst/>
            <a:gdLst>
              <a:gd name="connsiteX0" fmla="*/ 0 w 5522404"/>
              <a:gd name="connsiteY0" fmla="*/ 4256668 h 4268009"/>
              <a:gd name="connsiteX1" fmla="*/ 351529 w 5522404"/>
              <a:gd name="connsiteY1" fmla="*/ 4211307 h 4268009"/>
              <a:gd name="connsiteX2" fmla="*/ 612341 w 5522404"/>
              <a:gd name="connsiteY2" fmla="*/ 4063884 h 4268009"/>
              <a:gd name="connsiteX3" fmla="*/ 918511 w 5522404"/>
              <a:gd name="connsiteY3" fmla="*/ 3780379 h 4268009"/>
              <a:gd name="connsiteX4" fmla="*/ 1167983 w 5522404"/>
              <a:gd name="connsiteY4" fmla="*/ 3360791 h 4268009"/>
              <a:gd name="connsiteX5" fmla="*/ 1440134 w 5522404"/>
              <a:gd name="connsiteY5" fmla="*/ 2805120 h 4268009"/>
              <a:gd name="connsiteX6" fmla="*/ 1655587 w 5522404"/>
              <a:gd name="connsiteY6" fmla="*/ 2249449 h 4268009"/>
              <a:gd name="connsiteX7" fmla="*/ 1939078 w 5522404"/>
              <a:gd name="connsiteY7" fmla="*/ 1455633 h 4268009"/>
              <a:gd name="connsiteX8" fmla="*/ 2177211 w 5522404"/>
              <a:gd name="connsiteY8" fmla="*/ 809240 h 4268009"/>
              <a:gd name="connsiteX9" fmla="*/ 2404003 w 5522404"/>
              <a:gd name="connsiteY9" fmla="*/ 321611 h 4268009"/>
              <a:gd name="connsiteX10" fmla="*/ 2710174 w 5522404"/>
              <a:gd name="connsiteY10" fmla="*/ 26765 h 4268009"/>
              <a:gd name="connsiteX11" fmla="*/ 2868928 w 5522404"/>
              <a:gd name="connsiteY11" fmla="*/ 38105 h 4268009"/>
              <a:gd name="connsiteX12" fmla="*/ 3073042 w 5522404"/>
              <a:gd name="connsiteY12" fmla="*/ 242229 h 4268009"/>
              <a:gd name="connsiteX13" fmla="*/ 3401891 w 5522404"/>
              <a:gd name="connsiteY13" fmla="*/ 888622 h 4268009"/>
              <a:gd name="connsiteX14" fmla="*/ 3571986 w 5522404"/>
              <a:gd name="connsiteY14" fmla="*/ 1421612 h 4268009"/>
              <a:gd name="connsiteX15" fmla="*/ 3957534 w 5522404"/>
              <a:gd name="connsiteY15" fmla="*/ 2453573 h 4268009"/>
              <a:gd name="connsiteX16" fmla="*/ 4263704 w 5522404"/>
              <a:gd name="connsiteY16" fmla="*/ 3168007 h 4268009"/>
              <a:gd name="connsiteX17" fmla="*/ 4660591 w 5522404"/>
              <a:gd name="connsiteY17" fmla="*/ 3814400 h 4268009"/>
              <a:gd name="connsiteX18" fmla="*/ 4864705 w 5522404"/>
              <a:gd name="connsiteY18" fmla="*/ 4007183 h 4268009"/>
              <a:gd name="connsiteX19" fmla="*/ 5068818 w 5522404"/>
              <a:gd name="connsiteY19" fmla="*/ 4154606 h 4268009"/>
              <a:gd name="connsiteX20" fmla="*/ 5340969 w 5522404"/>
              <a:gd name="connsiteY20" fmla="*/ 4245328 h 4268009"/>
              <a:gd name="connsiteX21" fmla="*/ 5522404 w 5522404"/>
              <a:gd name="connsiteY21" fmla="*/ 4268009 h 4268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2404" h="4268009">
                <a:moveTo>
                  <a:pt x="0" y="4256668"/>
                </a:moveTo>
                <a:cubicBezTo>
                  <a:pt x="124736" y="4250053"/>
                  <a:pt x="249472" y="4243438"/>
                  <a:pt x="351529" y="4211307"/>
                </a:cubicBezTo>
                <a:cubicBezTo>
                  <a:pt x="453586" y="4179176"/>
                  <a:pt x="517844" y="4135705"/>
                  <a:pt x="612341" y="4063884"/>
                </a:cubicBezTo>
                <a:cubicBezTo>
                  <a:pt x="706838" y="3992063"/>
                  <a:pt x="825904" y="3897561"/>
                  <a:pt x="918511" y="3780379"/>
                </a:cubicBezTo>
                <a:cubicBezTo>
                  <a:pt x="1011118" y="3663197"/>
                  <a:pt x="1081046" y="3523334"/>
                  <a:pt x="1167983" y="3360791"/>
                </a:cubicBezTo>
                <a:cubicBezTo>
                  <a:pt x="1254920" y="3198248"/>
                  <a:pt x="1358867" y="2990344"/>
                  <a:pt x="1440134" y="2805120"/>
                </a:cubicBezTo>
                <a:cubicBezTo>
                  <a:pt x="1521401" y="2619896"/>
                  <a:pt x="1572430" y="2474363"/>
                  <a:pt x="1655587" y="2249449"/>
                </a:cubicBezTo>
                <a:cubicBezTo>
                  <a:pt x="1738744" y="2024535"/>
                  <a:pt x="1852141" y="1695668"/>
                  <a:pt x="1939078" y="1455633"/>
                </a:cubicBezTo>
                <a:cubicBezTo>
                  <a:pt x="2026015" y="1215598"/>
                  <a:pt x="2099724" y="998244"/>
                  <a:pt x="2177211" y="809240"/>
                </a:cubicBezTo>
                <a:cubicBezTo>
                  <a:pt x="2254699" y="620236"/>
                  <a:pt x="2315176" y="452023"/>
                  <a:pt x="2404003" y="321611"/>
                </a:cubicBezTo>
                <a:cubicBezTo>
                  <a:pt x="2492830" y="191199"/>
                  <a:pt x="2632687" y="74016"/>
                  <a:pt x="2710174" y="26765"/>
                </a:cubicBezTo>
                <a:cubicBezTo>
                  <a:pt x="2787661" y="-20486"/>
                  <a:pt x="2808450" y="2194"/>
                  <a:pt x="2868928" y="38105"/>
                </a:cubicBezTo>
                <a:cubicBezTo>
                  <a:pt x="2929406" y="74016"/>
                  <a:pt x="2984215" y="100476"/>
                  <a:pt x="3073042" y="242229"/>
                </a:cubicBezTo>
                <a:cubicBezTo>
                  <a:pt x="3161869" y="383982"/>
                  <a:pt x="3318734" y="692058"/>
                  <a:pt x="3401891" y="888622"/>
                </a:cubicBezTo>
                <a:cubicBezTo>
                  <a:pt x="3485048" y="1085186"/>
                  <a:pt x="3479379" y="1160787"/>
                  <a:pt x="3571986" y="1421612"/>
                </a:cubicBezTo>
                <a:cubicBezTo>
                  <a:pt x="3664593" y="1682437"/>
                  <a:pt x="3842248" y="2162507"/>
                  <a:pt x="3957534" y="2453573"/>
                </a:cubicBezTo>
                <a:cubicBezTo>
                  <a:pt x="4072820" y="2744639"/>
                  <a:pt x="4146528" y="2941203"/>
                  <a:pt x="4263704" y="3168007"/>
                </a:cubicBezTo>
                <a:cubicBezTo>
                  <a:pt x="4380880" y="3394811"/>
                  <a:pt x="4560424" y="3674537"/>
                  <a:pt x="4660591" y="3814400"/>
                </a:cubicBezTo>
                <a:cubicBezTo>
                  <a:pt x="4760758" y="3954263"/>
                  <a:pt x="4796667" y="3950482"/>
                  <a:pt x="4864705" y="4007183"/>
                </a:cubicBezTo>
                <a:cubicBezTo>
                  <a:pt x="4932743" y="4063884"/>
                  <a:pt x="4989441" y="4114915"/>
                  <a:pt x="5068818" y="4154606"/>
                </a:cubicBezTo>
                <a:cubicBezTo>
                  <a:pt x="5148195" y="4194297"/>
                  <a:pt x="5265371" y="4226427"/>
                  <a:pt x="5340969" y="4245328"/>
                </a:cubicBezTo>
                <a:cubicBezTo>
                  <a:pt x="5416567" y="4264229"/>
                  <a:pt x="5522404" y="4268009"/>
                  <a:pt x="5522404" y="4268009"/>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7" name="Freeform 16"/>
          <p:cNvSpPr>
            <a:spLocks noChangeAspect="1"/>
          </p:cNvSpPr>
          <p:nvPr/>
        </p:nvSpPr>
        <p:spPr>
          <a:xfrm>
            <a:off x="5770009" y="5314481"/>
            <a:ext cx="1800000" cy="1080000"/>
          </a:xfrm>
          <a:custGeom>
            <a:avLst/>
            <a:gdLst>
              <a:gd name="connsiteX0" fmla="*/ 0 w 5522404"/>
              <a:gd name="connsiteY0" fmla="*/ 4256668 h 4268009"/>
              <a:gd name="connsiteX1" fmla="*/ 351529 w 5522404"/>
              <a:gd name="connsiteY1" fmla="*/ 4211307 h 4268009"/>
              <a:gd name="connsiteX2" fmla="*/ 612341 w 5522404"/>
              <a:gd name="connsiteY2" fmla="*/ 4063884 h 4268009"/>
              <a:gd name="connsiteX3" fmla="*/ 918511 w 5522404"/>
              <a:gd name="connsiteY3" fmla="*/ 3780379 h 4268009"/>
              <a:gd name="connsiteX4" fmla="*/ 1167983 w 5522404"/>
              <a:gd name="connsiteY4" fmla="*/ 3360791 h 4268009"/>
              <a:gd name="connsiteX5" fmla="*/ 1440134 w 5522404"/>
              <a:gd name="connsiteY5" fmla="*/ 2805120 h 4268009"/>
              <a:gd name="connsiteX6" fmla="*/ 1655587 w 5522404"/>
              <a:gd name="connsiteY6" fmla="*/ 2249449 h 4268009"/>
              <a:gd name="connsiteX7" fmla="*/ 1939078 w 5522404"/>
              <a:gd name="connsiteY7" fmla="*/ 1455633 h 4268009"/>
              <a:gd name="connsiteX8" fmla="*/ 2177211 w 5522404"/>
              <a:gd name="connsiteY8" fmla="*/ 809240 h 4268009"/>
              <a:gd name="connsiteX9" fmla="*/ 2404003 w 5522404"/>
              <a:gd name="connsiteY9" fmla="*/ 321611 h 4268009"/>
              <a:gd name="connsiteX10" fmla="*/ 2710174 w 5522404"/>
              <a:gd name="connsiteY10" fmla="*/ 26765 h 4268009"/>
              <a:gd name="connsiteX11" fmla="*/ 2868928 w 5522404"/>
              <a:gd name="connsiteY11" fmla="*/ 38105 h 4268009"/>
              <a:gd name="connsiteX12" fmla="*/ 3073042 w 5522404"/>
              <a:gd name="connsiteY12" fmla="*/ 242229 h 4268009"/>
              <a:gd name="connsiteX13" fmla="*/ 3401891 w 5522404"/>
              <a:gd name="connsiteY13" fmla="*/ 888622 h 4268009"/>
              <a:gd name="connsiteX14" fmla="*/ 3571986 w 5522404"/>
              <a:gd name="connsiteY14" fmla="*/ 1421612 h 4268009"/>
              <a:gd name="connsiteX15" fmla="*/ 3957534 w 5522404"/>
              <a:gd name="connsiteY15" fmla="*/ 2453573 h 4268009"/>
              <a:gd name="connsiteX16" fmla="*/ 4263704 w 5522404"/>
              <a:gd name="connsiteY16" fmla="*/ 3168007 h 4268009"/>
              <a:gd name="connsiteX17" fmla="*/ 4660591 w 5522404"/>
              <a:gd name="connsiteY17" fmla="*/ 3814400 h 4268009"/>
              <a:gd name="connsiteX18" fmla="*/ 4864705 w 5522404"/>
              <a:gd name="connsiteY18" fmla="*/ 4007183 h 4268009"/>
              <a:gd name="connsiteX19" fmla="*/ 5068818 w 5522404"/>
              <a:gd name="connsiteY19" fmla="*/ 4154606 h 4268009"/>
              <a:gd name="connsiteX20" fmla="*/ 5340969 w 5522404"/>
              <a:gd name="connsiteY20" fmla="*/ 4245328 h 4268009"/>
              <a:gd name="connsiteX21" fmla="*/ 5522404 w 5522404"/>
              <a:gd name="connsiteY21" fmla="*/ 4268009 h 42680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522404" h="4268009">
                <a:moveTo>
                  <a:pt x="0" y="4256668"/>
                </a:moveTo>
                <a:cubicBezTo>
                  <a:pt x="124736" y="4250053"/>
                  <a:pt x="249472" y="4243438"/>
                  <a:pt x="351529" y="4211307"/>
                </a:cubicBezTo>
                <a:cubicBezTo>
                  <a:pt x="453586" y="4179176"/>
                  <a:pt x="517844" y="4135705"/>
                  <a:pt x="612341" y="4063884"/>
                </a:cubicBezTo>
                <a:cubicBezTo>
                  <a:pt x="706838" y="3992063"/>
                  <a:pt x="825904" y="3897561"/>
                  <a:pt x="918511" y="3780379"/>
                </a:cubicBezTo>
                <a:cubicBezTo>
                  <a:pt x="1011118" y="3663197"/>
                  <a:pt x="1081046" y="3523334"/>
                  <a:pt x="1167983" y="3360791"/>
                </a:cubicBezTo>
                <a:cubicBezTo>
                  <a:pt x="1254920" y="3198248"/>
                  <a:pt x="1358867" y="2990344"/>
                  <a:pt x="1440134" y="2805120"/>
                </a:cubicBezTo>
                <a:cubicBezTo>
                  <a:pt x="1521401" y="2619896"/>
                  <a:pt x="1572430" y="2474363"/>
                  <a:pt x="1655587" y="2249449"/>
                </a:cubicBezTo>
                <a:cubicBezTo>
                  <a:pt x="1738744" y="2024535"/>
                  <a:pt x="1852141" y="1695668"/>
                  <a:pt x="1939078" y="1455633"/>
                </a:cubicBezTo>
                <a:cubicBezTo>
                  <a:pt x="2026015" y="1215598"/>
                  <a:pt x="2099724" y="998244"/>
                  <a:pt x="2177211" y="809240"/>
                </a:cubicBezTo>
                <a:cubicBezTo>
                  <a:pt x="2254699" y="620236"/>
                  <a:pt x="2315176" y="452023"/>
                  <a:pt x="2404003" y="321611"/>
                </a:cubicBezTo>
                <a:cubicBezTo>
                  <a:pt x="2492830" y="191199"/>
                  <a:pt x="2632687" y="74016"/>
                  <a:pt x="2710174" y="26765"/>
                </a:cubicBezTo>
                <a:cubicBezTo>
                  <a:pt x="2787661" y="-20486"/>
                  <a:pt x="2808450" y="2194"/>
                  <a:pt x="2868928" y="38105"/>
                </a:cubicBezTo>
                <a:cubicBezTo>
                  <a:pt x="2929406" y="74016"/>
                  <a:pt x="2984215" y="100476"/>
                  <a:pt x="3073042" y="242229"/>
                </a:cubicBezTo>
                <a:cubicBezTo>
                  <a:pt x="3161869" y="383982"/>
                  <a:pt x="3318734" y="692058"/>
                  <a:pt x="3401891" y="888622"/>
                </a:cubicBezTo>
                <a:cubicBezTo>
                  <a:pt x="3485048" y="1085186"/>
                  <a:pt x="3479379" y="1160787"/>
                  <a:pt x="3571986" y="1421612"/>
                </a:cubicBezTo>
                <a:cubicBezTo>
                  <a:pt x="3664593" y="1682437"/>
                  <a:pt x="3842248" y="2162507"/>
                  <a:pt x="3957534" y="2453573"/>
                </a:cubicBezTo>
                <a:cubicBezTo>
                  <a:pt x="4072820" y="2744639"/>
                  <a:pt x="4146528" y="2941203"/>
                  <a:pt x="4263704" y="3168007"/>
                </a:cubicBezTo>
                <a:cubicBezTo>
                  <a:pt x="4380880" y="3394811"/>
                  <a:pt x="4560424" y="3674537"/>
                  <a:pt x="4660591" y="3814400"/>
                </a:cubicBezTo>
                <a:cubicBezTo>
                  <a:pt x="4760758" y="3954263"/>
                  <a:pt x="4796667" y="3950482"/>
                  <a:pt x="4864705" y="4007183"/>
                </a:cubicBezTo>
                <a:cubicBezTo>
                  <a:pt x="4932743" y="4063884"/>
                  <a:pt x="4989441" y="4114915"/>
                  <a:pt x="5068818" y="4154606"/>
                </a:cubicBezTo>
                <a:cubicBezTo>
                  <a:pt x="5148195" y="4194297"/>
                  <a:pt x="5265371" y="4226427"/>
                  <a:pt x="5340969" y="4245328"/>
                </a:cubicBezTo>
                <a:cubicBezTo>
                  <a:pt x="5416567" y="4264229"/>
                  <a:pt x="5522404" y="4268009"/>
                  <a:pt x="5522404" y="4268009"/>
                </a:cubicBez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8" name="Rectangular Callout 17"/>
          <p:cNvSpPr/>
          <p:nvPr/>
        </p:nvSpPr>
        <p:spPr>
          <a:xfrm>
            <a:off x="1981201"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ular Callout 18"/>
          <p:cNvSpPr/>
          <p:nvPr/>
        </p:nvSpPr>
        <p:spPr>
          <a:xfrm>
            <a:off x="3446844"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0" name="Picture 19" descr="checkerboard.gif"/>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059128" y="1616199"/>
            <a:ext cx="900000" cy="661500"/>
          </a:xfrm>
          <a:prstGeom prst="rect">
            <a:avLst/>
          </a:prstGeom>
        </p:spPr>
      </p:pic>
      <p:sp>
        <p:nvSpPr>
          <p:cNvPr id="21" name="Rectangle 20"/>
          <p:cNvSpPr/>
          <p:nvPr/>
        </p:nvSpPr>
        <p:spPr>
          <a:xfrm>
            <a:off x="3527658" y="1626304"/>
            <a:ext cx="900000" cy="68254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2" name="Picture 21" descr="epi_example.jpg"/>
          <p:cNvPicPr>
            <a:picLocks noChangeAspect="1"/>
          </p:cNvPicPr>
          <p:nvPr/>
        </p:nvPicPr>
        <p:blipFill rotWithShape="1">
          <a:blip r:embed="rId6">
            <a:alphaModFix amt="46000"/>
            <a:extLst>
              <a:ext uri="{28A0092B-C50C-407E-A947-70E740481C1C}">
                <a14:useLocalDpi xmlns:a14="http://schemas.microsoft.com/office/drawing/2010/main" val="0"/>
              </a:ext>
            </a:extLst>
          </a:blip>
          <a:srcRect l="4232" t="41364" r="53418"/>
          <a:stretch/>
        </p:blipFill>
        <p:spPr>
          <a:xfrm>
            <a:off x="1879128" y="4299003"/>
            <a:ext cx="1080000" cy="1104504"/>
          </a:xfrm>
          <a:prstGeom prst="rect">
            <a:avLst/>
          </a:prstGeom>
        </p:spPr>
      </p:pic>
      <p:pic>
        <p:nvPicPr>
          <p:cNvPr id="25" name="Picture 35" descr="E:\home\andrew\WK\SPMcourse99\Eqn_2t.gif"/>
          <p:cNvPicPr>
            <a:picLocks noChangeAspect="1" noChangeArrowheads="1"/>
          </p:cNvPicPr>
          <p:nvPr/>
        </p:nvPicPr>
        <p:blipFill>
          <a:blip r:embed="rId7">
            <a:duotone>
              <a:prstClr val="black"/>
              <a:srgbClr val="000000">
                <a:tint val="45000"/>
                <a:satMod val="400000"/>
              </a:srgbClr>
            </a:duotone>
            <a:extLst>
              <a:ext uri="{BEBA8EAE-BF5A-486C-A8C5-ECC9F3942E4B}">
                <a14:imgProps xmlns:a14="http://schemas.microsoft.com/office/drawing/2010/main">
                  <a14:imgLayer r:embed="rId8">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984973" y="5120415"/>
            <a:ext cx="2000250" cy="1025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 name="Picture 28"/>
          <p:cNvPicPr>
            <a:picLocks noChangeAspect="1"/>
          </p:cNvPicPr>
          <p:nvPr/>
        </p:nvPicPr>
        <p:blipFill>
          <a:blip r:embed="rId9"/>
          <a:stretch>
            <a:fillRect/>
          </a:stretch>
        </p:blipFill>
        <p:spPr>
          <a:xfrm>
            <a:off x="9170369" y="4369908"/>
            <a:ext cx="1205557" cy="1188000"/>
          </a:xfrm>
          <a:prstGeom prst="rect">
            <a:avLst/>
          </a:prstGeom>
        </p:spPr>
      </p:pic>
    </p:spTree>
    <p:extLst>
      <p:ext uri="{BB962C8B-B14F-4D97-AF65-F5344CB8AC3E}">
        <p14:creationId xmlns:p14="http://schemas.microsoft.com/office/powerpoint/2010/main" val="1815563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inference (t-test) in GLM</a:t>
            </a:r>
          </a:p>
        </p:txBody>
      </p:sp>
      <p:graphicFrame>
        <p:nvGraphicFramePr>
          <p:cNvPr id="3" name="Diagram 2"/>
          <p:cNvGraphicFramePr/>
          <p:nvPr/>
        </p:nvGraphicFramePr>
        <p:xfrm>
          <a:off x="3048000" y="1397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p:cNvSpPr txBox="1"/>
          <p:nvPr/>
        </p:nvSpPr>
        <p:spPr>
          <a:xfrm>
            <a:off x="3076196" y="3967027"/>
            <a:ext cx="1519842" cy="461665"/>
          </a:xfrm>
          <a:prstGeom prst="rect">
            <a:avLst/>
          </a:prstGeom>
          <a:noFill/>
        </p:spPr>
        <p:txBody>
          <a:bodyPr wrap="none" rtlCol="0">
            <a:spAutoFit/>
          </a:bodyPr>
          <a:lstStyle/>
          <a:p>
            <a:r>
              <a:rPr lang="en-US" sz="2400" i="1" dirty="0"/>
              <a:t>t</a:t>
            </a:r>
            <a:r>
              <a:rPr lang="en-US" sz="2400" dirty="0"/>
              <a:t> = </a:t>
            </a:r>
            <a:r>
              <a:rPr lang="en-US" sz="2400" b="1" dirty="0"/>
              <a:t>β</a:t>
            </a:r>
            <a:r>
              <a:rPr lang="en-US" sz="2400" dirty="0"/>
              <a:t>/SE(</a:t>
            </a:r>
            <a:r>
              <a:rPr lang="en-US" sz="2400" b="1" dirty="0"/>
              <a:t>β</a:t>
            </a:r>
            <a:r>
              <a:rPr lang="en-US" sz="2400" dirty="0"/>
              <a:t>)</a:t>
            </a:r>
          </a:p>
        </p:txBody>
      </p:sp>
      <p:pic>
        <p:nvPicPr>
          <p:cNvPr id="6" name="Picture 5"/>
          <p:cNvPicPr>
            <a:picLocks noChangeAspect="1"/>
          </p:cNvPicPr>
          <p:nvPr/>
        </p:nvPicPr>
        <p:blipFill>
          <a:blip r:embed="rId8"/>
          <a:stretch>
            <a:fillRect/>
          </a:stretch>
        </p:blipFill>
        <p:spPr>
          <a:xfrm>
            <a:off x="5377588" y="1693205"/>
            <a:ext cx="1440000" cy="1190204"/>
          </a:xfrm>
          <a:prstGeom prst="rect">
            <a:avLst/>
          </a:prstGeom>
        </p:spPr>
      </p:pic>
      <p:pic>
        <p:nvPicPr>
          <p:cNvPr id="7" name="Picture 6"/>
          <p:cNvPicPr>
            <a:picLocks noChangeAspect="1"/>
          </p:cNvPicPr>
          <p:nvPr/>
        </p:nvPicPr>
        <p:blipFill>
          <a:blip r:embed="rId9"/>
          <a:stretch>
            <a:fillRect/>
          </a:stretch>
        </p:blipFill>
        <p:spPr>
          <a:xfrm>
            <a:off x="7622928" y="1687837"/>
            <a:ext cx="1440000" cy="1195572"/>
          </a:xfrm>
          <a:prstGeom prst="rect">
            <a:avLst/>
          </a:prstGeom>
        </p:spPr>
      </p:pic>
      <p:sp>
        <p:nvSpPr>
          <p:cNvPr id="8" name="Rectangular Callout 7"/>
          <p:cNvSpPr/>
          <p:nvPr/>
        </p:nvSpPr>
        <p:spPr>
          <a:xfrm>
            <a:off x="6175095" y="4845014"/>
            <a:ext cx="2448356" cy="1477654"/>
          </a:xfrm>
          <a:prstGeom prst="wedgeRectCallout">
            <a:avLst>
              <a:gd name="adj1" fmla="val -8378"/>
              <a:gd name="adj2" fmla="val -12197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6347654" y="4996112"/>
            <a:ext cx="2148350" cy="1200329"/>
          </a:xfrm>
          <a:prstGeom prst="rect">
            <a:avLst/>
          </a:prstGeom>
          <a:noFill/>
        </p:spPr>
        <p:txBody>
          <a:bodyPr wrap="square" rtlCol="0">
            <a:spAutoFit/>
          </a:bodyPr>
          <a:lstStyle/>
          <a:p>
            <a:r>
              <a:rPr lang="en-US" dirty="0" err="1"/>
              <a:t>Thresholding</a:t>
            </a:r>
            <a:r>
              <a:rPr lang="en-US" dirty="0"/>
              <a:t>:</a:t>
            </a:r>
          </a:p>
          <a:p>
            <a:r>
              <a:rPr lang="en-US" dirty="0"/>
              <a:t>deal with multiple comparison problem!</a:t>
            </a:r>
          </a:p>
        </p:txBody>
      </p:sp>
      <p:sp>
        <p:nvSpPr>
          <p:cNvPr id="10" name="Rectangle 9"/>
          <p:cNvSpPr/>
          <p:nvPr/>
        </p:nvSpPr>
        <p:spPr>
          <a:xfrm>
            <a:off x="5377588" y="3993199"/>
            <a:ext cx="1467068" cy="369332"/>
          </a:xfrm>
          <a:prstGeom prst="rect">
            <a:avLst/>
          </a:prstGeom>
        </p:spPr>
        <p:txBody>
          <a:bodyPr wrap="none">
            <a:spAutoFit/>
          </a:bodyPr>
          <a:lstStyle/>
          <a:p>
            <a:r>
              <a:rPr lang="en-US" dirty="0"/>
              <a:t>72,221 voxels</a:t>
            </a:r>
          </a:p>
        </p:txBody>
      </p:sp>
      <p:pic>
        <p:nvPicPr>
          <p:cNvPr id="13" name="Picture 12"/>
          <p:cNvPicPr>
            <a:picLocks noChangeAspect="1"/>
          </p:cNvPicPr>
          <p:nvPr/>
        </p:nvPicPr>
        <p:blipFill>
          <a:blip r:embed="rId10"/>
          <a:stretch>
            <a:fillRect/>
          </a:stretch>
        </p:blipFill>
        <p:spPr>
          <a:xfrm>
            <a:off x="3218120" y="1697314"/>
            <a:ext cx="1205557" cy="1188000"/>
          </a:xfrm>
          <a:prstGeom prst="rect">
            <a:avLst/>
          </a:prstGeom>
        </p:spPr>
      </p:pic>
    </p:spTree>
    <p:extLst>
      <p:ext uri="{BB962C8B-B14F-4D97-AF65-F5344CB8AC3E}">
        <p14:creationId xmlns:p14="http://schemas.microsoft.com/office/powerpoint/2010/main" val="909788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Single-subject (first-level) analysis </a:t>
            </a:r>
          </a:p>
        </p:txBody>
      </p:sp>
      <p:sp>
        <p:nvSpPr>
          <p:cNvPr id="4" name="Text Placeholder 3"/>
          <p:cNvSpPr>
            <a:spLocks noGrp="1"/>
          </p:cNvSpPr>
          <p:nvPr>
            <p:ph type="body" sz="quarter" idx="13"/>
          </p:nvPr>
        </p:nvSpPr>
        <p:spPr/>
        <p:txBody>
          <a:bodyPr>
            <a:normAutofit/>
          </a:bodyPr>
          <a:lstStyle/>
          <a:p>
            <a:pPr marL="0" indent="0" algn="ctr">
              <a:buNone/>
            </a:pPr>
            <a:r>
              <a:rPr lang="en-US" dirty="0"/>
              <a:t>Multivariate pattern analysis</a:t>
            </a:r>
          </a:p>
        </p:txBody>
      </p:sp>
      <p:pic>
        <p:nvPicPr>
          <p:cNvPr id="6" name="Picture 5" descr="epi_example.jpg"/>
          <p:cNvPicPr>
            <a:picLocks noChangeAspect="1"/>
          </p:cNvPicPr>
          <p:nvPr/>
        </p:nvPicPr>
        <p:blipFill rotWithShape="1">
          <a:blip r:embed="rId3">
            <a:extLst>
              <a:ext uri="{28A0092B-C50C-407E-A947-70E740481C1C}">
                <a14:useLocalDpi xmlns:a14="http://schemas.microsoft.com/office/drawing/2010/main" val="0"/>
              </a:ext>
            </a:extLst>
          </a:blip>
          <a:srcRect l="4232" t="41364" r="53418"/>
          <a:stretch/>
        </p:blipFill>
        <p:spPr>
          <a:xfrm>
            <a:off x="4443638" y="2200008"/>
            <a:ext cx="3600000" cy="3681680"/>
          </a:xfrm>
          <a:prstGeom prst="rect">
            <a:avLst/>
          </a:prstGeom>
        </p:spPr>
      </p:pic>
      <p:graphicFrame>
        <p:nvGraphicFramePr>
          <p:cNvPr id="8" name="Table 7"/>
          <p:cNvGraphicFramePr>
            <a:graphicFrameLocks noGrp="1"/>
          </p:cNvGraphicFramePr>
          <p:nvPr/>
        </p:nvGraphicFramePr>
        <p:xfrm>
          <a:off x="4443638" y="2200009"/>
          <a:ext cx="3540760" cy="3681675"/>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tblGrid>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5"/>
                  </a:ext>
                </a:extLst>
              </a:tr>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5"/>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 name="TextBox 4"/>
          <p:cNvSpPr txBox="1"/>
          <p:nvPr/>
        </p:nvSpPr>
        <p:spPr>
          <a:xfrm>
            <a:off x="2714861" y="6120510"/>
            <a:ext cx="6768649" cy="369332"/>
          </a:xfrm>
          <a:prstGeom prst="rect">
            <a:avLst/>
          </a:prstGeom>
          <a:noFill/>
        </p:spPr>
        <p:txBody>
          <a:bodyPr wrap="none" rtlCol="0">
            <a:spAutoFit/>
          </a:bodyPr>
          <a:lstStyle/>
          <a:p>
            <a:pPr algn="ctr"/>
            <a:r>
              <a:rPr lang="en-US" dirty="0">
                <a:solidFill>
                  <a:schemeClr val="accent2"/>
                </a:solidFill>
              </a:rPr>
              <a:t>Question: Is the voxel response pattern different in condition A and B?</a:t>
            </a:r>
          </a:p>
        </p:txBody>
      </p:sp>
      <p:pic>
        <p:nvPicPr>
          <p:cNvPr id="7" name="Picture 6">
            <a:extLst>
              <a:ext uri="{FF2B5EF4-FFF2-40B4-BE49-F238E27FC236}">
                <a16:creationId xmlns:a16="http://schemas.microsoft.com/office/drawing/2014/main" id="{44278494-EB82-4496-944B-627991B2BA20}"/>
              </a:ext>
            </a:extLst>
          </p:cNvPr>
          <p:cNvPicPr>
            <a:picLocks noChangeAspect="1"/>
          </p:cNvPicPr>
          <p:nvPr/>
        </p:nvPicPr>
        <p:blipFill>
          <a:blip r:embed="rId4"/>
          <a:stretch>
            <a:fillRect/>
          </a:stretch>
        </p:blipFill>
        <p:spPr>
          <a:xfrm>
            <a:off x="8166459" y="3043664"/>
            <a:ext cx="539369" cy="1013540"/>
          </a:xfrm>
          <a:prstGeom prst="rect">
            <a:avLst/>
          </a:prstGeom>
        </p:spPr>
      </p:pic>
      <p:pic>
        <p:nvPicPr>
          <p:cNvPr id="9" name="Picture 8">
            <a:extLst>
              <a:ext uri="{FF2B5EF4-FFF2-40B4-BE49-F238E27FC236}">
                <a16:creationId xmlns:a16="http://schemas.microsoft.com/office/drawing/2014/main" id="{CA58D0A9-45CC-4CCF-9567-26CB9CFB2C4C}"/>
              </a:ext>
            </a:extLst>
          </p:cNvPr>
          <p:cNvPicPr>
            <a:picLocks noChangeAspect="1"/>
          </p:cNvPicPr>
          <p:nvPr/>
        </p:nvPicPr>
        <p:blipFill>
          <a:blip r:embed="rId5"/>
          <a:stretch>
            <a:fillRect/>
          </a:stretch>
        </p:blipFill>
        <p:spPr>
          <a:xfrm>
            <a:off x="3809235" y="3163934"/>
            <a:ext cx="540000" cy="893271"/>
          </a:xfrm>
          <a:prstGeom prst="rect">
            <a:avLst/>
          </a:prstGeom>
        </p:spPr>
      </p:pic>
    </p:spTree>
    <p:extLst>
      <p:ext uri="{BB962C8B-B14F-4D97-AF65-F5344CB8AC3E}">
        <p14:creationId xmlns:p14="http://schemas.microsoft.com/office/powerpoint/2010/main" val="2539643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Region of Interest analysis</a:t>
            </a:r>
          </a:p>
        </p:txBody>
      </p:sp>
      <p:sp>
        <p:nvSpPr>
          <p:cNvPr id="4" name="Text Placeholder 3"/>
          <p:cNvSpPr>
            <a:spLocks noGrp="1"/>
          </p:cNvSpPr>
          <p:nvPr>
            <p:ph type="body" sz="quarter" idx="13"/>
          </p:nvPr>
        </p:nvSpPr>
        <p:spPr/>
        <p:txBody>
          <a:bodyPr>
            <a:normAutofit/>
          </a:bodyPr>
          <a:lstStyle/>
          <a:p>
            <a:pPr marL="0" indent="0" algn="ctr">
              <a:buNone/>
            </a:pPr>
            <a:r>
              <a:rPr lang="en-US" dirty="0"/>
              <a:t>Multivariate pattern analysis</a:t>
            </a:r>
          </a:p>
        </p:txBody>
      </p:sp>
      <p:pic>
        <p:nvPicPr>
          <p:cNvPr id="6" name="Picture 5" descr="epi_example.jpg"/>
          <p:cNvPicPr>
            <a:picLocks noChangeAspect="1"/>
          </p:cNvPicPr>
          <p:nvPr/>
        </p:nvPicPr>
        <p:blipFill rotWithShape="1">
          <a:blip r:embed="rId3">
            <a:extLst>
              <a:ext uri="{28A0092B-C50C-407E-A947-70E740481C1C}">
                <a14:useLocalDpi xmlns:a14="http://schemas.microsoft.com/office/drawing/2010/main" val="0"/>
              </a:ext>
            </a:extLst>
          </a:blip>
          <a:srcRect l="4232" t="41364" r="53418"/>
          <a:stretch/>
        </p:blipFill>
        <p:spPr>
          <a:xfrm>
            <a:off x="4443638" y="2200008"/>
            <a:ext cx="3600000" cy="3681680"/>
          </a:xfrm>
          <a:prstGeom prst="rect">
            <a:avLst/>
          </a:prstGeom>
        </p:spPr>
      </p:pic>
      <p:graphicFrame>
        <p:nvGraphicFramePr>
          <p:cNvPr id="8" name="Table 7"/>
          <p:cNvGraphicFramePr>
            <a:graphicFrameLocks noGrp="1"/>
          </p:cNvGraphicFramePr>
          <p:nvPr/>
        </p:nvGraphicFramePr>
        <p:xfrm>
          <a:off x="4443638" y="2200009"/>
          <a:ext cx="3540760" cy="3681675"/>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tblGrid>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5"/>
                  </a:ext>
                </a:extLst>
              </a:tr>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5"/>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 name="TextBox 4"/>
          <p:cNvSpPr txBox="1"/>
          <p:nvPr/>
        </p:nvSpPr>
        <p:spPr>
          <a:xfrm>
            <a:off x="2714861" y="6120510"/>
            <a:ext cx="6768649" cy="369332"/>
          </a:xfrm>
          <a:prstGeom prst="rect">
            <a:avLst/>
          </a:prstGeom>
          <a:noFill/>
        </p:spPr>
        <p:txBody>
          <a:bodyPr wrap="none" rtlCol="0">
            <a:spAutoFit/>
          </a:bodyPr>
          <a:lstStyle/>
          <a:p>
            <a:pPr algn="ctr"/>
            <a:r>
              <a:rPr lang="en-US" dirty="0">
                <a:solidFill>
                  <a:schemeClr val="accent2"/>
                </a:solidFill>
              </a:rPr>
              <a:t>Question: Is the voxel response pattern different in condition A and B?</a:t>
            </a:r>
          </a:p>
        </p:txBody>
      </p:sp>
      <p:pic>
        <p:nvPicPr>
          <p:cNvPr id="7" name="Picture 6">
            <a:extLst>
              <a:ext uri="{FF2B5EF4-FFF2-40B4-BE49-F238E27FC236}">
                <a16:creationId xmlns:a16="http://schemas.microsoft.com/office/drawing/2014/main" id="{44278494-EB82-4496-944B-627991B2BA20}"/>
              </a:ext>
            </a:extLst>
          </p:cNvPr>
          <p:cNvPicPr>
            <a:picLocks noChangeAspect="1"/>
          </p:cNvPicPr>
          <p:nvPr/>
        </p:nvPicPr>
        <p:blipFill>
          <a:blip r:embed="rId4"/>
          <a:stretch>
            <a:fillRect/>
          </a:stretch>
        </p:blipFill>
        <p:spPr>
          <a:xfrm>
            <a:off x="8166459" y="3043664"/>
            <a:ext cx="539369" cy="1013540"/>
          </a:xfrm>
          <a:prstGeom prst="rect">
            <a:avLst/>
          </a:prstGeom>
        </p:spPr>
      </p:pic>
      <p:pic>
        <p:nvPicPr>
          <p:cNvPr id="9" name="Picture 8">
            <a:extLst>
              <a:ext uri="{FF2B5EF4-FFF2-40B4-BE49-F238E27FC236}">
                <a16:creationId xmlns:a16="http://schemas.microsoft.com/office/drawing/2014/main" id="{CA58D0A9-45CC-4CCF-9567-26CB9CFB2C4C}"/>
              </a:ext>
            </a:extLst>
          </p:cNvPr>
          <p:cNvPicPr>
            <a:picLocks noChangeAspect="1"/>
          </p:cNvPicPr>
          <p:nvPr/>
        </p:nvPicPr>
        <p:blipFill>
          <a:blip r:embed="rId5"/>
          <a:stretch>
            <a:fillRect/>
          </a:stretch>
        </p:blipFill>
        <p:spPr>
          <a:xfrm>
            <a:off x="3809235" y="3163934"/>
            <a:ext cx="540000" cy="893271"/>
          </a:xfrm>
          <a:prstGeom prst="rect">
            <a:avLst/>
          </a:prstGeom>
        </p:spPr>
      </p:pic>
      <p:sp>
        <p:nvSpPr>
          <p:cNvPr id="3" name="Oval 2">
            <a:extLst>
              <a:ext uri="{FF2B5EF4-FFF2-40B4-BE49-F238E27FC236}">
                <a16:creationId xmlns:a16="http://schemas.microsoft.com/office/drawing/2014/main" id="{2CEEF85F-650F-4BB6-9839-493BC1067A96}"/>
              </a:ext>
            </a:extLst>
          </p:cNvPr>
          <p:cNvSpPr/>
          <p:nvPr/>
        </p:nvSpPr>
        <p:spPr>
          <a:xfrm>
            <a:off x="5200649" y="5191125"/>
            <a:ext cx="1981201" cy="762000"/>
          </a:xfrm>
          <a:prstGeom prst="ellipse">
            <a:avLst/>
          </a:prstGeom>
          <a:noFill/>
          <a:ln w="762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768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Searchlight analysis</a:t>
            </a:r>
          </a:p>
        </p:txBody>
      </p:sp>
      <p:sp>
        <p:nvSpPr>
          <p:cNvPr id="4" name="Text Placeholder 3"/>
          <p:cNvSpPr>
            <a:spLocks noGrp="1"/>
          </p:cNvSpPr>
          <p:nvPr>
            <p:ph type="body" sz="quarter" idx="13"/>
          </p:nvPr>
        </p:nvSpPr>
        <p:spPr/>
        <p:txBody>
          <a:bodyPr>
            <a:normAutofit/>
          </a:bodyPr>
          <a:lstStyle/>
          <a:p>
            <a:pPr marL="0" indent="0" algn="ctr">
              <a:buNone/>
            </a:pPr>
            <a:r>
              <a:rPr lang="en-US" dirty="0"/>
              <a:t>Multivariate pattern analysis</a:t>
            </a:r>
          </a:p>
        </p:txBody>
      </p:sp>
      <p:pic>
        <p:nvPicPr>
          <p:cNvPr id="6" name="Picture 5" descr="epi_example.jpg"/>
          <p:cNvPicPr>
            <a:picLocks noChangeAspect="1"/>
          </p:cNvPicPr>
          <p:nvPr/>
        </p:nvPicPr>
        <p:blipFill rotWithShape="1">
          <a:blip r:embed="rId3">
            <a:extLst>
              <a:ext uri="{28A0092B-C50C-407E-A947-70E740481C1C}">
                <a14:useLocalDpi xmlns:a14="http://schemas.microsoft.com/office/drawing/2010/main" val="0"/>
              </a:ext>
            </a:extLst>
          </a:blip>
          <a:srcRect l="4232" t="41364" r="53418"/>
          <a:stretch/>
        </p:blipFill>
        <p:spPr>
          <a:xfrm>
            <a:off x="4443638" y="2200008"/>
            <a:ext cx="3600000" cy="3681680"/>
          </a:xfrm>
          <a:prstGeom prst="rect">
            <a:avLst/>
          </a:prstGeom>
        </p:spPr>
      </p:pic>
      <p:graphicFrame>
        <p:nvGraphicFramePr>
          <p:cNvPr id="8" name="Table 7"/>
          <p:cNvGraphicFramePr>
            <a:graphicFrameLocks noGrp="1"/>
          </p:cNvGraphicFramePr>
          <p:nvPr/>
        </p:nvGraphicFramePr>
        <p:xfrm>
          <a:off x="4443638" y="2200009"/>
          <a:ext cx="3540760" cy="3681675"/>
        </p:xfrm>
        <a:graphic>
          <a:graphicData uri="http://schemas.openxmlformats.org/drawingml/2006/table">
            <a:tbl>
              <a:tblPr firstRow="1" bandRow="1">
                <a:tableStyleId>{5940675A-B579-460E-94D1-54222C63F5DA}</a:tableStyleId>
              </a:tblPr>
              <a:tblGrid>
                <a:gridCol w="208280">
                  <a:extLst>
                    <a:ext uri="{9D8B030D-6E8A-4147-A177-3AD203B41FA5}">
                      <a16:colId xmlns:a16="http://schemas.microsoft.com/office/drawing/2014/main" val="20000"/>
                    </a:ext>
                  </a:extLst>
                </a:gridCol>
                <a:gridCol w="208280">
                  <a:extLst>
                    <a:ext uri="{9D8B030D-6E8A-4147-A177-3AD203B41FA5}">
                      <a16:colId xmlns:a16="http://schemas.microsoft.com/office/drawing/2014/main" val="20001"/>
                    </a:ext>
                  </a:extLst>
                </a:gridCol>
                <a:gridCol w="208280">
                  <a:extLst>
                    <a:ext uri="{9D8B030D-6E8A-4147-A177-3AD203B41FA5}">
                      <a16:colId xmlns:a16="http://schemas.microsoft.com/office/drawing/2014/main" val="20002"/>
                    </a:ext>
                  </a:extLst>
                </a:gridCol>
                <a:gridCol w="208280">
                  <a:extLst>
                    <a:ext uri="{9D8B030D-6E8A-4147-A177-3AD203B41FA5}">
                      <a16:colId xmlns:a16="http://schemas.microsoft.com/office/drawing/2014/main" val="20003"/>
                    </a:ext>
                  </a:extLst>
                </a:gridCol>
                <a:gridCol w="208280">
                  <a:extLst>
                    <a:ext uri="{9D8B030D-6E8A-4147-A177-3AD203B41FA5}">
                      <a16:colId xmlns:a16="http://schemas.microsoft.com/office/drawing/2014/main" val="20004"/>
                    </a:ext>
                  </a:extLst>
                </a:gridCol>
                <a:gridCol w="208280">
                  <a:extLst>
                    <a:ext uri="{9D8B030D-6E8A-4147-A177-3AD203B41FA5}">
                      <a16:colId xmlns:a16="http://schemas.microsoft.com/office/drawing/2014/main" val="20005"/>
                    </a:ext>
                  </a:extLst>
                </a:gridCol>
                <a:gridCol w="208280">
                  <a:extLst>
                    <a:ext uri="{9D8B030D-6E8A-4147-A177-3AD203B41FA5}">
                      <a16:colId xmlns:a16="http://schemas.microsoft.com/office/drawing/2014/main" val="20006"/>
                    </a:ext>
                  </a:extLst>
                </a:gridCol>
                <a:gridCol w="208280">
                  <a:extLst>
                    <a:ext uri="{9D8B030D-6E8A-4147-A177-3AD203B41FA5}">
                      <a16:colId xmlns:a16="http://schemas.microsoft.com/office/drawing/2014/main" val="20007"/>
                    </a:ext>
                  </a:extLst>
                </a:gridCol>
                <a:gridCol w="208280">
                  <a:extLst>
                    <a:ext uri="{9D8B030D-6E8A-4147-A177-3AD203B41FA5}">
                      <a16:colId xmlns:a16="http://schemas.microsoft.com/office/drawing/2014/main" val="20008"/>
                    </a:ext>
                  </a:extLst>
                </a:gridCol>
                <a:gridCol w="208280">
                  <a:extLst>
                    <a:ext uri="{9D8B030D-6E8A-4147-A177-3AD203B41FA5}">
                      <a16:colId xmlns:a16="http://schemas.microsoft.com/office/drawing/2014/main" val="20009"/>
                    </a:ext>
                  </a:extLst>
                </a:gridCol>
                <a:gridCol w="208280">
                  <a:extLst>
                    <a:ext uri="{9D8B030D-6E8A-4147-A177-3AD203B41FA5}">
                      <a16:colId xmlns:a16="http://schemas.microsoft.com/office/drawing/2014/main" val="20010"/>
                    </a:ext>
                  </a:extLst>
                </a:gridCol>
                <a:gridCol w="208280">
                  <a:extLst>
                    <a:ext uri="{9D8B030D-6E8A-4147-A177-3AD203B41FA5}">
                      <a16:colId xmlns:a16="http://schemas.microsoft.com/office/drawing/2014/main" val="20011"/>
                    </a:ext>
                  </a:extLst>
                </a:gridCol>
                <a:gridCol w="208280">
                  <a:extLst>
                    <a:ext uri="{9D8B030D-6E8A-4147-A177-3AD203B41FA5}">
                      <a16:colId xmlns:a16="http://schemas.microsoft.com/office/drawing/2014/main" val="20012"/>
                    </a:ext>
                  </a:extLst>
                </a:gridCol>
                <a:gridCol w="208280">
                  <a:extLst>
                    <a:ext uri="{9D8B030D-6E8A-4147-A177-3AD203B41FA5}">
                      <a16:colId xmlns:a16="http://schemas.microsoft.com/office/drawing/2014/main" val="20013"/>
                    </a:ext>
                  </a:extLst>
                </a:gridCol>
                <a:gridCol w="208280">
                  <a:extLst>
                    <a:ext uri="{9D8B030D-6E8A-4147-A177-3AD203B41FA5}">
                      <a16:colId xmlns:a16="http://schemas.microsoft.com/office/drawing/2014/main" val="20014"/>
                    </a:ext>
                  </a:extLst>
                </a:gridCol>
                <a:gridCol w="208280">
                  <a:extLst>
                    <a:ext uri="{9D8B030D-6E8A-4147-A177-3AD203B41FA5}">
                      <a16:colId xmlns:a16="http://schemas.microsoft.com/office/drawing/2014/main" val="20015"/>
                    </a:ext>
                  </a:extLst>
                </a:gridCol>
                <a:gridCol w="208280">
                  <a:extLst>
                    <a:ext uri="{9D8B030D-6E8A-4147-A177-3AD203B41FA5}">
                      <a16:colId xmlns:a16="http://schemas.microsoft.com/office/drawing/2014/main" val="20016"/>
                    </a:ext>
                  </a:extLst>
                </a:gridCol>
              </a:tblGrid>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5"/>
                  </a:ext>
                </a:extLst>
              </a:tr>
              <a:tr h="147267">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0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4"/>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5"/>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6"/>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7"/>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8"/>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19"/>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0"/>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1"/>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2"/>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0070C0"/>
                    </a:solidFill>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solidFill>
                      <a:srgbClr val="FF0000"/>
                    </a:solidFill>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3"/>
                  </a:ext>
                </a:extLst>
              </a:tr>
              <a:tr h="147267">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tc>
                  <a:txBody>
                    <a:bodyPr/>
                    <a:lstStyle/>
                    <a:p>
                      <a:endParaRPr lang="en-US" sz="100" dirty="0"/>
                    </a:p>
                  </a:txBody>
                  <a:tcPr>
                    <a:lnL w="12700" cap="flat" cmpd="sng" algn="ctr">
                      <a:solidFill>
                        <a:prstClr val="white">
                          <a:lumMod val="50000"/>
                        </a:prstClr>
                      </a:solidFill>
                      <a:prstDash val="solid"/>
                      <a:round/>
                      <a:headEnd type="none" w="med" len="med"/>
                      <a:tailEnd type="none" w="med" len="med"/>
                    </a:lnL>
                    <a:lnR w="12700" cap="flat" cmpd="sng" algn="ctr">
                      <a:solidFill>
                        <a:prstClr val="white">
                          <a:lumMod val="50000"/>
                        </a:prstClr>
                      </a:solidFill>
                      <a:prstDash val="solid"/>
                      <a:round/>
                      <a:headEnd type="none" w="med" len="med"/>
                      <a:tailEnd type="none" w="med" len="med"/>
                    </a:lnR>
                    <a:lnT w="12700" cap="flat" cmpd="sng" algn="ctr">
                      <a:solidFill>
                        <a:prstClr val="white">
                          <a:lumMod val="50000"/>
                        </a:prstClr>
                      </a:solidFill>
                      <a:prstDash val="solid"/>
                      <a:round/>
                      <a:headEnd type="none" w="med" len="med"/>
                      <a:tailEnd type="none" w="med" len="med"/>
                    </a:lnT>
                    <a:lnB w="12700" cap="flat" cmpd="sng" algn="ctr">
                      <a:solidFill>
                        <a:prstClr val="white">
                          <a:lumMod val="50000"/>
                        </a:prstClr>
                      </a:solidFill>
                      <a:prstDash val="solid"/>
                      <a:round/>
                      <a:headEnd type="none" w="med" len="med"/>
                      <a:tailEnd type="none" w="med" len="med"/>
                    </a:lnB>
                  </a:tcPr>
                </a:tc>
                <a:extLst>
                  <a:ext uri="{0D108BD9-81ED-4DB2-BD59-A6C34878D82A}">
                    <a16:rowId xmlns:a16="http://schemas.microsoft.com/office/drawing/2014/main" val="10024"/>
                  </a:ext>
                </a:extLst>
              </a:tr>
            </a:tbl>
          </a:graphicData>
        </a:graphic>
      </p:graphicFrame>
      <p:sp>
        <p:nvSpPr>
          <p:cNvPr id="5" name="TextBox 4"/>
          <p:cNvSpPr txBox="1"/>
          <p:nvPr/>
        </p:nvSpPr>
        <p:spPr>
          <a:xfrm>
            <a:off x="2714861" y="6120510"/>
            <a:ext cx="6768649" cy="369332"/>
          </a:xfrm>
          <a:prstGeom prst="rect">
            <a:avLst/>
          </a:prstGeom>
          <a:noFill/>
        </p:spPr>
        <p:txBody>
          <a:bodyPr wrap="none" rtlCol="0">
            <a:spAutoFit/>
          </a:bodyPr>
          <a:lstStyle/>
          <a:p>
            <a:pPr algn="ctr"/>
            <a:r>
              <a:rPr lang="en-US" dirty="0">
                <a:solidFill>
                  <a:schemeClr val="accent2"/>
                </a:solidFill>
              </a:rPr>
              <a:t>Question: Is the voxel response pattern different in condition A and B?</a:t>
            </a:r>
          </a:p>
        </p:txBody>
      </p:sp>
      <p:pic>
        <p:nvPicPr>
          <p:cNvPr id="7" name="Picture 6">
            <a:extLst>
              <a:ext uri="{FF2B5EF4-FFF2-40B4-BE49-F238E27FC236}">
                <a16:creationId xmlns:a16="http://schemas.microsoft.com/office/drawing/2014/main" id="{44278494-EB82-4496-944B-627991B2BA20}"/>
              </a:ext>
            </a:extLst>
          </p:cNvPr>
          <p:cNvPicPr>
            <a:picLocks noChangeAspect="1"/>
          </p:cNvPicPr>
          <p:nvPr/>
        </p:nvPicPr>
        <p:blipFill>
          <a:blip r:embed="rId4"/>
          <a:stretch>
            <a:fillRect/>
          </a:stretch>
        </p:blipFill>
        <p:spPr>
          <a:xfrm>
            <a:off x="8166459" y="3043664"/>
            <a:ext cx="539369" cy="1013540"/>
          </a:xfrm>
          <a:prstGeom prst="rect">
            <a:avLst/>
          </a:prstGeom>
        </p:spPr>
      </p:pic>
      <p:pic>
        <p:nvPicPr>
          <p:cNvPr id="9" name="Picture 8">
            <a:extLst>
              <a:ext uri="{FF2B5EF4-FFF2-40B4-BE49-F238E27FC236}">
                <a16:creationId xmlns:a16="http://schemas.microsoft.com/office/drawing/2014/main" id="{CA58D0A9-45CC-4CCF-9567-26CB9CFB2C4C}"/>
              </a:ext>
            </a:extLst>
          </p:cNvPr>
          <p:cNvPicPr>
            <a:picLocks noChangeAspect="1"/>
          </p:cNvPicPr>
          <p:nvPr/>
        </p:nvPicPr>
        <p:blipFill>
          <a:blip r:embed="rId5"/>
          <a:stretch>
            <a:fillRect/>
          </a:stretch>
        </p:blipFill>
        <p:spPr>
          <a:xfrm>
            <a:off x="3809235" y="3163934"/>
            <a:ext cx="540000" cy="893271"/>
          </a:xfrm>
          <a:prstGeom prst="rect">
            <a:avLst/>
          </a:prstGeom>
        </p:spPr>
      </p:pic>
      <p:sp>
        <p:nvSpPr>
          <p:cNvPr id="10" name="Rectangle 9">
            <a:extLst>
              <a:ext uri="{FF2B5EF4-FFF2-40B4-BE49-F238E27FC236}">
                <a16:creationId xmlns:a16="http://schemas.microsoft.com/office/drawing/2014/main" id="{173D3EBA-814F-419B-ACCE-3DFAE14B9B97}"/>
              </a:ext>
            </a:extLst>
          </p:cNvPr>
          <p:cNvSpPr/>
          <p:nvPr/>
        </p:nvSpPr>
        <p:spPr>
          <a:xfrm>
            <a:off x="5468983" y="5259977"/>
            <a:ext cx="452846" cy="487680"/>
          </a:xfrm>
          <a:prstGeom prst="rect">
            <a:avLst/>
          </a:prstGeom>
          <a:noFill/>
          <a:ln w="3810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4240C5C-2930-4217-A4B9-3F6DA2CBEED7}"/>
              </a:ext>
            </a:extLst>
          </p:cNvPr>
          <p:cNvSpPr/>
          <p:nvPr/>
        </p:nvSpPr>
        <p:spPr>
          <a:xfrm>
            <a:off x="5725026" y="4906176"/>
            <a:ext cx="452846" cy="487680"/>
          </a:xfrm>
          <a:prstGeom prst="rect">
            <a:avLst/>
          </a:prstGeom>
          <a:noFill/>
          <a:ln w="3810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D9F3D59-9FDD-41EE-B7CA-2E0847015987}"/>
              </a:ext>
            </a:extLst>
          </p:cNvPr>
          <p:cNvSpPr/>
          <p:nvPr/>
        </p:nvSpPr>
        <p:spPr>
          <a:xfrm>
            <a:off x="5414411" y="4595397"/>
            <a:ext cx="452846" cy="487680"/>
          </a:xfrm>
          <a:prstGeom prst="rect">
            <a:avLst/>
          </a:prstGeom>
          <a:noFill/>
          <a:ln w="3810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52AEB9B-6BBB-4D3A-A311-C5A88A8C0958}"/>
              </a:ext>
            </a:extLst>
          </p:cNvPr>
          <p:cNvSpPr/>
          <p:nvPr/>
        </p:nvSpPr>
        <p:spPr>
          <a:xfrm>
            <a:off x="5183320" y="4913083"/>
            <a:ext cx="452846" cy="487680"/>
          </a:xfrm>
          <a:prstGeom prst="rect">
            <a:avLst/>
          </a:prstGeom>
          <a:noFill/>
          <a:ln w="38100">
            <a:solidFill>
              <a:schemeClr val="accent6">
                <a:lumMod val="7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8862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IN Pic 041.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38597" y="0"/>
            <a:ext cx="9144000" cy="6858000"/>
          </a:xfrm>
          <a:prstGeom prst="rect">
            <a:avLst/>
          </a:prstGeom>
        </p:spPr>
      </p:pic>
      <p:sp>
        <p:nvSpPr>
          <p:cNvPr id="8" name="Rectangle 7"/>
          <p:cNvSpPr/>
          <p:nvPr/>
        </p:nvSpPr>
        <p:spPr>
          <a:xfrm>
            <a:off x="0" y="6493935"/>
            <a:ext cx="6096000" cy="338554"/>
          </a:xfrm>
          <a:prstGeom prst="rect">
            <a:avLst/>
          </a:prstGeom>
        </p:spPr>
        <p:txBody>
          <a:bodyPr>
            <a:spAutoFit/>
          </a:bodyPr>
          <a:lstStyle/>
          <a:p>
            <a:pPr defTabSz="1219170">
              <a:defRPr/>
            </a:pPr>
            <a:r>
              <a:rPr lang="de-DE" sz="1600" kern="0" dirty="0"/>
              <a:t>© </a:t>
            </a:r>
            <a:r>
              <a:rPr lang="de-DE" sz="1600" kern="0" dirty="0" err="1"/>
              <a:t>Centre</a:t>
            </a:r>
            <a:r>
              <a:rPr lang="de-DE" sz="1600" kern="0" dirty="0"/>
              <a:t> </a:t>
            </a:r>
            <a:r>
              <a:rPr lang="de-DE" sz="1600" kern="0" dirty="0" err="1"/>
              <a:t>for</a:t>
            </a:r>
            <a:r>
              <a:rPr lang="de-DE" sz="1600" kern="0" dirty="0"/>
              <a:t> Integrative </a:t>
            </a:r>
            <a:r>
              <a:rPr lang="de-DE" sz="1600" kern="0" dirty="0" err="1"/>
              <a:t>Neuroscience</a:t>
            </a:r>
            <a:r>
              <a:rPr lang="de-DE" sz="1600" kern="0" dirty="0"/>
              <a:t>, University </a:t>
            </a:r>
            <a:r>
              <a:rPr lang="de-DE" sz="1600" kern="0" dirty="0" err="1"/>
              <a:t>of</a:t>
            </a:r>
            <a:r>
              <a:rPr lang="de-DE" sz="1600" kern="0" dirty="0"/>
              <a:t> Tübingen</a:t>
            </a:r>
            <a:endParaRPr lang="en-US" sz="1600" kern="0" dirty="0"/>
          </a:p>
        </p:txBody>
      </p:sp>
      <p:sp>
        <p:nvSpPr>
          <p:cNvPr id="9" name="Title 1"/>
          <p:cNvSpPr txBox="1">
            <a:spLocks/>
          </p:cNvSpPr>
          <p:nvPr/>
        </p:nvSpPr>
        <p:spPr>
          <a:xfrm>
            <a:off x="0" y="1511"/>
            <a:ext cx="10972800" cy="1143000"/>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5867" dirty="0"/>
              <a:t>3 Tesla</a:t>
            </a:r>
          </a:p>
        </p:txBody>
      </p:sp>
    </p:spTree>
    <p:extLst>
      <p:ext uri="{BB962C8B-B14F-4D97-AF65-F5344CB8AC3E}">
        <p14:creationId xmlns:p14="http://schemas.microsoft.com/office/powerpoint/2010/main" val="2322470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principle of fMRI</a:t>
            </a:r>
          </a:p>
        </p:txBody>
      </p:sp>
      <p:sp>
        <p:nvSpPr>
          <p:cNvPr id="13" name="Text Placeholder 12"/>
          <p:cNvSpPr>
            <a:spLocks noGrp="1"/>
          </p:cNvSpPr>
          <p:nvPr>
            <p:ph type="body" idx="1"/>
          </p:nvPr>
        </p:nvSpPr>
        <p:spPr/>
        <p:txBody>
          <a:bodyPr/>
          <a:lstStyle/>
          <a:p>
            <a:r>
              <a:rPr lang="en-US" dirty="0"/>
              <a:t>Rest</a:t>
            </a:r>
          </a:p>
        </p:txBody>
      </p:sp>
      <p:pic>
        <p:nvPicPr>
          <p:cNvPr id="17" name="Content Placeholder 16"/>
          <p:cNvPicPr>
            <a:picLocks noGrp="1" noChangeAspect="1"/>
          </p:cNvPicPr>
          <p:nvPr>
            <p:ph sz="half" idx="2"/>
          </p:nvPr>
        </p:nvPicPr>
        <p:blipFill rotWithShape="1">
          <a:blip r:embed="rId3"/>
          <a:srcRect t="1344" r="955" b="2095"/>
          <a:stretch/>
        </p:blipFill>
        <p:spPr>
          <a:xfrm>
            <a:off x="609601" y="2821577"/>
            <a:ext cx="5335452" cy="2635795"/>
          </a:xfrm>
          <a:prstGeom prst="rect">
            <a:avLst/>
          </a:prstGeom>
        </p:spPr>
      </p:pic>
      <p:sp>
        <p:nvSpPr>
          <p:cNvPr id="15" name="Text Placeholder 14"/>
          <p:cNvSpPr>
            <a:spLocks noGrp="1"/>
          </p:cNvSpPr>
          <p:nvPr>
            <p:ph type="body" sz="quarter" idx="3"/>
          </p:nvPr>
        </p:nvSpPr>
        <p:spPr/>
        <p:txBody>
          <a:bodyPr/>
          <a:lstStyle/>
          <a:p>
            <a:r>
              <a:rPr lang="en-US" dirty="0"/>
              <a:t>Ac</a:t>
            </a:r>
            <a:r>
              <a:rPr lang="de-AT" dirty="0" err="1"/>
              <a:t>tivation</a:t>
            </a:r>
            <a:endParaRPr lang="en-US" dirty="0"/>
          </a:p>
        </p:txBody>
      </p:sp>
      <p:pic>
        <p:nvPicPr>
          <p:cNvPr id="18" name="Content Placeholder 17"/>
          <p:cNvPicPr>
            <a:picLocks noGrp="1" noChangeAspect="1"/>
          </p:cNvPicPr>
          <p:nvPr>
            <p:ph sz="quarter" idx="4"/>
          </p:nvPr>
        </p:nvPicPr>
        <p:blipFill rotWithShape="1">
          <a:blip r:embed="rId4"/>
          <a:srcRect t="1345" b="1665"/>
          <a:stretch/>
        </p:blipFill>
        <p:spPr>
          <a:xfrm>
            <a:off x="6193368" y="2798355"/>
            <a:ext cx="5389033" cy="2693851"/>
          </a:xfrm>
          <a:prstGeom prst="rect">
            <a:avLst/>
          </a:prstGeom>
        </p:spPr>
      </p:pic>
      <p:sp>
        <p:nvSpPr>
          <p:cNvPr id="19" name="Rectangle 18"/>
          <p:cNvSpPr/>
          <p:nvPr/>
        </p:nvSpPr>
        <p:spPr>
          <a:xfrm>
            <a:off x="6096000" y="6487868"/>
            <a:ext cx="6096000" cy="338554"/>
          </a:xfrm>
          <a:prstGeom prst="rect">
            <a:avLst/>
          </a:prstGeom>
        </p:spPr>
        <p:txBody>
          <a:bodyPr>
            <a:spAutoFit/>
          </a:bodyPr>
          <a:lstStyle/>
          <a:p>
            <a:pPr algn="r" defTabSz="1219170">
              <a:defRPr/>
            </a:pPr>
            <a:r>
              <a:rPr lang="de-DE" sz="1600" i="1" kern="0" dirty="0" err="1"/>
              <a:t>Huettel</a:t>
            </a:r>
            <a:r>
              <a:rPr lang="de-DE" sz="1600" i="1" kern="0" dirty="0"/>
              <a:t> et al., 2004</a:t>
            </a:r>
            <a:endParaRPr lang="en-US" sz="1600" i="1" kern="0" dirty="0"/>
          </a:p>
        </p:txBody>
      </p:sp>
    </p:spTree>
    <p:extLst>
      <p:ext uri="{BB962C8B-B14F-4D97-AF65-F5344CB8AC3E}">
        <p14:creationId xmlns:p14="http://schemas.microsoft.com/office/powerpoint/2010/main" val="18310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Hemodynamic response function (</a:t>
            </a:r>
            <a:r>
              <a:rPr lang="en-US" dirty="0" err="1"/>
              <a:t>hrf</a:t>
            </a:r>
            <a:r>
              <a:rPr lang="en-US" dirty="0"/>
              <a:t>)</a:t>
            </a:r>
          </a:p>
        </p:txBody>
      </p:sp>
      <p:pic>
        <p:nvPicPr>
          <p:cNvPr id="9" name="Content Placeholder 8"/>
          <p:cNvPicPr>
            <a:picLocks noGrp="1" noChangeAspect="1"/>
          </p:cNvPicPr>
          <p:nvPr>
            <p:ph sz="half" idx="1"/>
          </p:nvPr>
        </p:nvPicPr>
        <p:blipFill>
          <a:blip r:embed="rId3"/>
          <a:stretch>
            <a:fillRect/>
          </a:stretch>
        </p:blipFill>
        <p:spPr>
          <a:xfrm>
            <a:off x="838200" y="2163080"/>
            <a:ext cx="5181600" cy="3676427"/>
          </a:xfrm>
        </p:spPr>
      </p:pic>
      <p:graphicFrame>
        <p:nvGraphicFramePr>
          <p:cNvPr id="10" name="Content Placeholder 9"/>
          <p:cNvGraphicFramePr>
            <a:graphicFrameLocks noGrp="1" noChangeAspect="1"/>
          </p:cNvGraphicFramePr>
          <p:nvPr>
            <p:ph sz="half" idx="2"/>
          </p:nvPr>
        </p:nvGraphicFramePr>
        <p:xfrm>
          <a:off x="6172200" y="1600201"/>
          <a:ext cx="4038600" cy="4525963"/>
        </p:xfrm>
        <a:graphic>
          <a:graphicData uri="http://schemas.openxmlformats.org/drawingml/2006/chart">
            <c:chart xmlns:c="http://schemas.openxmlformats.org/drawingml/2006/chart" xmlns:r="http://schemas.openxmlformats.org/officeDocument/2006/relationships" r:id="rId4"/>
          </a:graphicData>
        </a:graphic>
      </p:graphicFrame>
      <p:sp>
        <p:nvSpPr>
          <p:cNvPr id="14" name="TextBox 13"/>
          <p:cNvSpPr txBox="1"/>
          <p:nvPr/>
        </p:nvSpPr>
        <p:spPr>
          <a:xfrm>
            <a:off x="5059348" y="6130360"/>
            <a:ext cx="1470249" cy="369332"/>
          </a:xfrm>
          <a:prstGeom prst="rect">
            <a:avLst/>
          </a:prstGeom>
          <a:noFill/>
        </p:spPr>
        <p:txBody>
          <a:bodyPr wrap="none" rtlCol="0">
            <a:spAutoFit/>
          </a:bodyPr>
          <a:lstStyle/>
          <a:p>
            <a:r>
              <a:rPr lang="en-US" dirty="0"/>
              <a:t>Brief stimulus</a:t>
            </a:r>
          </a:p>
        </p:txBody>
      </p:sp>
      <p:sp>
        <p:nvSpPr>
          <p:cNvPr id="3" name="Rectangle 2"/>
          <p:cNvSpPr/>
          <p:nvPr/>
        </p:nvSpPr>
        <p:spPr>
          <a:xfrm>
            <a:off x="6646561" y="1754713"/>
            <a:ext cx="45719" cy="3431069"/>
          </a:xfrm>
          <a:prstGeom prst="rect">
            <a:avLst/>
          </a:prstGeom>
          <a:solidFill>
            <a:schemeClr val="accent2">
              <a:alpha val="49000"/>
            </a:schemeClr>
          </a:solidFill>
          <a:ln>
            <a:solidFill>
              <a:schemeClr val="accent2"/>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6" name="Straight Arrow Connector 5"/>
          <p:cNvCxnSpPr>
            <a:stCxn id="14" idx="0"/>
          </p:cNvCxnSpPr>
          <p:nvPr/>
        </p:nvCxnSpPr>
        <p:spPr>
          <a:xfrm flipV="1">
            <a:off x="5794472" y="4829636"/>
            <a:ext cx="852088" cy="1300724"/>
          </a:xfrm>
          <a:prstGeom prst="straightConnector1">
            <a:avLst/>
          </a:prstGeom>
          <a:ln>
            <a:solidFill>
              <a:schemeClr val="tx1">
                <a:lumMod val="50000"/>
                <a:lumOff val="50000"/>
              </a:schemeClr>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933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Neural activity and BOLD</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7225" y="1245922"/>
            <a:ext cx="5040000" cy="50485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7886" y="1411537"/>
            <a:ext cx="2520000" cy="23362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7886" y="3747788"/>
            <a:ext cx="2520000" cy="23120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7510084" y="6433066"/>
            <a:ext cx="3025550"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de-DE" sz="1800" dirty="0" err="1">
                <a:latin typeface="Calibri" charset="0"/>
              </a:rPr>
              <a:t>Logothetis</a:t>
            </a:r>
            <a:r>
              <a:rPr lang="de-DE" sz="1800" dirty="0">
                <a:latin typeface="Calibri" charset="0"/>
              </a:rPr>
              <a:t> et al., 2001, Nature</a:t>
            </a:r>
            <a:endParaRPr lang="en-US" sz="1800" dirty="0">
              <a:latin typeface="Calibri" charset="0"/>
            </a:endParaRPr>
          </a:p>
        </p:txBody>
      </p:sp>
    </p:spTree>
    <p:extLst>
      <p:ext uri="{BB962C8B-B14F-4D97-AF65-F5344CB8AC3E}">
        <p14:creationId xmlns:p14="http://schemas.microsoft.com/office/powerpoint/2010/main" val="2610307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Image acquisition</a:t>
            </a:r>
          </a:p>
        </p:txBody>
      </p:sp>
      <p:pic>
        <p:nvPicPr>
          <p:cNvPr id="28" name="Content Placeholder 27"/>
          <p:cNvPicPr>
            <a:picLocks noGrp="1" noChangeAspect="1"/>
          </p:cNvPicPr>
          <p:nvPr>
            <p:ph sz="half" idx="1"/>
          </p:nvPr>
        </p:nvPicPr>
        <p:blipFill>
          <a:blip r:embed="rId3"/>
          <a:srcRect t="-18308" b="-18308"/>
          <a:stretch>
            <a:fillRect/>
          </a:stretch>
        </p:blipFill>
        <p:spPr>
          <a:xfrm flipH="1">
            <a:off x="1981200" y="1600201"/>
            <a:ext cx="4038600" cy="4525963"/>
          </a:xfrm>
          <a:prstGeom prst="rect">
            <a:avLst/>
          </a:prstGeom>
        </p:spPr>
      </p:pic>
      <p:pic>
        <p:nvPicPr>
          <p:cNvPr id="10" name="Content Placeholder 9"/>
          <p:cNvPicPr>
            <a:picLocks noGrp="1" noChangeAspect="1"/>
          </p:cNvPicPr>
          <p:nvPr>
            <p:ph sz="half" idx="2"/>
          </p:nvPr>
        </p:nvPicPr>
        <p:blipFill>
          <a:blip r:embed="rId4"/>
          <a:stretch>
            <a:fillRect/>
          </a:stretch>
        </p:blipFill>
        <p:spPr>
          <a:xfrm>
            <a:off x="6172200" y="2317095"/>
            <a:ext cx="5181600" cy="3368398"/>
          </a:xfrm>
        </p:spPr>
      </p:pic>
      <p:sp>
        <p:nvSpPr>
          <p:cNvPr id="6" name="Rectangle 5"/>
          <p:cNvSpPr/>
          <p:nvPr/>
        </p:nvSpPr>
        <p:spPr>
          <a:xfrm>
            <a:off x="2175432" y="2943413"/>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p:nvSpPr>
        <p:spPr>
          <a:xfrm>
            <a:off x="2175432" y="3105028"/>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2175432" y="3266643"/>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175432" y="3428258"/>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175432" y="3589873"/>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2175432" y="3751488"/>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2175432" y="3913103"/>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2175432" y="4074718"/>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p:nvSpPr>
        <p:spPr>
          <a:xfrm>
            <a:off x="2175432" y="4236333"/>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p:nvSpPr>
        <p:spPr>
          <a:xfrm>
            <a:off x="2175432" y="4397948"/>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2175432" y="4559563"/>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2175432" y="4721178"/>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p:nvSpPr>
        <p:spPr>
          <a:xfrm>
            <a:off x="2175432" y="4882791"/>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TextBox 26"/>
          <p:cNvSpPr txBox="1"/>
          <p:nvPr/>
        </p:nvSpPr>
        <p:spPr>
          <a:xfrm>
            <a:off x="4338033" y="5650007"/>
            <a:ext cx="2716046" cy="646331"/>
          </a:xfrm>
          <a:prstGeom prst="rect">
            <a:avLst/>
          </a:prstGeom>
          <a:noFill/>
        </p:spPr>
        <p:txBody>
          <a:bodyPr wrap="none" rtlCol="0">
            <a:spAutoFit/>
          </a:bodyPr>
          <a:lstStyle/>
          <a:p>
            <a:r>
              <a:rPr lang="en-US" dirty="0"/>
              <a:t>In-plane resolution 3x3mm</a:t>
            </a:r>
          </a:p>
          <a:p>
            <a:r>
              <a:rPr lang="en-US" dirty="0"/>
              <a:t>Slice thickness 3mm</a:t>
            </a:r>
          </a:p>
        </p:txBody>
      </p:sp>
      <p:sp>
        <p:nvSpPr>
          <p:cNvPr id="31" name="Cube 30"/>
          <p:cNvSpPr/>
          <p:nvPr/>
        </p:nvSpPr>
        <p:spPr>
          <a:xfrm>
            <a:off x="2359537" y="5672418"/>
            <a:ext cx="1583057" cy="614082"/>
          </a:xfrm>
          <a:prstGeom prst="cube">
            <a:avLst>
              <a:gd name="adj" fmla="val 7937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ube 2"/>
          <p:cNvSpPr/>
          <p:nvPr/>
        </p:nvSpPr>
        <p:spPr>
          <a:xfrm>
            <a:off x="8770806" y="5859167"/>
            <a:ext cx="310860" cy="308459"/>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ight Arrow 3"/>
          <p:cNvSpPr/>
          <p:nvPr/>
        </p:nvSpPr>
        <p:spPr>
          <a:xfrm>
            <a:off x="7238868" y="5859167"/>
            <a:ext cx="288239" cy="266997"/>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7664164" y="5798293"/>
            <a:ext cx="1106643" cy="369332"/>
          </a:xfrm>
          <a:prstGeom prst="rect">
            <a:avLst/>
          </a:prstGeom>
          <a:noFill/>
        </p:spPr>
        <p:txBody>
          <a:bodyPr wrap="none" rtlCol="0">
            <a:spAutoFit/>
          </a:bodyPr>
          <a:lstStyle/>
          <a:p>
            <a:r>
              <a:rPr lang="en-US" dirty="0"/>
              <a:t>Voxel size</a:t>
            </a:r>
          </a:p>
        </p:txBody>
      </p:sp>
      <p:pic>
        <p:nvPicPr>
          <p:cNvPr id="9" name="Picture 8"/>
          <p:cNvPicPr>
            <a:picLocks noChangeAspect="1"/>
          </p:cNvPicPr>
          <p:nvPr/>
        </p:nvPicPr>
        <p:blipFill>
          <a:blip r:embed="rId5"/>
          <a:stretch>
            <a:fillRect/>
          </a:stretch>
        </p:blipFill>
        <p:spPr>
          <a:xfrm>
            <a:off x="2489773" y="5559287"/>
            <a:ext cx="1260000" cy="733635"/>
          </a:xfrm>
          <a:prstGeom prst="rect">
            <a:avLst/>
          </a:prstGeom>
          <a:scene3d>
            <a:camera prst="perspectiveFront">
              <a:rot lat="19934794" lon="4034229" rev="18846927"/>
            </a:camera>
            <a:lightRig rig="threePt" dir="t"/>
          </a:scene3d>
        </p:spPr>
      </p:pic>
      <p:pic>
        <p:nvPicPr>
          <p:cNvPr id="24" name="Picture 23" descr="axial_coronal_saggital.gif"/>
          <p:cNvPicPr>
            <a:picLocks noChangeAspect="1"/>
          </p:cNvPicPr>
          <p:nvPr/>
        </p:nvPicPr>
        <p:blipFill rotWithShape="1">
          <a:blip r:embed="rId6">
            <a:extLst>
              <a:ext uri="{28A0092B-C50C-407E-A947-70E740481C1C}">
                <a14:useLocalDpi xmlns:a14="http://schemas.microsoft.com/office/drawing/2010/main" val="0"/>
              </a:ext>
            </a:extLst>
          </a:blip>
          <a:srcRect r="61618" b="11693"/>
          <a:stretch/>
        </p:blipFill>
        <p:spPr>
          <a:xfrm flipH="1">
            <a:off x="6129867" y="1318860"/>
            <a:ext cx="1105416" cy="1095618"/>
          </a:xfrm>
          <a:prstGeom prst="rect">
            <a:avLst/>
          </a:prstGeom>
        </p:spPr>
      </p:pic>
      <p:sp>
        <p:nvSpPr>
          <p:cNvPr id="30" name="Rectangle 29"/>
          <p:cNvSpPr/>
          <p:nvPr/>
        </p:nvSpPr>
        <p:spPr>
          <a:xfrm>
            <a:off x="2175432" y="2471602"/>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p:nvSpPr>
        <p:spPr>
          <a:xfrm>
            <a:off x="2175432" y="2633217"/>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2175432" y="2794832"/>
            <a:ext cx="3705412" cy="13447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Up-Down Arrow 35"/>
          <p:cNvSpPr/>
          <p:nvPr/>
        </p:nvSpPr>
        <p:spPr>
          <a:xfrm>
            <a:off x="5558967" y="4882791"/>
            <a:ext cx="103304" cy="134470"/>
          </a:xfrm>
          <a:prstGeom prst="upDown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7" name="Up-Down Arrow 36"/>
          <p:cNvSpPr/>
          <p:nvPr/>
        </p:nvSpPr>
        <p:spPr>
          <a:xfrm>
            <a:off x="2934289" y="6158451"/>
            <a:ext cx="103304" cy="134470"/>
          </a:xfrm>
          <a:prstGeom prst="upDown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8" name="Up-Down Arrow 37"/>
          <p:cNvSpPr/>
          <p:nvPr/>
        </p:nvSpPr>
        <p:spPr>
          <a:xfrm>
            <a:off x="8813608" y="5943364"/>
            <a:ext cx="178805" cy="215087"/>
          </a:xfrm>
          <a:prstGeom prst="upDownArrow">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9" name="TextBox 38"/>
          <p:cNvSpPr txBox="1"/>
          <p:nvPr/>
        </p:nvSpPr>
        <p:spPr>
          <a:xfrm>
            <a:off x="9285657" y="5859166"/>
            <a:ext cx="1104389" cy="369332"/>
          </a:xfrm>
          <a:prstGeom prst="rect">
            <a:avLst/>
          </a:prstGeom>
          <a:noFill/>
        </p:spPr>
        <p:txBody>
          <a:bodyPr wrap="none" rtlCol="0">
            <a:spAutoFit/>
          </a:bodyPr>
          <a:lstStyle/>
          <a:p>
            <a:r>
              <a:rPr lang="en-US" dirty="0"/>
              <a:t>3x3x3mm</a:t>
            </a:r>
          </a:p>
        </p:txBody>
      </p:sp>
    </p:spTree>
    <p:extLst>
      <p:ext uri="{BB962C8B-B14F-4D97-AF65-F5344CB8AC3E}">
        <p14:creationId xmlns:p14="http://schemas.microsoft.com/office/powerpoint/2010/main" val="157483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Experimental design</a:t>
            </a:r>
          </a:p>
        </p:txBody>
      </p:sp>
      <p:graphicFrame>
        <p:nvGraphicFramePr>
          <p:cNvPr id="4" name="Content Placeholder 3"/>
          <p:cNvGraphicFramePr>
            <a:graphicFrameLocks noGrp="1"/>
          </p:cNvGraphicFramePr>
          <p:nvPr>
            <p:ph idx="1"/>
          </p:nvPr>
        </p:nvGraphicFramePr>
        <p:xfrm>
          <a:off x="1981200" y="1600199"/>
          <a:ext cx="8229600" cy="5049236"/>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0946">
                <a:tc>
                  <a:txBody>
                    <a:bodyPr/>
                    <a:lstStyle/>
                    <a:p>
                      <a:r>
                        <a:rPr lang="en-US" dirty="0"/>
                        <a:t>Condition</a:t>
                      </a:r>
                      <a:r>
                        <a:rPr lang="en-US" baseline="0" dirty="0"/>
                        <a:t> of interest</a:t>
                      </a:r>
                      <a:endParaRPr lang="en-US" dirty="0"/>
                    </a:p>
                  </a:txBody>
                  <a:tcPr/>
                </a:tc>
                <a:tc>
                  <a:txBody>
                    <a:bodyPr/>
                    <a:lstStyle/>
                    <a:p>
                      <a:r>
                        <a:rPr lang="en-US" dirty="0"/>
                        <a:t>Control</a:t>
                      </a:r>
                    </a:p>
                  </a:txBody>
                  <a:tcPr/>
                </a:tc>
                <a:extLst>
                  <a:ext uri="{0D108BD9-81ED-4DB2-BD59-A6C34878D82A}">
                    <a16:rowId xmlns:a16="http://schemas.microsoft.com/office/drawing/2014/main" val="10000"/>
                  </a:ext>
                </a:extLst>
              </a:tr>
              <a:tr h="1111922">
                <a:tc>
                  <a:txBody>
                    <a:bodyPr/>
                    <a:lstStyle/>
                    <a:p>
                      <a:r>
                        <a:rPr lang="en-US" dirty="0"/>
                        <a:t>Checkerboard</a:t>
                      </a:r>
                    </a:p>
                    <a:p>
                      <a:endParaRPr lang="en-US" dirty="0"/>
                    </a:p>
                    <a:p>
                      <a:endParaRPr lang="en-US" dirty="0"/>
                    </a:p>
                  </a:txBody>
                  <a:tcPr/>
                </a:tc>
                <a:tc>
                  <a:txBody>
                    <a:bodyPr/>
                    <a:lstStyle/>
                    <a:p>
                      <a:r>
                        <a:rPr lang="en-US" dirty="0"/>
                        <a:t>Gray background</a:t>
                      </a:r>
                    </a:p>
                  </a:txBody>
                  <a:tcPr/>
                </a:tc>
                <a:extLst>
                  <a:ext uri="{0D108BD9-81ED-4DB2-BD59-A6C34878D82A}">
                    <a16:rowId xmlns:a16="http://schemas.microsoft.com/office/drawing/2014/main" val="10001"/>
                  </a:ext>
                </a:extLst>
              </a:tr>
              <a:tr h="1149235">
                <a:tc>
                  <a:txBody>
                    <a:bodyPr/>
                    <a:lstStyle/>
                    <a:p>
                      <a:r>
                        <a:rPr lang="en-US" dirty="0"/>
                        <a:t>Finger tapping </a:t>
                      </a:r>
                    </a:p>
                    <a:p>
                      <a:endParaRPr lang="en-US" dirty="0"/>
                    </a:p>
                    <a:p>
                      <a:endParaRPr lang="en-US" dirty="0"/>
                    </a:p>
                    <a:p>
                      <a:endParaRPr lang="en-US" dirty="0"/>
                    </a:p>
                  </a:txBody>
                  <a:tcPr/>
                </a:tc>
                <a:tc>
                  <a:txBody>
                    <a:bodyPr/>
                    <a:lstStyle/>
                    <a:p>
                      <a:r>
                        <a:rPr lang="en-US" dirty="0"/>
                        <a:t>Rest</a:t>
                      </a:r>
                    </a:p>
                  </a:txBody>
                  <a:tcPr/>
                </a:tc>
                <a:extLst>
                  <a:ext uri="{0D108BD9-81ED-4DB2-BD59-A6C34878D82A}">
                    <a16:rowId xmlns:a16="http://schemas.microsoft.com/office/drawing/2014/main" val="10002"/>
                  </a:ext>
                </a:extLst>
              </a:tr>
              <a:tr h="1104042">
                <a:tc>
                  <a:txBody>
                    <a:bodyPr/>
                    <a:lstStyle/>
                    <a:p>
                      <a:r>
                        <a:rPr lang="en-US" dirty="0"/>
                        <a:t>Faces</a:t>
                      </a:r>
                    </a:p>
                  </a:txBody>
                  <a:tcPr/>
                </a:tc>
                <a:tc>
                  <a:txBody>
                    <a:bodyPr/>
                    <a:lstStyle/>
                    <a:p>
                      <a:r>
                        <a:rPr lang="en-US" dirty="0"/>
                        <a:t>Houses</a:t>
                      </a:r>
                    </a:p>
                  </a:txBody>
                  <a:tcPr/>
                </a:tc>
                <a:extLst>
                  <a:ext uri="{0D108BD9-81ED-4DB2-BD59-A6C34878D82A}">
                    <a16:rowId xmlns:a16="http://schemas.microsoft.com/office/drawing/2014/main" val="10003"/>
                  </a:ext>
                </a:extLst>
              </a:tr>
              <a:tr h="1193606">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Cola</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r>
                        <a:rPr lang="en-US" dirty="0"/>
                        <a:t>Pepsi</a:t>
                      </a:r>
                    </a:p>
                  </a:txBody>
                  <a:tcPr/>
                </a:tc>
                <a:extLst>
                  <a:ext uri="{0D108BD9-81ED-4DB2-BD59-A6C34878D82A}">
                    <a16:rowId xmlns:a16="http://schemas.microsoft.com/office/drawing/2014/main" val="10004"/>
                  </a:ext>
                </a:extLst>
              </a:tr>
            </a:tbl>
          </a:graphicData>
        </a:graphic>
      </p:graphicFrame>
      <p:sp>
        <p:nvSpPr>
          <p:cNvPr id="10" name="Rectangle 9"/>
          <p:cNvSpPr/>
          <p:nvPr/>
        </p:nvSpPr>
        <p:spPr>
          <a:xfrm>
            <a:off x="8017872" y="2088100"/>
            <a:ext cx="900000" cy="68254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checkerboard.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78238" y="2088099"/>
            <a:ext cx="900000" cy="661500"/>
          </a:xfrm>
          <a:prstGeom prst="rect">
            <a:avLst/>
          </a:prstGeom>
        </p:spPr>
      </p:pic>
      <p:pic>
        <p:nvPicPr>
          <p:cNvPr id="5" name="Picture 4"/>
          <p:cNvPicPr>
            <a:picLocks noChangeAspect="1"/>
          </p:cNvPicPr>
          <p:nvPr/>
        </p:nvPicPr>
        <p:blipFill>
          <a:blip r:embed="rId4"/>
          <a:stretch>
            <a:fillRect/>
          </a:stretch>
        </p:blipFill>
        <p:spPr>
          <a:xfrm>
            <a:off x="3778238" y="4437383"/>
            <a:ext cx="720000" cy="970435"/>
          </a:xfrm>
          <a:prstGeom prst="rect">
            <a:avLst/>
          </a:prstGeom>
        </p:spPr>
      </p:pic>
      <p:pic>
        <p:nvPicPr>
          <p:cNvPr id="6" name="Picture 5"/>
          <p:cNvPicPr>
            <a:picLocks noChangeAspect="1"/>
          </p:cNvPicPr>
          <p:nvPr/>
        </p:nvPicPr>
        <p:blipFill>
          <a:blip r:embed="rId5"/>
          <a:stretch>
            <a:fillRect/>
          </a:stretch>
        </p:blipFill>
        <p:spPr>
          <a:xfrm>
            <a:off x="7677773" y="4412425"/>
            <a:ext cx="1440000" cy="926434"/>
          </a:xfrm>
          <a:prstGeom prst="rect">
            <a:avLst/>
          </a:prstGeom>
        </p:spPr>
      </p:pic>
      <p:pic>
        <p:nvPicPr>
          <p:cNvPr id="8" name="Picture 7"/>
          <p:cNvPicPr>
            <a:picLocks noChangeAspect="1"/>
          </p:cNvPicPr>
          <p:nvPr/>
        </p:nvPicPr>
        <p:blipFill>
          <a:blip r:embed="rId6"/>
          <a:stretch>
            <a:fillRect/>
          </a:stretch>
        </p:blipFill>
        <p:spPr>
          <a:xfrm>
            <a:off x="3684167" y="3389904"/>
            <a:ext cx="1080000" cy="653446"/>
          </a:xfrm>
          <a:prstGeom prst="rect">
            <a:avLst/>
          </a:prstGeom>
        </p:spPr>
      </p:pic>
      <p:pic>
        <p:nvPicPr>
          <p:cNvPr id="9" name="Picture 8"/>
          <p:cNvPicPr>
            <a:picLocks noChangeAspect="1"/>
          </p:cNvPicPr>
          <p:nvPr/>
        </p:nvPicPr>
        <p:blipFill>
          <a:blip r:embed="rId7"/>
          <a:stretch>
            <a:fillRect/>
          </a:stretch>
        </p:blipFill>
        <p:spPr>
          <a:xfrm>
            <a:off x="7677773" y="3369102"/>
            <a:ext cx="1440000" cy="674248"/>
          </a:xfrm>
          <a:prstGeom prst="rect">
            <a:avLst/>
          </a:prstGeom>
        </p:spPr>
      </p:pic>
      <p:pic>
        <p:nvPicPr>
          <p:cNvPr id="7" name="Picture 6"/>
          <p:cNvPicPr>
            <a:picLocks noChangeAspect="1"/>
          </p:cNvPicPr>
          <p:nvPr/>
        </p:nvPicPr>
        <p:blipFill>
          <a:blip r:embed="rId8"/>
          <a:stretch>
            <a:fillRect/>
          </a:stretch>
        </p:blipFill>
        <p:spPr>
          <a:xfrm>
            <a:off x="8135462" y="5500404"/>
            <a:ext cx="539369" cy="1013540"/>
          </a:xfrm>
          <a:prstGeom prst="rect">
            <a:avLst/>
          </a:prstGeom>
        </p:spPr>
      </p:pic>
      <p:pic>
        <p:nvPicPr>
          <p:cNvPr id="12" name="Picture 11"/>
          <p:cNvPicPr>
            <a:picLocks noChangeAspect="1"/>
          </p:cNvPicPr>
          <p:nvPr/>
        </p:nvPicPr>
        <p:blipFill>
          <a:blip r:embed="rId9"/>
          <a:stretch>
            <a:fillRect/>
          </a:stretch>
        </p:blipFill>
        <p:spPr>
          <a:xfrm>
            <a:off x="3778238" y="5620674"/>
            <a:ext cx="540000" cy="893271"/>
          </a:xfrm>
          <a:prstGeom prst="rect">
            <a:avLst/>
          </a:prstGeom>
        </p:spPr>
      </p:pic>
    </p:spTree>
    <p:extLst>
      <p:ext uri="{BB962C8B-B14F-4D97-AF65-F5344CB8AC3E}">
        <p14:creationId xmlns:p14="http://schemas.microsoft.com/office/powerpoint/2010/main" val="1953685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typical experiment</a:t>
            </a:r>
          </a:p>
        </p:txBody>
      </p:sp>
      <p:sp>
        <p:nvSpPr>
          <p:cNvPr id="3" name="Rectangular Callout 2"/>
          <p:cNvSpPr/>
          <p:nvPr/>
        </p:nvSpPr>
        <p:spPr>
          <a:xfrm>
            <a:off x="1981201"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ular Callout 7"/>
          <p:cNvSpPr/>
          <p:nvPr/>
        </p:nvSpPr>
        <p:spPr>
          <a:xfrm>
            <a:off x="3446844" y="1616194"/>
            <a:ext cx="1058081" cy="692654"/>
          </a:xfrm>
          <a:prstGeom prst="wedgeRectCallou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checkerboard.gif"/>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9128" y="1616199"/>
            <a:ext cx="900000" cy="661500"/>
          </a:xfrm>
          <a:prstGeom prst="rect">
            <a:avLst/>
          </a:prstGeom>
        </p:spPr>
      </p:pic>
      <p:sp>
        <p:nvSpPr>
          <p:cNvPr id="11" name="Rectangle 10"/>
          <p:cNvSpPr/>
          <p:nvPr/>
        </p:nvSpPr>
        <p:spPr>
          <a:xfrm>
            <a:off x="3527658" y="1626304"/>
            <a:ext cx="900000" cy="682545"/>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39" name="Chart 38"/>
          <p:cNvGraphicFramePr>
            <a:graphicFrameLocks noChangeAspect="1"/>
          </p:cNvGraphicFramePr>
          <p:nvPr/>
        </p:nvGraphicFramePr>
        <p:xfrm>
          <a:off x="1981200" y="5048319"/>
          <a:ext cx="5400000" cy="1440872"/>
        </p:xfrm>
        <a:graphic>
          <a:graphicData uri="http://schemas.openxmlformats.org/drawingml/2006/chart">
            <c:chart xmlns:c="http://schemas.openxmlformats.org/drawingml/2006/chart" xmlns:r="http://schemas.openxmlformats.org/officeDocument/2006/relationships" r:id="rId4"/>
          </a:graphicData>
        </a:graphic>
      </p:graphicFrame>
      <p:sp>
        <p:nvSpPr>
          <p:cNvPr id="17" name="Left-Right Arrow 16"/>
          <p:cNvSpPr/>
          <p:nvPr/>
        </p:nvSpPr>
        <p:spPr>
          <a:xfrm>
            <a:off x="3160757" y="5484910"/>
            <a:ext cx="1625138" cy="284885"/>
          </a:xfrm>
          <a:prstGeom prst="lef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TR</a:t>
            </a:r>
          </a:p>
        </p:txBody>
      </p:sp>
      <p:cxnSp>
        <p:nvCxnSpPr>
          <p:cNvPr id="6" name="Straight Arrow Connector 5"/>
          <p:cNvCxnSpPr/>
          <p:nvPr/>
        </p:nvCxnSpPr>
        <p:spPr>
          <a:xfrm>
            <a:off x="2059128" y="2700423"/>
            <a:ext cx="1099842" cy="153667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2248608" y="2687055"/>
            <a:ext cx="2538312" cy="156340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2419680" y="2686338"/>
            <a:ext cx="3977604" cy="154390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TextBox 20"/>
          <p:cNvSpPr txBox="1"/>
          <p:nvPr/>
        </p:nvSpPr>
        <p:spPr>
          <a:xfrm>
            <a:off x="2093148" y="1256971"/>
            <a:ext cx="856312" cy="369332"/>
          </a:xfrm>
          <a:prstGeom prst="rect">
            <a:avLst/>
          </a:prstGeom>
          <a:noFill/>
        </p:spPr>
        <p:txBody>
          <a:bodyPr wrap="none" rtlCol="0">
            <a:spAutoFit/>
          </a:bodyPr>
          <a:lstStyle/>
          <a:p>
            <a:r>
              <a:rPr lang="en-US" dirty="0"/>
              <a:t>20 s on</a:t>
            </a:r>
          </a:p>
        </p:txBody>
      </p:sp>
      <p:sp>
        <p:nvSpPr>
          <p:cNvPr id="31" name="TextBox 30"/>
          <p:cNvSpPr txBox="1"/>
          <p:nvPr/>
        </p:nvSpPr>
        <p:spPr>
          <a:xfrm>
            <a:off x="3548667" y="1224705"/>
            <a:ext cx="877163" cy="369332"/>
          </a:xfrm>
          <a:prstGeom prst="rect">
            <a:avLst/>
          </a:prstGeom>
          <a:noFill/>
        </p:spPr>
        <p:txBody>
          <a:bodyPr wrap="none" rtlCol="0">
            <a:spAutoFit/>
          </a:bodyPr>
          <a:lstStyle/>
          <a:p>
            <a:r>
              <a:rPr lang="en-US" dirty="0"/>
              <a:t>20 s off</a:t>
            </a:r>
          </a:p>
        </p:txBody>
      </p:sp>
      <p:graphicFrame>
        <p:nvGraphicFramePr>
          <p:cNvPr id="37" name="Chart 36"/>
          <p:cNvGraphicFramePr>
            <a:graphicFrameLocks/>
          </p:cNvGraphicFramePr>
          <p:nvPr/>
        </p:nvGraphicFramePr>
        <p:xfrm>
          <a:off x="1596000" y="2052897"/>
          <a:ext cx="9000000" cy="2412000"/>
        </p:xfrm>
        <a:graphic>
          <a:graphicData uri="http://schemas.openxmlformats.org/drawingml/2006/chart">
            <c:chart xmlns:c="http://schemas.openxmlformats.org/drawingml/2006/chart" xmlns:r="http://schemas.openxmlformats.org/officeDocument/2006/relationships" r:id="rId5"/>
          </a:graphicData>
        </a:graphic>
      </p:graphicFrame>
      <p:pic>
        <p:nvPicPr>
          <p:cNvPr id="18" name="Picture 17"/>
          <p:cNvPicPr>
            <a:picLocks noChangeAspect="1"/>
          </p:cNvPicPr>
          <p:nvPr/>
        </p:nvPicPr>
        <p:blipFill>
          <a:blip r:embed="rId6"/>
          <a:stretch>
            <a:fillRect/>
          </a:stretch>
        </p:blipFill>
        <p:spPr>
          <a:xfrm flipH="1">
            <a:off x="2528970" y="4286209"/>
            <a:ext cx="1260000" cy="1033594"/>
          </a:xfrm>
          <a:prstGeom prst="rect">
            <a:avLst/>
          </a:prstGeom>
        </p:spPr>
      </p:pic>
      <p:pic>
        <p:nvPicPr>
          <p:cNvPr id="19" name="Picture 18"/>
          <p:cNvPicPr>
            <a:picLocks noChangeAspect="1"/>
          </p:cNvPicPr>
          <p:nvPr/>
        </p:nvPicPr>
        <p:blipFill>
          <a:blip r:embed="rId6"/>
          <a:stretch>
            <a:fillRect/>
          </a:stretch>
        </p:blipFill>
        <p:spPr>
          <a:xfrm flipH="1">
            <a:off x="4120662" y="4286209"/>
            <a:ext cx="1260000" cy="1033594"/>
          </a:xfrm>
          <a:prstGeom prst="rect">
            <a:avLst/>
          </a:prstGeom>
        </p:spPr>
      </p:pic>
      <p:pic>
        <p:nvPicPr>
          <p:cNvPr id="20" name="Picture 19"/>
          <p:cNvPicPr>
            <a:picLocks noChangeAspect="1"/>
          </p:cNvPicPr>
          <p:nvPr/>
        </p:nvPicPr>
        <p:blipFill>
          <a:blip r:embed="rId6"/>
          <a:stretch>
            <a:fillRect/>
          </a:stretch>
        </p:blipFill>
        <p:spPr>
          <a:xfrm flipH="1">
            <a:off x="5767284" y="4286209"/>
            <a:ext cx="1260000" cy="1033594"/>
          </a:xfrm>
          <a:prstGeom prst="rect">
            <a:avLst/>
          </a:prstGeom>
        </p:spPr>
      </p:pic>
    </p:spTree>
    <p:extLst>
      <p:ext uri="{BB962C8B-B14F-4D97-AF65-F5344CB8AC3E}">
        <p14:creationId xmlns:p14="http://schemas.microsoft.com/office/powerpoint/2010/main" val="3222249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4D functional dataset</a:t>
            </a:r>
          </a:p>
        </p:txBody>
      </p:sp>
      <p:pic>
        <p:nvPicPr>
          <p:cNvPr id="8" name="Picture 7"/>
          <p:cNvPicPr>
            <a:picLocks noChangeAspect="1"/>
          </p:cNvPicPr>
          <p:nvPr/>
        </p:nvPicPr>
        <p:blipFill>
          <a:blip r:embed="rId3"/>
          <a:stretch>
            <a:fillRect/>
          </a:stretch>
        </p:blipFill>
        <p:spPr>
          <a:xfrm flipH="1">
            <a:off x="4220068" y="1398362"/>
            <a:ext cx="1625600" cy="1333500"/>
          </a:xfrm>
          <a:prstGeom prst="rect">
            <a:avLst/>
          </a:prstGeom>
        </p:spPr>
      </p:pic>
      <p:pic>
        <p:nvPicPr>
          <p:cNvPr id="10" name="Picture 9"/>
          <p:cNvPicPr>
            <a:picLocks noChangeAspect="1"/>
          </p:cNvPicPr>
          <p:nvPr/>
        </p:nvPicPr>
        <p:blipFill>
          <a:blip r:embed="rId3"/>
          <a:stretch>
            <a:fillRect/>
          </a:stretch>
        </p:blipFill>
        <p:spPr>
          <a:xfrm flipH="1">
            <a:off x="4372468" y="1550762"/>
            <a:ext cx="1625600" cy="1333500"/>
          </a:xfrm>
          <a:prstGeom prst="rect">
            <a:avLst/>
          </a:prstGeom>
        </p:spPr>
      </p:pic>
      <p:pic>
        <p:nvPicPr>
          <p:cNvPr id="11" name="Picture 10"/>
          <p:cNvPicPr>
            <a:picLocks noChangeAspect="1"/>
          </p:cNvPicPr>
          <p:nvPr/>
        </p:nvPicPr>
        <p:blipFill>
          <a:blip r:embed="rId3"/>
          <a:stretch>
            <a:fillRect/>
          </a:stretch>
        </p:blipFill>
        <p:spPr>
          <a:xfrm flipH="1">
            <a:off x="4524868" y="1703162"/>
            <a:ext cx="1625600" cy="1333500"/>
          </a:xfrm>
          <a:prstGeom prst="rect">
            <a:avLst/>
          </a:prstGeom>
        </p:spPr>
      </p:pic>
      <p:pic>
        <p:nvPicPr>
          <p:cNvPr id="12" name="Picture 11"/>
          <p:cNvPicPr>
            <a:picLocks noChangeAspect="1"/>
          </p:cNvPicPr>
          <p:nvPr/>
        </p:nvPicPr>
        <p:blipFill>
          <a:blip r:embed="rId3"/>
          <a:stretch>
            <a:fillRect/>
          </a:stretch>
        </p:blipFill>
        <p:spPr>
          <a:xfrm flipH="1">
            <a:off x="4677268" y="1855562"/>
            <a:ext cx="1625600" cy="1333500"/>
          </a:xfrm>
          <a:prstGeom prst="rect">
            <a:avLst/>
          </a:prstGeom>
        </p:spPr>
      </p:pic>
      <p:pic>
        <p:nvPicPr>
          <p:cNvPr id="13" name="Picture 12"/>
          <p:cNvPicPr>
            <a:picLocks noChangeAspect="1"/>
          </p:cNvPicPr>
          <p:nvPr/>
        </p:nvPicPr>
        <p:blipFill>
          <a:blip r:embed="rId3"/>
          <a:stretch>
            <a:fillRect/>
          </a:stretch>
        </p:blipFill>
        <p:spPr>
          <a:xfrm flipH="1">
            <a:off x="4829668" y="2007962"/>
            <a:ext cx="1625600" cy="1333500"/>
          </a:xfrm>
          <a:prstGeom prst="rect">
            <a:avLst/>
          </a:prstGeom>
        </p:spPr>
      </p:pic>
      <p:pic>
        <p:nvPicPr>
          <p:cNvPr id="14" name="Picture 13"/>
          <p:cNvPicPr>
            <a:picLocks noChangeAspect="1"/>
          </p:cNvPicPr>
          <p:nvPr/>
        </p:nvPicPr>
        <p:blipFill>
          <a:blip r:embed="rId3"/>
          <a:stretch>
            <a:fillRect/>
          </a:stretch>
        </p:blipFill>
        <p:spPr>
          <a:xfrm flipH="1">
            <a:off x="4982068" y="2160362"/>
            <a:ext cx="1625600" cy="1333500"/>
          </a:xfrm>
          <a:prstGeom prst="rect">
            <a:avLst/>
          </a:prstGeom>
        </p:spPr>
      </p:pic>
      <p:pic>
        <p:nvPicPr>
          <p:cNvPr id="15" name="Picture 14"/>
          <p:cNvPicPr>
            <a:picLocks noChangeAspect="1"/>
          </p:cNvPicPr>
          <p:nvPr/>
        </p:nvPicPr>
        <p:blipFill>
          <a:blip r:embed="rId3"/>
          <a:stretch>
            <a:fillRect/>
          </a:stretch>
        </p:blipFill>
        <p:spPr>
          <a:xfrm flipH="1">
            <a:off x="5134468" y="2312762"/>
            <a:ext cx="1625600" cy="1333500"/>
          </a:xfrm>
          <a:prstGeom prst="rect">
            <a:avLst/>
          </a:prstGeom>
        </p:spPr>
      </p:pic>
      <p:pic>
        <p:nvPicPr>
          <p:cNvPr id="16" name="Picture 15"/>
          <p:cNvPicPr>
            <a:picLocks noChangeAspect="1"/>
          </p:cNvPicPr>
          <p:nvPr/>
        </p:nvPicPr>
        <p:blipFill>
          <a:blip r:embed="rId3"/>
          <a:stretch>
            <a:fillRect/>
          </a:stretch>
        </p:blipFill>
        <p:spPr>
          <a:xfrm flipH="1">
            <a:off x="5286868" y="2465162"/>
            <a:ext cx="1625600" cy="1333500"/>
          </a:xfrm>
          <a:prstGeom prst="rect">
            <a:avLst/>
          </a:prstGeom>
        </p:spPr>
      </p:pic>
      <p:pic>
        <p:nvPicPr>
          <p:cNvPr id="17" name="Picture 16"/>
          <p:cNvPicPr>
            <a:picLocks noChangeAspect="1"/>
          </p:cNvPicPr>
          <p:nvPr/>
        </p:nvPicPr>
        <p:blipFill>
          <a:blip r:embed="rId3"/>
          <a:stretch>
            <a:fillRect/>
          </a:stretch>
        </p:blipFill>
        <p:spPr>
          <a:xfrm flipH="1">
            <a:off x="5439268" y="2617562"/>
            <a:ext cx="1625600" cy="1333500"/>
          </a:xfrm>
          <a:prstGeom prst="rect">
            <a:avLst/>
          </a:prstGeom>
        </p:spPr>
      </p:pic>
      <p:pic>
        <p:nvPicPr>
          <p:cNvPr id="18" name="Picture 17"/>
          <p:cNvPicPr>
            <a:picLocks noChangeAspect="1"/>
          </p:cNvPicPr>
          <p:nvPr/>
        </p:nvPicPr>
        <p:blipFill>
          <a:blip r:embed="rId3"/>
          <a:stretch>
            <a:fillRect/>
          </a:stretch>
        </p:blipFill>
        <p:spPr>
          <a:xfrm flipH="1">
            <a:off x="5591668" y="2769962"/>
            <a:ext cx="1625600" cy="1333500"/>
          </a:xfrm>
          <a:prstGeom prst="rect">
            <a:avLst/>
          </a:prstGeom>
        </p:spPr>
      </p:pic>
      <p:pic>
        <p:nvPicPr>
          <p:cNvPr id="19" name="Picture 18"/>
          <p:cNvPicPr>
            <a:picLocks noChangeAspect="1"/>
          </p:cNvPicPr>
          <p:nvPr/>
        </p:nvPicPr>
        <p:blipFill>
          <a:blip r:embed="rId3"/>
          <a:stretch>
            <a:fillRect/>
          </a:stretch>
        </p:blipFill>
        <p:spPr>
          <a:xfrm flipH="1">
            <a:off x="5744068" y="2922362"/>
            <a:ext cx="1625600" cy="1333500"/>
          </a:xfrm>
          <a:prstGeom prst="rect">
            <a:avLst/>
          </a:prstGeom>
        </p:spPr>
      </p:pic>
      <p:pic>
        <p:nvPicPr>
          <p:cNvPr id="20" name="Picture 19"/>
          <p:cNvPicPr>
            <a:picLocks noChangeAspect="1"/>
          </p:cNvPicPr>
          <p:nvPr/>
        </p:nvPicPr>
        <p:blipFill>
          <a:blip r:embed="rId3"/>
          <a:stretch>
            <a:fillRect/>
          </a:stretch>
        </p:blipFill>
        <p:spPr>
          <a:xfrm flipH="1">
            <a:off x="5896468" y="3074762"/>
            <a:ext cx="1625600" cy="1333500"/>
          </a:xfrm>
          <a:prstGeom prst="rect">
            <a:avLst/>
          </a:prstGeom>
        </p:spPr>
      </p:pic>
      <p:cxnSp>
        <p:nvCxnSpPr>
          <p:cNvPr id="24" name="Straight Arrow Connector 23"/>
          <p:cNvCxnSpPr/>
          <p:nvPr/>
        </p:nvCxnSpPr>
        <p:spPr>
          <a:xfrm>
            <a:off x="4163368" y="2777222"/>
            <a:ext cx="1676400" cy="167640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7" name="TextBox 26"/>
          <p:cNvSpPr txBox="1"/>
          <p:nvPr/>
        </p:nvSpPr>
        <p:spPr>
          <a:xfrm>
            <a:off x="4368977" y="3493862"/>
            <a:ext cx="612517" cy="369332"/>
          </a:xfrm>
          <a:prstGeom prst="rect">
            <a:avLst/>
          </a:prstGeom>
          <a:noFill/>
        </p:spPr>
        <p:txBody>
          <a:bodyPr wrap="none" rtlCol="0">
            <a:spAutoFit/>
          </a:bodyPr>
          <a:lstStyle/>
          <a:p>
            <a:r>
              <a:rPr lang="en-US" dirty="0"/>
              <a:t>time</a:t>
            </a:r>
          </a:p>
        </p:txBody>
      </p:sp>
      <p:sp>
        <p:nvSpPr>
          <p:cNvPr id="28" name="TextBox 27"/>
          <p:cNvSpPr txBox="1"/>
          <p:nvPr/>
        </p:nvSpPr>
        <p:spPr>
          <a:xfrm>
            <a:off x="7092528" y="3046622"/>
            <a:ext cx="443676" cy="369332"/>
          </a:xfrm>
          <a:prstGeom prst="rect">
            <a:avLst/>
          </a:prstGeom>
          <a:noFill/>
        </p:spPr>
        <p:txBody>
          <a:bodyPr wrap="none" rtlCol="0">
            <a:spAutoFit/>
          </a:bodyPr>
          <a:lstStyle/>
          <a:p>
            <a:r>
              <a:rPr lang="en-US" dirty="0">
                <a:solidFill>
                  <a:schemeClr val="bg1"/>
                </a:solidFill>
              </a:rPr>
              <a:t>3D</a:t>
            </a:r>
          </a:p>
        </p:txBody>
      </p:sp>
      <p:cxnSp>
        <p:nvCxnSpPr>
          <p:cNvPr id="32" name="Straight Connector 31"/>
          <p:cNvCxnSpPr/>
          <p:nvPr/>
        </p:nvCxnSpPr>
        <p:spPr>
          <a:xfrm>
            <a:off x="7522068" y="3091982"/>
            <a:ext cx="4456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7358328" y="2933702"/>
            <a:ext cx="59804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8035745" y="2899682"/>
            <a:ext cx="0" cy="25536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8161398" y="2793542"/>
            <a:ext cx="2071225" cy="369332"/>
          </a:xfrm>
          <a:prstGeom prst="rect">
            <a:avLst/>
          </a:prstGeom>
          <a:noFill/>
        </p:spPr>
        <p:txBody>
          <a:bodyPr wrap="none" rtlCol="0">
            <a:spAutoFit/>
          </a:bodyPr>
          <a:lstStyle/>
          <a:p>
            <a:r>
              <a:rPr lang="en-US" dirty="0"/>
              <a:t>Repetition time (TR)</a:t>
            </a:r>
          </a:p>
        </p:txBody>
      </p:sp>
      <p:sp>
        <p:nvSpPr>
          <p:cNvPr id="39" name="Cube 38"/>
          <p:cNvSpPr/>
          <p:nvPr/>
        </p:nvSpPr>
        <p:spPr>
          <a:xfrm flipH="1">
            <a:off x="5998068" y="3646262"/>
            <a:ext cx="152400" cy="152400"/>
          </a:xfrm>
          <a:prstGeom prst="cub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graphicFrame>
        <p:nvGraphicFramePr>
          <p:cNvPr id="41" name="Chart 40"/>
          <p:cNvGraphicFramePr>
            <a:graphicFrameLocks noChangeAspect="1"/>
          </p:cNvGraphicFramePr>
          <p:nvPr/>
        </p:nvGraphicFramePr>
        <p:xfrm>
          <a:off x="2394778" y="4408263"/>
          <a:ext cx="7200000" cy="2382338"/>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10543445"/>
      </p:ext>
    </p:extLst>
  </p:cSld>
  <p:clrMapOvr>
    <a:masterClrMapping/>
  </p:clrMapOvr>
</p:sld>
</file>

<file path=ppt/theme/theme1.xml><?xml version="1.0" encoding="utf-8"?>
<a:theme xmlns:a="http://schemas.openxmlformats.org/drawingml/2006/main" name="Arial_Nova_Light_powerpoi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atalia">
      <a:majorFont>
        <a:latin typeface="Arial Nova Ligh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ial_Nova_Light_powerpoint" id="{D548A72B-2006-4326-9232-0DC27801B907}" vid="{D75B7DAD-CAAF-4930-BF94-C0B687359F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Arial_Nova_Light_powerpoint</Template>
  <TotalTime>0</TotalTime>
  <Words>1473</Words>
  <Application>Microsoft Office PowerPoint</Application>
  <PresentationFormat>Widescreen</PresentationFormat>
  <Paragraphs>138</Paragraphs>
  <Slides>19</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Arial Nova Light</vt:lpstr>
      <vt:lpstr>Calibri</vt:lpstr>
      <vt:lpstr>Arial_Nova_Light_powerpoint</vt:lpstr>
      <vt:lpstr>Functional MRI</vt:lpstr>
      <vt:lpstr>PowerPoint Presentation</vt:lpstr>
      <vt:lpstr>The principle of fMRI</vt:lpstr>
      <vt:lpstr>Hemodynamic response function (hrf)</vt:lpstr>
      <vt:lpstr>Neural activity and BOLD</vt:lpstr>
      <vt:lpstr>Image acquisition</vt:lpstr>
      <vt:lpstr>Experimental design</vt:lpstr>
      <vt:lpstr>A typical experiment</vt:lpstr>
      <vt:lpstr>4D functional dataset</vt:lpstr>
      <vt:lpstr>Single-subject (first-level) analysis </vt:lpstr>
      <vt:lpstr>Checkerboard experiment</vt:lpstr>
      <vt:lpstr>Checkerboard experiment</vt:lpstr>
      <vt:lpstr>Simplest analysis</vt:lpstr>
      <vt:lpstr>Simplest analysis</vt:lpstr>
      <vt:lpstr>Simplest analysis</vt:lpstr>
      <vt:lpstr>Statistical inference (t-test) in GLM</vt:lpstr>
      <vt:lpstr>Single-subject (first-level) analysis </vt:lpstr>
      <vt:lpstr>Region of Interest analysis</vt:lpstr>
      <vt:lpstr>Searchlight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602.062 Neural mechanisms of consciousness</dc:title>
  <dc:creator>Zaretskaya, Natalia (natalia.zaretskaya@uni-graz.at)</dc:creator>
  <cp:lastModifiedBy>Zaretskaya, Natalia (natalia.zaretskaya@uni-graz.at)</cp:lastModifiedBy>
  <cp:revision>37</cp:revision>
  <dcterms:created xsi:type="dcterms:W3CDTF">2020-10-10T19:45:20Z</dcterms:created>
  <dcterms:modified xsi:type="dcterms:W3CDTF">2024-06-03T11:50:25Z</dcterms:modified>
</cp:coreProperties>
</file>