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706"/>
  </p:normalViewPr>
  <p:slideViewPr>
    <p:cSldViewPr snapToGrid="0" snapToObjects="1">
      <p:cViewPr varScale="1">
        <p:scale>
          <a:sx n="67" d="100"/>
          <a:sy n="67" d="100"/>
        </p:scale>
        <p:origin x="20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Clic para editar título</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5/4/18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Clic para editar título</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Clic para editar título</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Clic para editar título</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Clic para editar título</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Arrastre la imagen al marcador de posición o haga clic en el icono para agregar</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Arrastre la imagen al marcador de posición o haga clic en el icono para agregar</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Arrastre la imagen al marcador de posición o haga clic en el icono para agregar</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5/4/18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Clic para editar título</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Clic para editar título</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Clic para editar título</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dirty="0" smtClean="0"/>
              <a:t>Arrastre la imagen al marcador de posición o haga clic en el icono para agregar</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Clic para editar título</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5/4/18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4" y="2099733"/>
            <a:ext cx="9722595" cy="2677648"/>
          </a:xfrm>
        </p:spPr>
        <p:txBody>
          <a:bodyPr/>
          <a:lstStyle/>
          <a:p>
            <a:r>
              <a:rPr lang="es-ES_tradnl" dirty="0" smtClean="0"/>
              <a:t>Ataques man-in-the-middle</a:t>
            </a:r>
            <a:endParaRPr lang="es-ES_tradnl" dirty="0"/>
          </a:p>
        </p:txBody>
      </p:sp>
      <p:sp>
        <p:nvSpPr>
          <p:cNvPr id="3" name="Subtítulo 2"/>
          <p:cNvSpPr>
            <a:spLocks noGrp="1"/>
          </p:cNvSpPr>
          <p:nvPr>
            <p:ph type="subTitle" idx="1"/>
          </p:nvPr>
        </p:nvSpPr>
        <p:spPr/>
        <p:txBody>
          <a:bodyPr/>
          <a:lstStyle/>
          <a:p>
            <a:r>
              <a:rPr lang="es-ES_tradnl" dirty="0" smtClean="0"/>
              <a:t>Natalia Mar</a:t>
            </a:r>
            <a:r>
              <a:rPr lang="es-ES" dirty="0" smtClean="0"/>
              <a:t>ía Mártir Moreno</a:t>
            </a:r>
          </a:p>
          <a:p>
            <a:r>
              <a:rPr lang="es-ES" dirty="0" smtClean="0"/>
              <a:t>Francisco Antonio Martínez Blanco</a:t>
            </a:r>
            <a:endParaRPr lang="es-ES_tradnl" dirty="0"/>
          </a:p>
        </p:txBody>
      </p:sp>
    </p:spTree>
    <p:extLst>
      <p:ext uri="{BB962C8B-B14F-4D97-AF65-F5344CB8AC3E}">
        <p14:creationId xmlns:p14="http://schemas.microsoft.com/office/powerpoint/2010/main" val="117881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¡NO OLVIDAR!</a:t>
            </a:r>
            <a:endParaRPr lang="es-ES_tradnl" dirty="0"/>
          </a:p>
        </p:txBody>
      </p:sp>
      <p:sp>
        <p:nvSpPr>
          <p:cNvPr id="3" name="Marcador de contenido 2"/>
          <p:cNvSpPr>
            <a:spLocks noGrp="1"/>
          </p:cNvSpPr>
          <p:nvPr>
            <p:ph sz="half" idx="1"/>
          </p:nvPr>
        </p:nvSpPr>
        <p:spPr/>
        <p:txBody>
          <a:bodyPr>
            <a:normAutofit/>
          </a:bodyPr>
          <a:lstStyle/>
          <a:p>
            <a:r>
              <a:rPr lang="es-ES_tradnl" b="1" dirty="0"/>
              <a:t>Usa siempre </a:t>
            </a:r>
            <a:r>
              <a:rPr lang="es-ES_tradnl" b="1" dirty="0" smtClean="0"/>
              <a:t>HTTPS</a:t>
            </a:r>
          </a:p>
          <a:p>
            <a:r>
              <a:rPr lang="es-ES_tradnl" b="1" dirty="0" smtClean="0"/>
              <a:t>Activar </a:t>
            </a:r>
            <a:r>
              <a:rPr lang="es-ES_tradnl" b="1" dirty="0"/>
              <a:t>la verificación de dos </a:t>
            </a:r>
            <a:r>
              <a:rPr lang="es-ES_tradnl" b="1" dirty="0" smtClean="0"/>
              <a:t>pasos</a:t>
            </a:r>
          </a:p>
          <a:p>
            <a:r>
              <a:rPr lang="es-ES_tradnl" b="1" dirty="0" smtClean="0"/>
              <a:t>Usar </a:t>
            </a:r>
            <a:r>
              <a:rPr lang="es-ES_tradnl" b="1" dirty="0"/>
              <a:t>una red </a:t>
            </a:r>
            <a:r>
              <a:rPr lang="es-ES_tradnl" b="1" dirty="0" smtClean="0"/>
              <a:t>VPN</a:t>
            </a:r>
            <a:endParaRPr lang="es-ES_tradnl" dirty="0"/>
          </a:p>
        </p:txBody>
      </p:sp>
      <p:sp>
        <p:nvSpPr>
          <p:cNvPr id="4" name="Marcador de contenido 3"/>
          <p:cNvSpPr>
            <a:spLocks noGrp="1"/>
          </p:cNvSpPr>
          <p:nvPr>
            <p:ph sz="half" idx="2"/>
          </p:nvPr>
        </p:nvSpPr>
        <p:spPr/>
        <p:txBody>
          <a:bodyPr/>
          <a:lstStyle/>
          <a:p>
            <a:endParaRPr lang="es-ES_tradnl" dirty="0"/>
          </a:p>
        </p:txBody>
      </p:sp>
      <p:pic>
        <p:nvPicPr>
          <p:cNvPr id="1026" name="Picture 2"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978" y="2801937"/>
            <a:ext cx="34766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1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8. ANALISIS DEL ATAQUE</a:t>
            </a:r>
            <a:endParaRPr lang="es-ES_tradnl" dirty="0"/>
          </a:p>
        </p:txBody>
      </p:sp>
      <p:sp>
        <p:nvSpPr>
          <p:cNvPr id="5" name="Marcador de contenido 4"/>
          <p:cNvSpPr>
            <a:spLocks noGrp="1"/>
          </p:cNvSpPr>
          <p:nvPr>
            <p:ph idx="1"/>
          </p:nvPr>
        </p:nvSpPr>
        <p:spPr/>
        <p:txBody>
          <a:bodyPr>
            <a:normAutofit/>
          </a:bodyPr>
          <a:lstStyle/>
          <a:p>
            <a:pPr marL="0" indent="0">
              <a:buNone/>
            </a:pPr>
            <a:r>
              <a:rPr lang="es-ES_tradnl" dirty="0"/>
              <a:t>Una prueba importante para analizar al hacer el análisis forense de la red de un sospechoso ataque MITM SSL incluye</a:t>
            </a:r>
            <a:r>
              <a:rPr lang="es-ES_tradnl" dirty="0" smtClean="0"/>
              <a:t>:</a:t>
            </a:r>
            <a:endParaRPr lang="es-ES_tradnl" dirty="0"/>
          </a:p>
          <a:p>
            <a:pPr lvl="0">
              <a:buFont typeface="Wingdings" charset="2"/>
              <a:buChar char="v"/>
            </a:pPr>
            <a:r>
              <a:rPr lang="es-ES_tradnl" dirty="0"/>
              <a:t>Dirección IP del servidor</a:t>
            </a:r>
          </a:p>
          <a:p>
            <a:pPr lvl="0">
              <a:buFont typeface="Wingdings" charset="2"/>
              <a:buChar char="v"/>
            </a:pPr>
            <a:r>
              <a:rPr lang="es-ES_tradnl" dirty="0"/>
              <a:t>DNS del servidor</a:t>
            </a:r>
          </a:p>
          <a:p>
            <a:pPr lvl="0">
              <a:buFont typeface="Wingdings" charset="2"/>
              <a:buChar char="v"/>
            </a:pPr>
            <a:r>
              <a:rPr lang="es-ES_tradnl" dirty="0"/>
              <a:t>Certificado del servidor X.509</a:t>
            </a:r>
          </a:p>
          <a:p>
            <a:pPr lvl="1">
              <a:buFont typeface="Wingdings" charset="2"/>
              <a:buChar char="v"/>
            </a:pPr>
            <a:r>
              <a:rPr lang="es-ES_tradnl" dirty="0"/>
              <a:t>Es el mismo certificado firmado?</a:t>
            </a:r>
          </a:p>
          <a:p>
            <a:pPr lvl="1">
              <a:buFont typeface="Wingdings" charset="2"/>
              <a:buChar char="v"/>
            </a:pPr>
            <a:r>
              <a:rPr lang="es-ES_tradnl" dirty="0"/>
              <a:t>Es el certificado firmado por una CA de confianza?</a:t>
            </a:r>
          </a:p>
          <a:p>
            <a:pPr lvl="1">
              <a:buFont typeface="Wingdings" charset="2"/>
              <a:buChar char="v"/>
            </a:pPr>
            <a:r>
              <a:rPr lang="es-ES_tradnl" dirty="0"/>
              <a:t>Ha sido revocado el certificado?</a:t>
            </a:r>
          </a:p>
          <a:p>
            <a:pPr lvl="1">
              <a:buFont typeface="Wingdings" charset="2"/>
              <a:buChar char="v"/>
            </a:pPr>
            <a:r>
              <a:rPr lang="es-ES_tradnl" dirty="0"/>
              <a:t>Ha sido certificado recientemente?</a:t>
            </a:r>
          </a:p>
          <a:p>
            <a:endParaRPr lang="es-ES_tradnl" dirty="0"/>
          </a:p>
        </p:txBody>
      </p:sp>
    </p:spTree>
    <p:extLst>
      <p:ext uri="{BB962C8B-B14F-4D97-AF65-F5344CB8AC3E}">
        <p14:creationId xmlns:p14="http://schemas.microsoft.com/office/powerpoint/2010/main" val="137184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9. POSIBLES SUBATAQUES</a:t>
            </a:r>
            <a:endParaRPr lang="es-ES_tradnl" dirty="0"/>
          </a:p>
        </p:txBody>
      </p:sp>
      <p:sp>
        <p:nvSpPr>
          <p:cNvPr id="3" name="Marcador de contenido 2"/>
          <p:cNvSpPr>
            <a:spLocks noGrp="1"/>
          </p:cNvSpPr>
          <p:nvPr>
            <p:ph idx="1"/>
          </p:nvPr>
        </p:nvSpPr>
        <p:spPr/>
        <p:txBody>
          <a:bodyPr/>
          <a:lstStyle/>
          <a:p>
            <a:pPr lvl="0"/>
            <a:r>
              <a:rPr lang="es-ES_tradnl" dirty="0"/>
              <a:t>Interceptación de la </a:t>
            </a:r>
            <a:r>
              <a:rPr lang="es-ES_tradnl" dirty="0" smtClean="0"/>
              <a:t>comunicación.</a:t>
            </a:r>
          </a:p>
          <a:p>
            <a:pPr lvl="0"/>
            <a:r>
              <a:rPr lang="es-ES_tradnl" dirty="0" smtClean="0"/>
              <a:t>Ataques </a:t>
            </a:r>
            <a:r>
              <a:rPr lang="es-ES_tradnl" dirty="0"/>
              <a:t>a partir de textos cifrados </a:t>
            </a:r>
            <a:r>
              <a:rPr lang="es-ES_tradnl" dirty="0" smtClean="0"/>
              <a:t>escogidos.</a:t>
            </a:r>
            <a:endParaRPr lang="es-ES_tradnl" dirty="0"/>
          </a:p>
          <a:p>
            <a:pPr lvl="0"/>
            <a:r>
              <a:rPr lang="es-ES_tradnl" dirty="0"/>
              <a:t>Ataques de sustitución.</a:t>
            </a:r>
          </a:p>
          <a:p>
            <a:pPr lvl="0"/>
            <a:r>
              <a:rPr lang="es-ES_tradnl" dirty="0"/>
              <a:t>Ataques de repetición.</a:t>
            </a:r>
          </a:p>
          <a:p>
            <a:pPr lvl="0"/>
            <a:r>
              <a:rPr lang="es-ES_tradnl" dirty="0"/>
              <a:t>Ataque por denegación de </a:t>
            </a:r>
            <a:r>
              <a:rPr lang="es-ES_tradnl" dirty="0" smtClean="0"/>
              <a:t>servicio.</a:t>
            </a:r>
            <a:endParaRPr lang="es-ES_tradnl" dirty="0"/>
          </a:p>
          <a:p>
            <a:endParaRPr lang="es-ES_tradnl" dirty="0"/>
          </a:p>
        </p:txBody>
      </p:sp>
      <p:pic>
        <p:nvPicPr>
          <p:cNvPr id="1026" name="Picture 2" descr="esultado de imagen de re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899" y="2603500"/>
            <a:ext cx="5215561" cy="390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10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10. C</a:t>
            </a:r>
            <a:r>
              <a:rPr lang="es-ES" dirty="0" smtClean="0"/>
              <a:t>ómo producir un ataque : Ejemplo</a:t>
            </a:r>
            <a:endParaRPr lang="es-ES_tradnl" dirty="0"/>
          </a:p>
        </p:txBody>
      </p:sp>
      <p:sp>
        <p:nvSpPr>
          <p:cNvPr id="3" name="Marcador de contenido 2"/>
          <p:cNvSpPr>
            <a:spLocks noGrp="1"/>
          </p:cNvSpPr>
          <p:nvPr>
            <p:ph idx="1"/>
          </p:nvPr>
        </p:nvSpPr>
        <p:spPr/>
        <p:txBody>
          <a:bodyPr/>
          <a:lstStyle/>
          <a:p>
            <a:pPr marL="0" indent="0">
              <a:buNone/>
            </a:pPr>
            <a:endParaRPr lang="es-ES_tradnl" dirty="0"/>
          </a:p>
        </p:txBody>
      </p:sp>
      <p:pic>
        <p:nvPicPr>
          <p:cNvPr id="4" name="Imagen 3" descr="../../../Captura%20de%20pantalla%202018-04-19%20a%20las%2011.17.16.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30246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17.59.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68510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18.35.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49114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19.26.png"/>
          <p:cNvPicPr/>
          <p:nvPr/>
        </p:nvPicPr>
        <p:blipFill>
          <a:blip r:embed="rId2">
            <a:extLst>
              <a:ext uri="{28A0092B-C50C-407E-A947-70E740481C1C}">
                <a14:useLocalDpi xmlns:a14="http://schemas.microsoft.com/office/drawing/2010/main" val="0"/>
              </a:ext>
            </a:extLst>
          </a:blip>
          <a:srcRect/>
          <a:stretch>
            <a:fillRect/>
          </a:stretch>
        </p:blipFill>
        <p:spPr bwMode="auto">
          <a:xfrm>
            <a:off x="-109814" y="0"/>
            <a:ext cx="12301814" cy="6858000"/>
          </a:xfrm>
          <a:prstGeom prst="rect">
            <a:avLst/>
          </a:prstGeom>
          <a:noFill/>
          <a:ln>
            <a:noFill/>
          </a:ln>
        </p:spPr>
      </p:pic>
    </p:spTree>
    <p:extLst>
      <p:ext uri="{BB962C8B-B14F-4D97-AF65-F5344CB8AC3E}">
        <p14:creationId xmlns:p14="http://schemas.microsoft.com/office/powerpoint/2010/main" val="155188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20.14.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9343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21.32.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59991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22.23.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74107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_tradnl" dirty="0"/>
          </a:p>
        </p:txBody>
      </p:sp>
      <p:sp>
        <p:nvSpPr>
          <p:cNvPr id="3" name="Marcador de contenido 2"/>
          <p:cNvSpPr>
            <a:spLocks noGrp="1"/>
          </p:cNvSpPr>
          <p:nvPr>
            <p:ph sz="half" idx="1"/>
          </p:nvPr>
        </p:nvSpPr>
        <p:spPr>
          <a:xfrm>
            <a:off x="824459" y="2098623"/>
            <a:ext cx="10238282" cy="4759377"/>
          </a:xfrm>
        </p:spPr>
        <p:txBody>
          <a:bodyPr>
            <a:normAutofit fontScale="62500" lnSpcReduction="20000"/>
          </a:bodyPr>
          <a:lstStyle/>
          <a:p>
            <a:pPr lvl="0">
              <a:buFont typeface="+mj-lt"/>
              <a:buAutoNum type="arabicPeriod"/>
            </a:pPr>
            <a:r>
              <a:rPr lang="es-ES_tradnl" sz="2900" i="1" dirty="0"/>
              <a:t> </a:t>
            </a:r>
            <a:r>
              <a:rPr lang="es-ES_tradnl" sz="2900" i="1" dirty="0" smtClean="0"/>
              <a:t>Introducción  </a:t>
            </a:r>
            <a:endParaRPr lang="es-ES_tradnl" sz="2900" dirty="0"/>
          </a:p>
          <a:p>
            <a:pPr lvl="0">
              <a:buFont typeface="+mj-lt"/>
              <a:buAutoNum type="arabicPeriod"/>
            </a:pPr>
            <a:r>
              <a:rPr lang="es-ES_tradnl" sz="2900" i="1" dirty="0"/>
              <a:t>¿Qué es?</a:t>
            </a:r>
            <a:endParaRPr lang="es-ES_tradnl" sz="2900" dirty="0"/>
          </a:p>
          <a:p>
            <a:pPr lvl="0">
              <a:buFont typeface="+mj-lt"/>
              <a:buAutoNum type="arabicPeriod"/>
            </a:pPr>
            <a:r>
              <a:rPr lang="es-ES_tradnl" sz="2900" i="1" dirty="0"/>
              <a:t> ¿Qué implica?</a:t>
            </a:r>
            <a:endParaRPr lang="es-ES_tradnl" sz="2900" dirty="0"/>
          </a:p>
          <a:p>
            <a:pPr lvl="0">
              <a:buFont typeface="+mj-lt"/>
              <a:buAutoNum type="arabicPeriod"/>
            </a:pPr>
            <a:r>
              <a:rPr lang="es-ES_tradnl" sz="2900" i="1" dirty="0"/>
              <a:t> Necesidad de una transferencia adicional</a:t>
            </a:r>
            <a:endParaRPr lang="es-ES_tradnl" sz="2900" dirty="0"/>
          </a:p>
          <a:p>
            <a:pPr lvl="0">
              <a:buFont typeface="+mj-lt"/>
              <a:buAutoNum type="arabicPeriod"/>
            </a:pPr>
            <a:r>
              <a:rPr lang="es-ES_tradnl" sz="2900" i="1" dirty="0"/>
              <a:t> Variantes del ataque</a:t>
            </a:r>
            <a:endParaRPr lang="es-ES_tradnl" sz="2900" dirty="0"/>
          </a:p>
          <a:p>
            <a:pPr lvl="0">
              <a:buFont typeface="+mj-lt"/>
              <a:buAutoNum type="arabicPeriod"/>
            </a:pPr>
            <a:r>
              <a:rPr lang="es-ES_tradnl" sz="2900" i="1" dirty="0" smtClean="0"/>
              <a:t>Comunicación</a:t>
            </a:r>
          </a:p>
          <a:p>
            <a:pPr lvl="0">
              <a:buFont typeface="+mj-lt"/>
              <a:buAutoNum type="arabicPeriod"/>
            </a:pPr>
            <a:r>
              <a:rPr lang="es-ES_tradnl" sz="2900" i="1" dirty="0"/>
              <a:t>Defensas</a:t>
            </a:r>
            <a:endParaRPr lang="es-ES_tradnl" sz="2900" dirty="0"/>
          </a:p>
          <a:p>
            <a:pPr lvl="0">
              <a:buFont typeface="+mj-lt"/>
              <a:buAutoNum type="arabicPeriod"/>
            </a:pPr>
            <a:r>
              <a:rPr lang="es-ES_tradnl" sz="2900" i="1" dirty="0"/>
              <a:t> Análisis de un ataque</a:t>
            </a:r>
            <a:endParaRPr lang="es-ES_tradnl" sz="2900" dirty="0"/>
          </a:p>
          <a:p>
            <a:pPr lvl="0">
              <a:buFont typeface="+mj-lt"/>
              <a:buAutoNum type="arabicPeriod"/>
            </a:pPr>
            <a:r>
              <a:rPr lang="es-ES_tradnl" sz="2900" i="1" dirty="0"/>
              <a:t> Posibles sub-ataques</a:t>
            </a:r>
            <a:endParaRPr lang="es-ES_tradnl" sz="2900" dirty="0"/>
          </a:p>
          <a:p>
            <a:pPr lvl="0">
              <a:buFont typeface="+mj-lt"/>
              <a:buAutoNum type="arabicPeriod"/>
            </a:pPr>
            <a:r>
              <a:rPr lang="es-ES_tradnl" sz="2900" i="1" dirty="0"/>
              <a:t>Ejemplo de cómo producir un ataque</a:t>
            </a:r>
            <a:endParaRPr lang="es-ES_tradnl" sz="2900" dirty="0"/>
          </a:p>
          <a:p>
            <a:pPr lvl="0">
              <a:buFont typeface="+mj-lt"/>
              <a:buAutoNum type="arabicPeriod"/>
            </a:pPr>
            <a:r>
              <a:rPr lang="es-ES_tradnl" sz="2900" i="1" dirty="0"/>
              <a:t>Ejemplo de ataque</a:t>
            </a:r>
            <a:endParaRPr lang="es-ES_tradnl" sz="2900" dirty="0"/>
          </a:p>
          <a:p>
            <a:pPr lvl="0">
              <a:buFont typeface="+mj-lt"/>
              <a:buAutoNum type="arabicPeriod"/>
            </a:pPr>
            <a:r>
              <a:rPr lang="es-ES_tradnl" sz="2900" i="1" dirty="0"/>
              <a:t>Modalidades de </a:t>
            </a:r>
            <a:r>
              <a:rPr lang="es-ES_tradnl" sz="2900" i="1" dirty="0" smtClean="0"/>
              <a:t>ataque</a:t>
            </a:r>
          </a:p>
          <a:p>
            <a:pPr lvl="0">
              <a:buFont typeface="+mj-lt"/>
              <a:buAutoNum type="arabicPeriod"/>
            </a:pPr>
            <a:r>
              <a:rPr lang="es-ES_tradnl" sz="2900" i="1" dirty="0" smtClean="0"/>
              <a:t>Otros tipos de ataque</a:t>
            </a:r>
            <a:endParaRPr lang="es-ES_tradnl" dirty="0"/>
          </a:p>
          <a:p>
            <a:pPr>
              <a:buFont typeface="+mj-lt"/>
              <a:buAutoNum type="arabicPeriod"/>
            </a:pPr>
            <a:endParaRPr lang="es-ES_tradnl" dirty="0"/>
          </a:p>
        </p:txBody>
      </p:sp>
    </p:spTree>
    <p:extLst>
      <p:ext uri="{BB962C8B-B14F-4D97-AF65-F5344CB8AC3E}">
        <p14:creationId xmlns:p14="http://schemas.microsoft.com/office/powerpoint/2010/main" val="87430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22.59.png"/>
          <p:cNvPicPr/>
          <p:nvPr/>
        </p:nvPicPr>
        <p:blipFill rotWithShape="1">
          <a:blip r:embed="rId2">
            <a:extLst>
              <a:ext uri="{28A0092B-C50C-407E-A947-70E740481C1C}">
                <a14:useLocalDpi xmlns:a14="http://schemas.microsoft.com/office/drawing/2010/main" val="0"/>
              </a:ext>
            </a:extLst>
          </a:blip>
          <a:srcRect l="-559" t="3236"/>
          <a:stretch/>
        </p:blipFill>
        <p:spPr bwMode="auto">
          <a:xfrm>
            <a:off x="-119921" y="0"/>
            <a:ext cx="12311921"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951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23.29.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65587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24.36.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037102" cy="7045377"/>
          </a:xfrm>
          <a:prstGeom prst="rect">
            <a:avLst/>
          </a:prstGeom>
          <a:noFill/>
          <a:ln>
            <a:noFill/>
          </a:ln>
        </p:spPr>
      </p:pic>
    </p:spTree>
    <p:extLst>
      <p:ext uri="{BB962C8B-B14F-4D97-AF65-F5344CB8AC3E}">
        <p14:creationId xmlns:p14="http://schemas.microsoft.com/office/powerpoint/2010/main" val="254054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32.42.png"/>
          <p:cNvPicPr/>
          <p:nvPr/>
        </p:nvPicPr>
        <p:blipFill>
          <a:blip r:embed="rId2">
            <a:extLst>
              <a:ext uri="{28A0092B-C50C-407E-A947-70E740481C1C}">
                <a14:useLocalDpi xmlns:a14="http://schemas.microsoft.com/office/drawing/2010/main" val="0"/>
              </a:ext>
            </a:extLst>
          </a:blip>
          <a:srcRect/>
          <a:stretch>
            <a:fillRect/>
          </a:stretch>
        </p:blipFill>
        <p:spPr bwMode="auto">
          <a:xfrm>
            <a:off x="-109813" y="-28248"/>
            <a:ext cx="12301813" cy="6886247"/>
          </a:xfrm>
          <a:prstGeom prst="rect">
            <a:avLst/>
          </a:prstGeom>
          <a:noFill/>
          <a:ln>
            <a:noFill/>
          </a:ln>
        </p:spPr>
      </p:pic>
    </p:spTree>
    <p:extLst>
      <p:ext uri="{BB962C8B-B14F-4D97-AF65-F5344CB8AC3E}">
        <p14:creationId xmlns:p14="http://schemas.microsoft.com/office/powerpoint/2010/main" val="1621511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33.52.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58099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34.42.png"/>
          <p:cNvPicPr/>
          <p:nvPr/>
        </p:nvPicPr>
        <p:blipFill>
          <a:blip r:embed="rId2">
            <a:extLst>
              <a:ext uri="{28A0092B-C50C-407E-A947-70E740481C1C}">
                <a14:useLocalDpi xmlns:a14="http://schemas.microsoft.com/office/drawing/2010/main" val="0"/>
              </a:ext>
            </a:extLst>
          </a:blip>
          <a:srcRect/>
          <a:stretch>
            <a:fillRect/>
          </a:stretch>
        </p:blipFill>
        <p:spPr bwMode="auto">
          <a:xfrm>
            <a:off x="0" y="4022"/>
            <a:ext cx="12192000" cy="6853977"/>
          </a:xfrm>
          <a:prstGeom prst="rect">
            <a:avLst/>
          </a:prstGeom>
          <a:noFill/>
          <a:ln>
            <a:noFill/>
          </a:ln>
        </p:spPr>
      </p:pic>
    </p:spTree>
    <p:extLst>
      <p:ext uri="{BB962C8B-B14F-4D97-AF65-F5344CB8AC3E}">
        <p14:creationId xmlns:p14="http://schemas.microsoft.com/office/powerpoint/2010/main" val="91235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Captura%20de%20pantalla%202018-04-19%20a%20las%2011.35.25.png"/>
          <p:cNvPicPr/>
          <p:nvPr/>
        </p:nvPicPr>
        <p:blipFill>
          <a:blip r:embed="rId2">
            <a:extLst>
              <a:ext uri="{28A0092B-C50C-407E-A947-70E740481C1C}">
                <a14:useLocalDpi xmlns:a14="http://schemas.microsoft.com/office/drawing/2010/main" val="0"/>
              </a:ext>
            </a:extLst>
          </a:blip>
          <a:srcRect/>
          <a:stretch>
            <a:fillRect/>
          </a:stretch>
        </p:blipFill>
        <p:spPr bwMode="auto">
          <a:xfrm>
            <a:off x="0" y="-64453"/>
            <a:ext cx="12192000" cy="6922453"/>
          </a:xfrm>
          <a:prstGeom prst="rect">
            <a:avLst/>
          </a:prstGeom>
          <a:noFill/>
          <a:ln>
            <a:noFill/>
          </a:ln>
        </p:spPr>
      </p:pic>
    </p:spTree>
    <p:extLst>
      <p:ext uri="{BB962C8B-B14F-4D97-AF65-F5344CB8AC3E}">
        <p14:creationId xmlns:p14="http://schemas.microsoft.com/office/powerpoint/2010/main" val="81659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Último paso..</a:t>
            </a:r>
            <a:endParaRPr lang="es-ES_tradnl" dirty="0"/>
          </a:p>
        </p:txBody>
      </p:sp>
      <p:pic>
        <p:nvPicPr>
          <p:cNvPr id="4" name="Marcador de contenido 3" descr="../../../Captura%20de%20pantalla%202018-04-19%20a%20las%2011.36.0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234" y="3262235"/>
            <a:ext cx="6384851" cy="1534618"/>
          </a:xfrm>
          <a:prstGeom prst="rect">
            <a:avLst/>
          </a:prstGeom>
          <a:noFill/>
          <a:ln>
            <a:noFill/>
          </a:ln>
        </p:spPr>
      </p:pic>
    </p:spTree>
    <p:extLst>
      <p:ext uri="{BB962C8B-B14F-4D97-AF65-F5344CB8AC3E}">
        <p14:creationId xmlns:p14="http://schemas.microsoft.com/office/powerpoint/2010/main" val="1258280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11. Ejemplo de ataque</a:t>
            </a:r>
            <a:endParaRPr lang="es-ES_tradnl" dirty="0"/>
          </a:p>
        </p:txBody>
      </p:sp>
      <p:sp>
        <p:nvSpPr>
          <p:cNvPr id="3" name="Marcador de contenido 2"/>
          <p:cNvSpPr>
            <a:spLocks noGrp="1"/>
          </p:cNvSpPr>
          <p:nvPr>
            <p:ph idx="1"/>
          </p:nvPr>
        </p:nvSpPr>
        <p:spPr/>
        <p:txBody>
          <a:bodyPr/>
          <a:lstStyle/>
          <a:p>
            <a:endParaRPr lang="es-ES_tradnl" dirty="0"/>
          </a:p>
        </p:txBody>
      </p:sp>
      <p:pic>
        <p:nvPicPr>
          <p:cNvPr id="4" name="Imagen 3" descr="itmred.png"/>
          <p:cNvPicPr/>
          <p:nvPr/>
        </p:nvPicPr>
        <p:blipFill>
          <a:blip r:embed="rId2">
            <a:extLst>
              <a:ext uri="{28A0092B-C50C-407E-A947-70E740481C1C}">
                <a14:useLocalDpi xmlns:a14="http://schemas.microsoft.com/office/drawing/2010/main" val="0"/>
              </a:ext>
            </a:extLst>
          </a:blip>
          <a:srcRect/>
          <a:stretch>
            <a:fillRect/>
          </a:stretch>
        </p:blipFill>
        <p:spPr bwMode="auto">
          <a:xfrm>
            <a:off x="1435261" y="2603500"/>
            <a:ext cx="8967243" cy="3808071"/>
          </a:xfrm>
          <a:prstGeom prst="rect">
            <a:avLst/>
          </a:prstGeom>
          <a:noFill/>
          <a:ln>
            <a:noFill/>
          </a:ln>
        </p:spPr>
      </p:pic>
    </p:spTree>
    <p:extLst>
      <p:ext uri="{BB962C8B-B14F-4D97-AF65-F5344CB8AC3E}">
        <p14:creationId xmlns:p14="http://schemas.microsoft.com/office/powerpoint/2010/main" val="1864218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normAutofit/>
          </a:bodyPr>
          <a:lstStyle/>
          <a:p>
            <a:r>
              <a:rPr lang="es-ES_tradnl" dirty="0"/>
              <a:t>El "Equipo atacante" quiere interceptar la conexión de "Equipo víctima" para ello el atacante tiene que hacer creer al equipo víctima que él es el router, esto se consigue creando un paquete ARP Request modificado en el cual se pone como dirección IP </a:t>
            </a:r>
            <a:r>
              <a:rPr lang="es-ES_tradnl" dirty="0" smtClean="0"/>
              <a:t>origen.</a:t>
            </a:r>
          </a:p>
          <a:p>
            <a:endParaRPr lang="es-ES_tradnl" dirty="0"/>
          </a:p>
          <a:p>
            <a:r>
              <a:rPr lang="es-ES_tradnl" dirty="0"/>
              <a:t>con todo el paquete ya montado lo enviamos por la </a:t>
            </a:r>
            <a:r>
              <a:rPr lang="es-ES_tradnl" dirty="0" smtClean="0"/>
              <a:t>red quedando </a:t>
            </a:r>
            <a:r>
              <a:rPr lang="es-ES_tradnl" dirty="0"/>
              <a:t>así:</a:t>
            </a:r>
          </a:p>
          <a:p>
            <a:pPr marL="0" indent="0">
              <a:buNone/>
            </a:pPr>
            <a:r>
              <a:rPr lang="es-ES_tradnl" dirty="0"/>
              <a:t> </a:t>
            </a:r>
          </a:p>
          <a:p>
            <a:pPr marL="0" indent="0">
              <a:buNone/>
            </a:pPr>
            <a:r>
              <a:rPr lang="es-ES_tradnl" b="1" dirty="0" smtClean="0"/>
              <a:t>	Dirección </a:t>
            </a:r>
            <a:r>
              <a:rPr lang="es-ES_tradnl" b="1" dirty="0"/>
              <a:t>de Internet</a:t>
            </a:r>
            <a:r>
              <a:rPr lang="es-ES_tradnl" dirty="0"/>
              <a:t>                         </a:t>
            </a:r>
            <a:r>
              <a:rPr lang="es-ES_tradnl" b="1" dirty="0"/>
              <a:t>Dirección física</a:t>
            </a:r>
            <a:endParaRPr lang="es-ES_tradnl" dirty="0"/>
          </a:p>
          <a:p>
            <a:pPr marL="0" indent="0">
              <a:buNone/>
            </a:pPr>
            <a:r>
              <a:rPr lang="es-ES_tradnl" dirty="0"/>
              <a:t>    </a:t>
            </a:r>
            <a:r>
              <a:rPr lang="es-ES_tradnl" dirty="0" smtClean="0"/>
              <a:t>		 </a:t>
            </a:r>
            <a:r>
              <a:rPr lang="es-ES_tradnl" dirty="0"/>
              <a:t>192.168.1.1                              aa:bb:cc:44:55:66</a:t>
            </a:r>
          </a:p>
          <a:p>
            <a:endParaRPr lang="es-ES_tradnl" dirty="0"/>
          </a:p>
        </p:txBody>
      </p:sp>
    </p:spTree>
    <p:extLst>
      <p:ext uri="{BB962C8B-B14F-4D97-AF65-F5344CB8AC3E}">
        <p14:creationId xmlns:p14="http://schemas.microsoft.com/office/powerpoint/2010/main" val="38028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_tradnl" dirty="0"/>
              <a:t>1.	</a:t>
            </a:r>
            <a:r>
              <a:rPr lang="es-ES_tradnl" dirty="0" smtClean="0"/>
              <a:t>Introducción</a:t>
            </a:r>
            <a:endParaRPr lang="es-ES_tradnl" dirty="0"/>
          </a:p>
        </p:txBody>
      </p:sp>
      <p:sp>
        <p:nvSpPr>
          <p:cNvPr id="6" name="Marcador de contenido 5"/>
          <p:cNvSpPr>
            <a:spLocks noGrp="1"/>
          </p:cNvSpPr>
          <p:nvPr>
            <p:ph idx="1"/>
          </p:nvPr>
        </p:nvSpPr>
        <p:spPr/>
        <p:txBody>
          <a:bodyPr/>
          <a:lstStyle/>
          <a:p>
            <a:r>
              <a:rPr lang="es-ES_tradnl" dirty="0"/>
              <a:t>El objetivo de la mayoría de los ciberdelincuentes es robar la información valiosa para los usuarios.</a:t>
            </a:r>
          </a:p>
          <a:p>
            <a:r>
              <a:rPr lang="es-ES_tradnl" dirty="0"/>
              <a:t>En la mayoría de los casos, los criminales intentan, en primer lugar, insertar algún tipo de </a:t>
            </a:r>
            <a:r>
              <a:rPr lang="es-ES_tradnl" dirty="0" smtClean="0"/>
              <a:t>malware </a:t>
            </a:r>
            <a:r>
              <a:rPr lang="es-ES_tradnl" dirty="0"/>
              <a:t>pero si esto no resulta posible por cualquier motivo otra de las formas más comunes es el ataque </a:t>
            </a:r>
            <a:r>
              <a:rPr lang="es-ES_tradnl" dirty="0" smtClean="0"/>
              <a:t>Man-in-the-Middle</a:t>
            </a:r>
            <a:r>
              <a:rPr lang="es-ES_tradnl" dirty="0"/>
              <a:t>.</a:t>
            </a:r>
          </a:p>
        </p:txBody>
      </p:sp>
      <p:pic>
        <p:nvPicPr>
          <p:cNvPr id="1026" name="Picture 2" descr="esultado de imagen de robar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345" y="4311650"/>
            <a:ext cx="3350630" cy="239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214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12. Modalidades de ataque</a:t>
            </a:r>
            <a:endParaRPr lang="es-ES_tradnl" dirty="0"/>
          </a:p>
        </p:txBody>
      </p:sp>
      <p:sp>
        <p:nvSpPr>
          <p:cNvPr id="3" name="Marcador de contenido 2"/>
          <p:cNvSpPr>
            <a:spLocks noGrp="1"/>
          </p:cNvSpPr>
          <p:nvPr>
            <p:ph idx="1"/>
          </p:nvPr>
        </p:nvSpPr>
        <p:spPr/>
        <p:txBody>
          <a:bodyPr>
            <a:normAutofit/>
          </a:bodyPr>
          <a:lstStyle/>
          <a:p>
            <a:r>
              <a:rPr lang="es-ES_tradnl" dirty="0" smtClean="0"/>
              <a:t>El </a:t>
            </a:r>
            <a:r>
              <a:rPr lang="es-ES_tradnl" dirty="0"/>
              <a:t>servicio DHCP </a:t>
            </a:r>
            <a:endParaRPr lang="es-ES_tradnl" dirty="0" smtClean="0"/>
          </a:p>
          <a:p>
            <a:r>
              <a:rPr lang="es-ES_tradnl" dirty="0" smtClean="0"/>
              <a:t>ARP </a:t>
            </a:r>
            <a:r>
              <a:rPr lang="es-ES_tradnl" dirty="0"/>
              <a:t>o Address Resolution Protocol, </a:t>
            </a:r>
            <a:endParaRPr lang="es-ES_tradnl" dirty="0" smtClean="0"/>
          </a:p>
          <a:p>
            <a:r>
              <a:rPr lang="es-ES_tradnl" dirty="0" smtClean="0"/>
              <a:t>En </a:t>
            </a:r>
            <a:r>
              <a:rPr lang="es-ES_tradnl" dirty="0"/>
              <a:t>términos generales, los man in the middle attacks pueden llevarse a cabo mediante la manipulación de servidores </a:t>
            </a:r>
            <a:r>
              <a:rPr lang="es-ES_tradnl" dirty="0" smtClean="0"/>
              <a:t>DNS</a:t>
            </a:r>
            <a:endParaRPr lang="es-ES_tradnl" dirty="0"/>
          </a:p>
          <a:p>
            <a:r>
              <a:rPr lang="es-ES_tradnl" dirty="0"/>
              <a:t>En general, este tipo de modalidades de ataque puede automatizarse por medio de software. Si la supervisión en tiempo real se realiza mediante la intervención humana, entonces se puede hablar de human assisted attacks.</a:t>
            </a:r>
          </a:p>
          <a:p>
            <a:endParaRPr lang="es-ES_tradnl" dirty="0"/>
          </a:p>
        </p:txBody>
      </p:sp>
    </p:spTree>
    <p:extLst>
      <p:ext uri="{BB962C8B-B14F-4D97-AF65-F5344CB8AC3E}">
        <p14:creationId xmlns:p14="http://schemas.microsoft.com/office/powerpoint/2010/main" val="1387178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13. Otros tipos de ataque</a:t>
            </a:r>
            <a:endParaRPr lang="es-ES_tradnl" dirty="0"/>
          </a:p>
        </p:txBody>
      </p:sp>
      <p:sp>
        <p:nvSpPr>
          <p:cNvPr id="3" name="Marcador de contenido 2"/>
          <p:cNvSpPr>
            <a:spLocks noGrp="1"/>
          </p:cNvSpPr>
          <p:nvPr>
            <p:ph idx="1"/>
          </p:nvPr>
        </p:nvSpPr>
        <p:spPr/>
        <p:txBody>
          <a:bodyPr/>
          <a:lstStyle/>
          <a:p>
            <a:r>
              <a:rPr lang="es-ES_tradnl" b="1" dirty="0" smtClean="0"/>
              <a:t>13.1</a:t>
            </a:r>
            <a:r>
              <a:rPr lang="es-ES_tradnl" dirty="0" smtClean="0"/>
              <a:t> </a:t>
            </a:r>
            <a:r>
              <a:rPr lang="es-ES_tradnl" b="1" dirty="0" smtClean="0"/>
              <a:t>Ataques </a:t>
            </a:r>
            <a:r>
              <a:rPr lang="es-ES_tradnl" b="1" dirty="0"/>
              <a:t>basados en servidores </a:t>
            </a:r>
            <a:r>
              <a:rPr lang="es-ES_tradnl" b="1" dirty="0" smtClean="0"/>
              <a:t>DHCP</a:t>
            </a:r>
            <a:endParaRPr lang="es-ES_tradnl" b="1" dirty="0"/>
          </a:p>
          <a:p>
            <a:r>
              <a:rPr lang="es-ES_tradnl" b="1" dirty="0" smtClean="0"/>
              <a:t>13.2 </a:t>
            </a:r>
            <a:r>
              <a:rPr lang="es-ES_tradnl" b="1" dirty="0"/>
              <a:t>ARP cache poisoning</a:t>
            </a:r>
            <a:r>
              <a:rPr lang="es-ES_tradnl" dirty="0"/>
              <a:t> </a:t>
            </a:r>
            <a:endParaRPr lang="es-ES_tradnl" dirty="0" smtClean="0"/>
          </a:p>
          <a:p>
            <a:r>
              <a:rPr lang="es-ES_tradnl" b="1" dirty="0" smtClean="0"/>
              <a:t>13.3</a:t>
            </a:r>
            <a:r>
              <a:rPr lang="es-ES_tradnl" dirty="0" smtClean="0"/>
              <a:t> </a:t>
            </a:r>
            <a:r>
              <a:rPr lang="es-ES_tradnl" b="1" dirty="0" smtClean="0"/>
              <a:t>Ataques </a:t>
            </a:r>
            <a:r>
              <a:rPr lang="es-ES_tradnl" b="1" dirty="0"/>
              <a:t>basados en servidores DNS</a:t>
            </a:r>
            <a:r>
              <a:rPr lang="es-ES_tradnl" dirty="0"/>
              <a:t> </a:t>
            </a:r>
            <a:endParaRPr lang="es-ES_tradnl" dirty="0" smtClean="0"/>
          </a:p>
          <a:p>
            <a:r>
              <a:rPr lang="es-ES_tradnl" b="1" dirty="0" smtClean="0"/>
              <a:t>13.4 Simulación </a:t>
            </a:r>
            <a:r>
              <a:rPr lang="es-ES_tradnl" b="1" dirty="0"/>
              <a:t>de un punto de acceso inalámbrico</a:t>
            </a:r>
            <a:r>
              <a:rPr lang="es-ES_tradnl" dirty="0"/>
              <a:t> </a:t>
            </a:r>
            <a:endParaRPr lang="es-ES_tradnl" dirty="0" smtClean="0"/>
          </a:p>
          <a:p>
            <a:r>
              <a:rPr lang="es-ES_tradnl" b="1" dirty="0" smtClean="0"/>
              <a:t>13.5 Ataque </a:t>
            </a:r>
            <a:r>
              <a:rPr lang="es-ES_tradnl" b="1" dirty="0"/>
              <a:t>man in the browser</a:t>
            </a:r>
            <a:r>
              <a:rPr lang="es-ES_tradnl" dirty="0"/>
              <a:t> </a:t>
            </a:r>
            <a:endParaRPr lang="es-ES_tradnl" dirty="0" smtClean="0"/>
          </a:p>
          <a:p>
            <a:r>
              <a:rPr lang="es-ES_tradnl" b="1" dirty="0" smtClean="0"/>
              <a:t>13.6 Human </a:t>
            </a:r>
            <a:r>
              <a:rPr lang="es-ES_tradnl" b="1" dirty="0"/>
              <a:t>assisted attack</a:t>
            </a:r>
            <a:r>
              <a:rPr lang="es-ES_tradnl" dirty="0"/>
              <a:t> </a:t>
            </a:r>
            <a:endParaRPr lang="es-ES_tradnl" dirty="0" smtClean="0"/>
          </a:p>
        </p:txBody>
      </p:sp>
    </p:spTree>
    <p:extLst>
      <p:ext uri="{BB962C8B-B14F-4D97-AF65-F5344CB8AC3E}">
        <p14:creationId xmlns:p14="http://schemas.microsoft.com/office/powerpoint/2010/main" val="486458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8761413" cy="982454"/>
          </a:xfrm>
        </p:spPr>
        <p:txBody>
          <a:bodyPr/>
          <a:lstStyle/>
          <a:p>
            <a:r>
              <a:rPr lang="es-ES_tradnl" dirty="0"/>
              <a:t>13.1 Ataques basados en servidores DHCP</a:t>
            </a:r>
            <a:br>
              <a:rPr lang="es-ES_tradnl" dirty="0"/>
            </a:br>
            <a:endParaRPr lang="es-ES_tradnl" dirty="0"/>
          </a:p>
        </p:txBody>
      </p:sp>
      <p:sp>
        <p:nvSpPr>
          <p:cNvPr id="3" name="Marcador de contenido 2"/>
          <p:cNvSpPr>
            <a:spLocks noGrp="1"/>
          </p:cNvSpPr>
          <p:nvPr>
            <p:ph idx="1"/>
          </p:nvPr>
        </p:nvSpPr>
        <p:spPr/>
        <p:txBody>
          <a:bodyPr/>
          <a:lstStyle/>
          <a:p>
            <a:r>
              <a:rPr lang="es-ES_tradnl" dirty="0"/>
              <a:t>En el caso de los ataques basados en un servidor DHCP, es un hacker el que coloca su propio ordenador (o uno que esté bajo su control) en una red de área local (LAN) a modo de servidor DHCP. </a:t>
            </a:r>
          </a:p>
        </p:txBody>
      </p:sp>
      <p:pic>
        <p:nvPicPr>
          <p:cNvPr id="3074" name="Picture 2" descr="esultado de imagen de dh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379" y="3710495"/>
            <a:ext cx="4435577" cy="27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31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13.2 ARP cache poisoning </a:t>
            </a:r>
            <a:br>
              <a:rPr lang="es-ES_tradnl" dirty="0"/>
            </a:br>
            <a:endParaRPr lang="es-ES_tradnl" dirty="0"/>
          </a:p>
        </p:txBody>
      </p:sp>
      <p:sp>
        <p:nvSpPr>
          <p:cNvPr id="3" name="Marcador de contenido 2"/>
          <p:cNvSpPr>
            <a:spLocks noGrp="1"/>
          </p:cNvSpPr>
          <p:nvPr>
            <p:ph sz="half" idx="1"/>
          </p:nvPr>
        </p:nvSpPr>
        <p:spPr/>
        <p:txBody>
          <a:bodyPr/>
          <a:lstStyle/>
          <a:p>
            <a:r>
              <a:rPr lang="es-ES_tradnl" dirty="0"/>
              <a:t>Por ARP (Address Resolution Protocol) se entiende aquel protocolo de red que sirve para resolver direcciones IP de redes LAN en direcciones de hardware (direcciones MAC). </a:t>
            </a:r>
          </a:p>
        </p:txBody>
      </p:sp>
      <p:sp>
        <p:nvSpPr>
          <p:cNvPr id="4" name="Marcador de contenido 3"/>
          <p:cNvSpPr>
            <a:spLocks noGrp="1"/>
          </p:cNvSpPr>
          <p:nvPr>
            <p:ph sz="half" idx="2"/>
          </p:nvPr>
        </p:nvSpPr>
        <p:spPr/>
        <p:txBody>
          <a:bodyPr/>
          <a:lstStyle/>
          <a:p>
            <a:endParaRPr lang="es-ES_tradnl" dirty="0"/>
          </a:p>
        </p:txBody>
      </p:sp>
      <p:pic>
        <p:nvPicPr>
          <p:cNvPr id="1026" name="Picture 2" descr="esultado de imagen de arp cache poisoning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398" y="2275128"/>
            <a:ext cx="3015785" cy="407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151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8761413" cy="1225522"/>
          </a:xfrm>
        </p:spPr>
        <p:txBody>
          <a:bodyPr/>
          <a:lstStyle/>
          <a:p>
            <a:r>
              <a:rPr lang="es-ES_tradnl" dirty="0"/>
              <a:t> </a:t>
            </a:r>
            <a:r>
              <a:rPr lang="es-ES_tradnl" dirty="0" smtClean="0"/>
              <a:t>13.3 Ataques </a:t>
            </a:r>
            <a:r>
              <a:rPr lang="es-ES_tradnl" dirty="0"/>
              <a:t>basados en servidores DNS </a:t>
            </a:r>
            <a:br>
              <a:rPr lang="es-ES_tradnl" dirty="0"/>
            </a:br>
            <a:endParaRPr lang="es-ES_tradnl" dirty="0"/>
          </a:p>
        </p:txBody>
      </p:sp>
      <p:sp>
        <p:nvSpPr>
          <p:cNvPr id="3" name="Marcador de contenido 2"/>
          <p:cNvSpPr>
            <a:spLocks noGrp="1"/>
          </p:cNvSpPr>
          <p:nvPr>
            <p:ph idx="1"/>
          </p:nvPr>
        </p:nvSpPr>
        <p:spPr/>
        <p:txBody>
          <a:bodyPr/>
          <a:lstStyle/>
          <a:p>
            <a:r>
              <a:rPr lang="es-ES_tradnl" dirty="0"/>
              <a:t>Mientras que el ARP cache poisoning fija su atención en las debilidades de la resolución de direcciones en Ethernet, la prioridad del envenenamiento del caché basado en servidores DNS es el </a:t>
            </a:r>
            <a:r>
              <a:rPr lang="es-ES_tradnl" b="1" dirty="0"/>
              <a:t>sistema de nombres de dominio</a:t>
            </a:r>
            <a:r>
              <a:rPr lang="es-ES_tradnl" dirty="0"/>
              <a:t> de Internet, que es el responsable de la resolución de URL en direcciones IP públicas </a:t>
            </a:r>
            <a:endParaRPr lang="es-ES_tradnl" dirty="0" smtClean="0"/>
          </a:p>
          <a:p>
            <a:endParaRPr lang="es-ES_tradnl" dirty="0"/>
          </a:p>
        </p:txBody>
      </p:sp>
      <p:pic>
        <p:nvPicPr>
          <p:cNvPr id="2050" name="Picture 2" descr="esultado de imagen de servidor d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933" y="4237008"/>
            <a:ext cx="5377699" cy="26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3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7"/>
            <a:ext cx="8761413" cy="1109775"/>
          </a:xfrm>
        </p:spPr>
        <p:txBody>
          <a:bodyPr/>
          <a:lstStyle/>
          <a:p>
            <a:r>
              <a:rPr lang="es-ES_tradnl" dirty="0"/>
              <a:t>13.4 Simulación de un punto de acceso inalámbrico </a:t>
            </a:r>
            <a:br>
              <a:rPr lang="es-ES_tradnl" dirty="0"/>
            </a:br>
            <a:endParaRPr lang="es-ES_tradnl" dirty="0"/>
          </a:p>
        </p:txBody>
      </p:sp>
      <p:sp>
        <p:nvSpPr>
          <p:cNvPr id="3" name="Marcador de contenido 2"/>
          <p:cNvSpPr>
            <a:spLocks noGrp="1"/>
          </p:cNvSpPr>
          <p:nvPr>
            <p:ph idx="1"/>
          </p:nvPr>
        </p:nvSpPr>
        <p:spPr/>
        <p:txBody>
          <a:bodyPr/>
          <a:lstStyle/>
          <a:p>
            <a:r>
              <a:rPr lang="es-ES_tradnl" dirty="0" smtClean="0"/>
              <a:t>En una </a:t>
            </a:r>
            <a:r>
              <a:rPr lang="es-ES_tradnl" dirty="0"/>
              <a:t>red inalámbrica pública, como las de las cafeterías o las de los aeropuertos. En ello, un atacante configura su ordenador de tal manera que este se convierta en una vía adicional para acceder a Internet </a:t>
            </a:r>
          </a:p>
        </p:txBody>
      </p:sp>
      <p:pic>
        <p:nvPicPr>
          <p:cNvPr id="3074" name="Picture 2" descr="esultado de imagen de punto de acceso inalambr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217" y="3565966"/>
            <a:ext cx="4166886" cy="312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01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8761413" cy="959304"/>
          </a:xfrm>
        </p:spPr>
        <p:txBody>
          <a:bodyPr/>
          <a:lstStyle/>
          <a:p>
            <a:r>
              <a:rPr lang="es-ES_tradnl" dirty="0"/>
              <a:t>13.5 Ataque man in the browser </a:t>
            </a:r>
            <a:br>
              <a:rPr lang="es-ES_tradnl" dirty="0"/>
            </a:br>
            <a:endParaRPr lang="es-ES_tradnl" dirty="0"/>
          </a:p>
        </p:txBody>
      </p:sp>
      <p:sp>
        <p:nvSpPr>
          <p:cNvPr id="3" name="Marcador de contenido 2"/>
          <p:cNvSpPr>
            <a:spLocks noGrp="1"/>
          </p:cNvSpPr>
          <p:nvPr>
            <p:ph idx="1"/>
          </p:nvPr>
        </p:nvSpPr>
        <p:spPr/>
        <p:txBody>
          <a:bodyPr/>
          <a:lstStyle/>
          <a:p>
            <a:r>
              <a:rPr lang="es-ES_tradnl" dirty="0"/>
              <a:t>E</a:t>
            </a:r>
            <a:r>
              <a:rPr lang="es-ES_tradnl" dirty="0" smtClean="0"/>
              <a:t>s </a:t>
            </a:r>
            <a:r>
              <a:rPr lang="es-ES_tradnl" dirty="0"/>
              <a:t>una variante del ataque man in the middle. En él, el atacante instala malware en el navegador de los usuarios de Internet con el objetivo de interceptar sus datos. Los ordenadores que no están correctamente actualizados son los que, sobre todo, ofrecen brechas de seguridad que permiten a los atacantes infiltrarse en el sistema. </a:t>
            </a:r>
          </a:p>
        </p:txBody>
      </p:sp>
      <p:pic>
        <p:nvPicPr>
          <p:cNvPr id="4098" name="Picture 2" descr="esultado de imagen de man in the browser attack"/>
          <p:cNvPicPr>
            <a:picLocks noChangeAspect="1" noChangeArrowheads="1"/>
          </p:cNvPicPr>
          <p:nvPr/>
        </p:nvPicPr>
        <p:blipFill rotWithShape="1">
          <a:blip r:embed="rId2">
            <a:extLst>
              <a:ext uri="{28A0092B-C50C-407E-A947-70E740481C1C}">
                <a14:useLocalDpi xmlns:a14="http://schemas.microsoft.com/office/drawing/2010/main" val="0"/>
              </a:ext>
            </a:extLst>
          </a:blip>
          <a:srcRect b="7541"/>
          <a:stretch/>
        </p:blipFill>
        <p:spPr bwMode="auto">
          <a:xfrm>
            <a:off x="2881129" y="4214542"/>
            <a:ext cx="5834607" cy="255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46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13.6 Human assisted attack </a:t>
            </a:r>
          </a:p>
        </p:txBody>
      </p:sp>
      <p:sp>
        <p:nvSpPr>
          <p:cNvPr id="3" name="Marcador de contenido 2"/>
          <p:cNvSpPr>
            <a:spLocks noGrp="1"/>
          </p:cNvSpPr>
          <p:nvPr>
            <p:ph idx="1"/>
          </p:nvPr>
        </p:nvSpPr>
        <p:spPr>
          <a:xfrm>
            <a:off x="1154954" y="2603500"/>
            <a:ext cx="4759709" cy="3416300"/>
          </a:xfrm>
        </p:spPr>
        <p:txBody>
          <a:bodyPr/>
          <a:lstStyle/>
          <a:p>
            <a:r>
              <a:rPr lang="es-ES_tradnl" dirty="0"/>
              <a:t>Se puede hablar de human </a:t>
            </a:r>
            <a:r>
              <a:rPr lang="es-ES_tradnl" dirty="0" smtClean="0"/>
              <a:t>assisted </a:t>
            </a:r>
            <a:r>
              <a:rPr lang="es-ES_tradnl" dirty="0"/>
              <a:t>attack cuando una de las modalidades de ataque anteriores no se realiza de manera automática, sino de la mano de uno o varios atacantes en tiempo real. </a:t>
            </a:r>
            <a:r>
              <a:rPr lang="es-ES_tradnl" dirty="0" smtClean="0"/>
              <a:t> </a:t>
            </a:r>
            <a:endParaRPr lang="es-ES_tradnl" dirty="0"/>
          </a:p>
        </p:txBody>
      </p:sp>
      <p:pic>
        <p:nvPicPr>
          <p:cNvPr id="5122" name="Picture 2" descr="esultado de imagen de Human assisted 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557" y="2511707"/>
            <a:ext cx="3305175"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1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¿PREGUNTAS?</a:t>
            </a:r>
            <a:endParaRPr lang="es-ES_tradnl" dirty="0"/>
          </a:p>
        </p:txBody>
      </p:sp>
      <p:sp>
        <p:nvSpPr>
          <p:cNvPr id="3" name="Marcador de contenido 2"/>
          <p:cNvSpPr>
            <a:spLocks noGrp="1"/>
          </p:cNvSpPr>
          <p:nvPr>
            <p:ph idx="1"/>
          </p:nvPr>
        </p:nvSpPr>
        <p:spPr/>
        <p:txBody>
          <a:bodyPr/>
          <a:lstStyle/>
          <a:p>
            <a:endParaRPr lang="es-ES_tradnl" dirty="0"/>
          </a:p>
        </p:txBody>
      </p:sp>
      <p:pic>
        <p:nvPicPr>
          <p:cNvPr id="2050" name="Picture 2" descr="esultado de imagen de pregun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580" y="2381250"/>
            <a:ext cx="68199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932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_tradnl" dirty="0" smtClean="0"/>
              <a:t>¡MUCHAS GRACIAS POR SU ATENCI</a:t>
            </a:r>
            <a:r>
              <a:rPr lang="es-ES" dirty="0" smtClean="0"/>
              <a:t>ÓN!</a:t>
            </a:r>
            <a:endParaRPr lang="es-ES_tradnl" dirty="0"/>
          </a:p>
        </p:txBody>
      </p:sp>
      <p:pic>
        <p:nvPicPr>
          <p:cNvPr id="8" name="Imagen 7" descr="esultado de imagen de portada trabajo universidad granada"/>
          <p:cNvPicPr/>
          <p:nvPr/>
        </p:nvPicPr>
        <p:blipFill>
          <a:blip r:embed="rId2">
            <a:extLst>
              <a:ext uri="{28A0092B-C50C-407E-A947-70E740481C1C}">
                <a14:useLocalDpi xmlns:a14="http://schemas.microsoft.com/office/drawing/2010/main" val="0"/>
              </a:ext>
            </a:extLst>
          </a:blip>
          <a:srcRect/>
          <a:stretch>
            <a:fillRect/>
          </a:stretch>
        </p:blipFill>
        <p:spPr bwMode="auto">
          <a:xfrm>
            <a:off x="6209178" y="4947446"/>
            <a:ext cx="5537835" cy="1662430"/>
          </a:xfrm>
          <a:prstGeom prst="rect">
            <a:avLst/>
          </a:prstGeom>
          <a:noFill/>
          <a:ln>
            <a:noFill/>
          </a:ln>
        </p:spPr>
      </p:pic>
    </p:spTree>
    <p:extLst>
      <p:ext uri="{BB962C8B-B14F-4D97-AF65-F5344CB8AC3E}">
        <p14:creationId xmlns:p14="http://schemas.microsoft.com/office/powerpoint/2010/main" val="182993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2. ¿QU</a:t>
            </a:r>
            <a:r>
              <a:rPr lang="es-ES" dirty="0" smtClean="0"/>
              <a:t>É ES?</a:t>
            </a:r>
            <a:endParaRPr lang="es-ES_tradnl" dirty="0"/>
          </a:p>
        </p:txBody>
      </p:sp>
      <p:sp>
        <p:nvSpPr>
          <p:cNvPr id="3" name="Marcador de contenido 2"/>
          <p:cNvSpPr>
            <a:spLocks noGrp="1"/>
          </p:cNvSpPr>
          <p:nvPr>
            <p:ph idx="1"/>
          </p:nvPr>
        </p:nvSpPr>
        <p:spPr/>
        <p:txBody>
          <a:bodyPr/>
          <a:lstStyle/>
          <a:p>
            <a:r>
              <a:rPr lang="es-ES_tradnl" dirty="0" smtClean="0"/>
              <a:t>Este </a:t>
            </a:r>
            <a:r>
              <a:rPr lang="es-ES_tradnl" dirty="0"/>
              <a:t>método sólo necesita que el atacante se sitúe entre las dos partes que intentan comunicarse; interceptando los mensajes enviados e imitando al menos a una de ellas.</a:t>
            </a:r>
          </a:p>
          <a:p>
            <a:endParaRPr lang="es-ES_tradnl" dirty="0"/>
          </a:p>
        </p:txBody>
      </p:sp>
      <p:pic>
        <p:nvPicPr>
          <p:cNvPr id="2050" name="Picture 2" descr="esultado de imagen de ataque man in the midd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358" y="3692324"/>
            <a:ext cx="60388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35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3. ¿QU</a:t>
            </a:r>
            <a:r>
              <a:rPr lang="es-ES" dirty="0" smtClean="0"/>
              <a:t>É IMPLICA?</a:t>
            </a:r>
            <a:endParaRPr lang="es-ES_tradnl" dirty="0"/>
          </a:p>
        </p:txBody>
      </p:sp>
      <p:sp>
        <p:nvSpPr>
          <p:cNvPr id="3" name="Marcador de contenido 2"/>
          <p:cNvSpPr>
            <a:spLocks noGrp="1"/>
          </p:cNvSpPr>
          <p:nvPr>
            <p:ph sz="half" idx="1"/>
          </p:nvPr>
        </p:nvSpPr>
        <p:spPr/>
        <p:txBody>
          <a:bodyPr/>
          <a:lstStyle/>
          <a:p>
            <a:r>
              <a:rPr lang="es-ES_tradnl" dirty="0"/>
              <a:t>E</a:t>
            </a:r>
            <a:r>
              <a:rPr lang="es-ES_tradnl" dirty="0" smtClean="0"/>
              <a:t>l </a:t>
            </a:r>
            <a:r>
              <a:rPr lang="es-ES_tradnl" dirty="0"/>
              <a:t>ataque permite la lectura de la información. Sin embargo, es necesario añadir que no solo está disponible esta opción. El atacante también puede añadir información a la ya existente o modificar aquella ya </a:t>
            </a:r>
            <a:r>
              <a:rPr lang="es-ES_tradnl" dirty="0" smtClean="0"/>
              <a:t>existente</a:t>
            </a:r>
            <a:endParaRPr lang="es-ES_tradnl" dirty="0"/>
          </a:p>
        </p:txBody>
      </p:sp>
      <p:sp>
        <p:nvSpPr>
          <p:cNvPr id="4" name="Marcador de contenido 3"/>
          <p:cNvSpPr>
            <a:spLocks noGrp="1"/>
          </p:cNvSpPr>
          <p:nvPr>
            <p:ph sz="half" idx="2"/>
          </p:nvPr>
        </p:nvSpPr>
        <p:spPr/>
        <p:txBody>
          <a:bodyPr/>
          <a:lstStyle/>
          <a:p>
            <a:endParaRPr lang="es-ES_tradnl" dirty="0"/>
          </a:p>
        </p:txBody>
      </p:sp>
      <p:pic>
        <p:nvPicPr>
          <p:cNvPr id="3074" name="Picture 2" descr="esultado de imagen de ataque man in the middle escribe infor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507" y="3218315"/>
            <a:ext cx="3625567" cy="218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96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_tradnl" dirty="0" smtClean="0"/>
              <a:t>4. NECESIDAD DE UNA TRANFERENCIA ADICCIONAL</a:t>
            </a:r>
            <a:endParaRPr lang="es-ES_tradnl" dirty="0"/>
          </a:p>
        </p:txBody>
      </p:sp>
      <p:sp>
        <p:nvSpPr>
          <p:cNvPr id="6" name="Marcador de contenido 5"/>
          <p:cNvSpPr>
            <a:spLocks noGrp="1"/>
          </p:cNvSpPr>
          <p:nvPr>
            <p:ph idx="1"/>
          </p:nvPr>
        </p:nvSpPr>
        <p:spPr/>
        <p:txBody>
          <a:bodyPr/>
          <a:lstStyle/>
          <a:p>
            <a:r>
              <a:rPr lang="es-ES_tradnl" dirty="0"/>
              <a:t>Salvo en el protocolo de interbloqueo , todos los sistemas criptográficos seguros frente a ataques MitM requieren un intercambio adicional de datos o la transmisión de cierta información a través de algún tipo de canal seguro. </a:t>
            </a:r>
          </a:p>
          <a:p>
            <a:pPr marL="0" indent="0">
              <a:buNone/>
            </a:pPr>
            <a:endParaRPr lang="es-ES_tradnl" dirty="0"/>
          </a:p>
          <a:p>
            <a:r>
              <a:rPr lang="es-ES_tradnl" dirty="0"/>
              <a:t>En ese sentido, se han desarrollado muchos métodos de negociación de claves con diferentes exigencias de seguridad respecto al canal seguro.</a:t>
            </a:r>
          </a:p>
          <a:p>
            <a:endParaRPr lang="es-ES_tradnl" dirty="0"/>
          </a:p>
        </p:txBody>
      </p:sp>
    </p:spTree>
    <p:extLst>
      <p:ext uri="{BB962C8B-B14F-4D97-AF65-F5344CB8AC3E}">
        <p14:creationId xmlns:p14="http://schemas.microsoft.com/office/powerpoint/2010/main" val="99274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5. VARIANTES</a:t>
            </a:r>
            <a:endParaRPr lang="es-ES_tradnl" dirty="0"/>
          </a:p>
        </p:txBody>
      </p:sp>
      <p:sp>
        <p:nvSpPr>
          <p:cNvPr id="3" name="Marcador de contenido 2"/>
          <p:cNvSpPr>
            <a:spLocks noGrp="1"/>
          </p:cNvSpPr>
          <p:nvPr>
            <p:ph idx="1"/>
          </p:nvPr>
        </p:nvSpPr>
        <p:spPr/>
        <p:txBody>
          <a:bodyPr/>
          <a:lstStyle/>
          <a:p>
            <a:pPr>
              <a:buFont typeface="+mj-lt"/>
              <a:buAutoNum type="arabicPeriod"/>
            </a:pPr>
            <a:r>
              <a:rPr lang="es-ES_tradnl" dirty="0" smtClean="0"/>
              <a:t>El atacante </a:t>
            </a:r>
            <a:r>
              <a:rPr lang="es-ES_tradnl" dirty="0"/>
              <a:t>configura su ordenador u otro dispositivo para que actúe como red WiFi </a:t>
            </a:r>
            <a:r>
              <a:rPr lang="es-ES_tradnl" dirty="0" smtClean="0"/>
              <a:t>, </a:t>
            </a:r>
            <a:r>
              <a:rPr lang="es-ES_tradnl" dirty="0"/>
              <a:t>D</a:t>
            </a:r>
            <a:r>
              <a:rPr lang="es-ES_tradnl" dirty="0" smtClean="0"/>
              <a:t>espués</a:t>
            </a:r>
            <a:r>
              <a:rPr lang="es-ES_tradnl" dirty="0"/>
              <a:t>, el usuario se conecta al “router” y busca páginas de banca o compras online, capturando el criminal las credenciales de la víctima para usarlas posteriormente. </a:t>
            </a:r>
            <a:endParaRPr lang="es-ES_tradnl" dirty="0" smtClean="0"/>
          </a:p>
          <a:p>
            <a:pPr>
              <a:buFont typeface="+mj-lt"/>
              <a:buAutoNum type="arabicPeriod"/>
            </a:pPr>
            <a:endParaRPr lang="es-ES_tradnl" dirty="0"/>
          </a:p>
          <a:p>
            <a:pPr>
              <a:buFont typeface="+mj-lt"/>
              <a:buAutoNum type="arabicPeriod"/>
            </a:pPr>
            <a:endParaRPr lang="es-ES_tradnl" dirty="0"/>
          </a:p>
          <a:p>
            <a:pPr>
              <a:buFont typeface="+mj-lt"/>
              <a:buAutoNum type="arabicPeriod"/>
            </a:pPr>
            <a:r>
              <a:rPr lang="es-ES_tradnl" dirty="0"/>
              <a:t>U</a:t>
            </a:r>
            <a:r>
              <a:rPr lang="es-ES_tradnl" dirty="0" smtClean="0"/>
              <a:t>n </a:t>
            </a:r>
            <a:r>
              <a:rPr lang="es-ES_tradnl" dirty="0"/>
              <a:t>delincuente encuentra una vulnerabilidad en la configuración del sistema de cifrado de un WiFi legítimo y la utiliza para interceptar las comunicaciones entre el usuario y el router. </a:t>
            </a:r>
            <a:endParaRPr lang="es-ES_tradnl" dirty="0" smtClean="0"/>
          </a:p>
          <a:p>
            <a:endParaRPr lang="es-ES_tradnl" dirty="0"/>
          </a:p>
          <a:p>
            <a:endParaRPr lang="es-ES_tradnl" dirty="0"/>
          </a:p>
        </p:txBody>
      </p:sp>
    </p:spTree>
    <p:extLst>
      <p:ext uri="{BB962C8B-B14F-4D97-AF65-F5344CB8AC3E}">
        <p14:creationId xmlns:p14="http://schemas.microsoft.com/office/powerpoint/2010/main" val="183361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6. COMUNICACI</a:t>
            </a:r>
            <a:r>
              <a:rPr lang="es-ES" dirty="0" smtClean="0"/>
              <a:t>ÓN</a:t>
            </a:r>
            <a:endParaRPr lang="es-ES_tradnl" dirty="0"/>
          </a:p>
        </p:txBody>
      </p:sp>
      <p:sp>
        <p:nvSpPr>
          <p:cNvPr id="4" name="Marcador de texto 3"/>
          <p:cNvSpPr>
            <a:spLocks noGrp="1"/>
          </p:cNvSpPr>
          <p:nvPr>
            <p:ph type="body" idx="1"/>
          </p:nvPr>
        </p:nvSpPr>
        <p:spPr/>
        <p:txBody>
          <a:bodyPr/>
          <a:lstStyle/>
          <a:p>
            <a:r>
              <a:rPr lang="es-ES_tradnl" dirty="0" smtClean="0"/>
              <a:t>ANTES DEL ATAQUE</a:t>
            </a:r>
            <a:endParaRPr lang="es-ES_tradnl" dirty="0"/>
          </a:p>
        </p:txBody>
      </p:sp>
      <p:sp>
        <p:nvSpPr>
          <p:cNvPr id="6" name="Marcador de texto 5"/>
          <p:cNvSpPr>
            <a:spLocks noGrp="1"/>
          </p:cNvSpPr>
          <p:nvPr>
            <p:ph type="body" sz="quarter" idx="3"/>
          </p:nvPr>
        </p:nvSpPr>
        <p:spPr/>
        <p:txBody>
          <a:bodyPr/>
          <a:lstStyle/>
          <a:p>
            <a:r>
              <a:rPr lang="es-ES_tradnl" dirty="0" smtClean="0"/>
              <a:t>DESPU</a:t>
            </a:r>
            <a:r>
              <a:rPr lang="es-ES" dirty="0" smtClean="0"/>
              <a:t>ÉS DEL ATAQUE</a:t>
            </a:r>
            <a:endParaRPr lang="es-ES_tradnl" dirty="0"/>
          </a:p>
        </p:txBody>
      </p:sp>
      <p:pic>
        <p:nvPicPr>
          <p:cNvPr id="8" name="Marcador de contenido 7" descr="ttps://seguridadpcs.files.wordpress.com/2011/10/before_mitm.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68670" y="3179763"/>
            <a:ext cx="3998473" cy="2840037"/>
          </a:xfrm>
          <a:prstGeom prst="rect">
            <a:avLst/>
          </a:prstGeom>
          <a:noFill/>
          <a:ln>
            <a:noFill/>
          </a:ln>
        </p:spPr>
      </p:pic>
      <p:pic>
        <p:nvPicPr>
          <p:cNvPr id="9" name="Marcador de contenido 8" descr="https://seguridadpcs.files.wordpress.com/2011/10/after_mitm.jpg?w=500&amp;h=355"/>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620893" y="3179763"/>
            <a:ext cx="4000052" cy="2840037"/>
          </a:xfrm>
          <a:prstGeom prst="rect">
            <a:avLst/>
          </a:prstGeom>
          <a:noFill/>
          <a:ln>
            <a:noFill/>
          </a:ln>
        </p:spPr>
      </p:pic>
    </p:spTree>
    <p:extLst>
      <p:ext uri="{BB962C8B-B14F-4D97-AF65-F5344CB8AC3E}">
        <p14:creationId xmlns:p14="http://schemas.microsoft.com/office/powerpoint/2010/main" val="172205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7.DEFENSAS</a:t>
            </a:r>
            <a:endParaRPr lang="es-ES_tradnl" dirty="0"/>
          </a:p>
        </p:txBody>
      </p:sp>
      <p:sp>
        <p:nvSpPr>
          <p:cNvPr id="7" name="Marcador de contenido 6"/>
          <p:cNvSpPr>
            <a:spLocks noGrp="1"/>
          </p:cNvSpPr>
          <p:nvPr>
            <p:ph idx="1"/>
          </p:nvPr>
        </p:nvSpPr>
        <p:spPr/>
        <p:txBody>
          <a:bodyPr>
            <a:normAutofit fontScale="85000" lnSpcReduction="20000"/>
          </a:bodyPr>
          <a:lstStyle/>
          <a:p>
            <a:r>
              <a:rPr lang="es-ES_tradnl" dirty="0"/>
              <a:t>Existen varios tipos de defensa contra estos ataques MITM, estas defensas emplean técnicas de autenticación basadas en</a:t>
            </a:r>
            <a:r>
              <a:rPr lang="es-ES_tradnl" dirty="0" smtClean="0"/>
              <a:t>:</a:t>
            </a:r>
            <a:endParaRPr lang="es-ES_tradnl" dirty="0"/>
          </a:p>
          <a:p>
            <a:pPr lvl="1"/>
            <a:r>
              <a:rPr lang="es-ES_tradnl" dirty="0"/>
              <a:t>Infraestructura de claves públicas</a:t>
            </a:r>
          </a:p>
          <a:p>
            <a:pPr lvl="1"/>
            <a:r>
              <a:rPr lang="es-ES_tradnl" dirty="0"/>
              <a:t>Autenticación mutua fuerte tales como:</a:t>
            </a:r>
          </a:p>
          <a:p>
            <a:pPr lvl="1"/>
            <a:r>
              <a:rPr lang="es-ES_tradnl" dirty="0"/>
              <a:t>Claves secretas (que suelen ser información secreta de entropía alta y por lo tanto más segura)</a:t>
            </a:r>
          </a:p>
          <a:p>
            <a:pPr lvl="1"/>
            <a:r>
              <a:rPr lang="es-ES_tradnl" dirty="0"/>
              <a:t>Contraseñas (passwords) (que son generalmente información secreta de entropía baja y por lo tanto menos segura)</a:t>
            </a:r>
          </a:p>
          <a:p>
            <a:pPr lvl="1"/>
            <a:r>
              <a:rPr lang="es-ES_tradnl" dirty="0"/>
              <a:t>El examen de </a:t>
            </a:r>
            <a:r>
              <a:rPr lang="es-ES_tradnl" dirty="0" smtClean="0"/>
              <a:t>latencia</a:t>
            </a:r>
          </a:p>
          <a:p>
            <a:pPr lvl="1"/>
            <a:r>
              <a:rPr lang="es-ES_tradnl" dirty="0" smtClean="0"/>
              <a:t>Un </a:t>
            </a:r>
            <a:r>
              <a:rPr lang="es-ES_tradnl" dirty="0"/>
              <a:t>segundo canal de verificación (seguro).</a:t>
            </a:r>
          </a:p>
          <a:p>
            <a:pPr lvl="1"/>
            <a:r>
              <a:rPr lang="es-ES_tradnl" dirty="0"/>
              <a:t>Pads(almohadillas</a:t>
            </a:r>
            <a:r>
              <a:rPr lang="es-ES_tradnl" dirty="0" smtClean="0"/>
              <a:t>)</a:t>
            </a:r>
            <a:endParaRPr lang="es-ES_tradnl" dirty="0"/>
          </a:p>
          <a:p>
            <a:pPr lvl="1"/>
            <a:r>
              <a:rPr lang="es-ES_tradnl" dirty="0"/>
              <a:t>Verificación hacia </a:t>
            </a:r>
            <a:r>
              <a:rPr lang="es-ES_tradnl" dirty="0" smtClean="0"/>
              <a:t>delante</a:t>
            </a:r>
            <a:endParaRPr lang="es-ES_tradnl" dirty="0"/>
          </a:p>
        </p:txBody>
      </p:sp>
    </p:spTree>
    <p:extLst>
      <p:ext uri="{BB962C8B-B14F-4D97-AF65-F5344CB8AC3E}">
        <p14:creationId xmlns:p14="http://schemas.microsoft.com/office/powerpoint/2010/main" val="783518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ó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59</TotalTime>
  <Words>1036</Words>
  <Application>Microsoft Macintosh PowerPoint</Application>
  <PresentationFormat>Panorámica</PresentationFormat>
  <Paragraphs>100</Paragraphs>
  <Slides>39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Arial</vt:lpstr>
      <vt:lpstr>Century Gothic</vt:lpstr>
      <vt:lpstr>Wingdings</vt:lpstr>
      <vt:lpstr>Wingdings 3</vt:lpstr>
      <vt:lpstr>Sala de reuniones ión</vt:lpstr>
      <vt:lpstr>Ataques man-in-the-middle</vt:lpstr>
      <vt:lpstr>ÍNDICE</vt:lpstr>
      <vt:lpstr>1. Introducción</vt:lpstr>
      <vt:lpstr>2. ¿QUÉ ES?</vt:lpstr>
      <vt:lpstr>3. ¿QUÉ IMPLICA?</vt:lpstr>
      <vt:lpstr>4. NECESIDAD DE UNA TRANFERENCIA ADICCIONAL</vt:lpstr>
      <vt:lpstr>5. VARIANTES</vt:lpstr>
      <vt:lpstr>6. COMUNICACIÓN</vt:lpstr>
      <vt:lpstr>7.DEFENSAS</vt:lpstr>
      <vt:lpstr>¡NO OLVIDAR!</vt:lpstr>
      <vt:lpstr>8. ANALISIS DEL ATAQUE</vt:lpstr>
      <vt:lpstr>9. POSIBLES SUBATAQUES</vt:lpstr>
      <vt:lpstr>10. Cómo producir un ataque : Ejemplo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Último paso..</vt:lpstr>
      <vt:lpstr>11. Ejemplo de ataque</vt:lpstr>
      <vt:lpstr>Presentación de PowerPoint</vt:lpstr>
      <vt:lpstr>12. Modalidades de ataque</vt:lpstr>
      <vt:lpstr>13. Otros tipos de ataque</vt:lpstr>
      <vt:lpstr>13.1 Ataques basados en servidores DHCP </vt:lpstr>
      <vt:lpstr>13.2 ARP cache poisoning  </vt:lpstr>
      <vt:lpstr> 13.3 Ataques basados en servidores DNS  </vt:lpstr>
      <vt:lpstr>13.4 Simulación de un punto de acceso inalámbrico  </vt:lpstr>
      <vt:lpstr>13.5 Ataque man in the browser  </vt:lpstr>
      <vt:lpstr>13.6 Human assisted attack </vt:lpstr>
      <vt:lpstr>¿PREGUNTAS?</vt:lpstr>
      <vt:lpstr>¡MUCHAS 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Ataques man-in-the-middle</dc:title>
  <dc:creator>Usuario de Microsoft Office</dc:creator>
  <cp:lastModifiedBy>Usuario de Microsoft Office</cp:lastModifiedBy>
  <cp:revision>40</cp:revision>
  <dcterms:created xsi:type="dcterms:W3CDTF">2018-05-02T13:14:20Z</dcterms:created>
  <dcterms:modified xsi:type="dcterms:W3CDTF">2018-05-04T10:11:59Z</dcterms:modified>
</cp:coreProperties>
</file>