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85" r:id="rId5"/>
    <p:sldId id="287" r:id="rId6"/>
    <p:sldId id="292" r:id="rId7"/>
    <p:sldId id="290" r:id="rId8"/>
    <p:sldId id="291" r:id="rId9"/>
    <p:sldId id="289" r:id="rId10"/>
    <p:sldId id="294" r:id="rId11"/>
    <p:sldId id="293" r:id="rId12"/>
    <p:sldId id="295" r:id="rId13"/>
    <p:sldId id="296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0000"/>
    <a:srgbClr val="8A0000"/>
    <a:srgbClr val="C45D08"/>
    <a:srgbClr val="CC3300"/>
    <a:srgbClr val="9A0000"/>
    <a:srgbClr val="C75F09"/>
    <a:srgbClr val="9E0000"/>
    <a:srgbClr val="760000"/>
    <a:srgbClr val="D60000"/>
    <a:srgbClr val="E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87" autoAdjust="0"/>
    <p:restoredTop sz="94614" autoAdjust="0"/>
  </p:normalViewPr>
  <p:slideViewPr>
    <p:cSldViewPr>
      <p:cViewPr varScale="1">
        <p:scale>
          <a:sx n="81" d="100"/>
          <a:sy n="81" d="100"/>
        </p:scale>
        <p:origin x="102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1A9C0F-5343-43C5-B83E-F4E540271217}" type="doc">
      <dgm:prSet loTypeId="urn:microsoft.com/office/officeart/2005/8/layout/radial6" loCatId="cycle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3EABB12C-E2D8-4A78-AD74-EB4C94F1255C}">
      <dgm:prSet phldrT="[Texto]" custT="1"/>
      <dgm:spPr>
        <a:solidFill>
          <a:srgbClr val="CC3300"/>
        </a:solidFill>
      </dgm:spPr>
      <dgm:t>
        <a:bodyPr/>
        <a:lstStyle/>
        <a:p>
          <a:r>
            <a:rPr lang="es-MX" sz="1900" cap="all" baseline="0" dirty="0"/>
            <a:t>Actividades básicas de un sistema de información</a:t>
          </a:r>
        </a:p>
      </dgm:t>
    </dgm:pt>
    <dgm:pt modelId="{2E72A681-1DC9-427E-B092-4CDECCC9915C}" type="parTrans" cxnId="{00B4C693-EF2B-48D5-956F-F2CF572598DA}">
      <dgm:prSet/>
      <dgm:spPr/>
      <dgm:t>
        <a:bodyPr/>
        <a:lstStyle/>
        <a:p>
          <a:endParaRPr lang="es-MX"/>
        </a:p>
      </dgm:t>
    </dgm:pt>
    <dgm:pt modelId="{99F7439B-693F-4A45-9880-3B5F24A47B14}" type="sibTrans" cxnId="{00B4C693-EF2B-48D5-956F-F2CF572598DA}">
      <dgm:prSet/>
      <dgm:spPr/>
      <dgm:t>
        <a:bodyPr/>
        <a:lstStyle/>
        <a:p>
          <a:endParaRPr lang="es-MX"/>
        </a:p>
      </dgm:t>
    </dgm:pt>
    <dgm:pt modelId="{1B159F1C-8712-44DD-82EC-3337608C97D8}">
      <dgm:prSet phldrT="[Texto]" custT="1"/>
      <dgm:spPr/>
      <dgm:t>
        <a:bodyPr/>
        <a:lstStyle/>
        <a:p>
          <a:r>
            <a:rPr lang="es-MX" sz="1800" dirty="0"/>
            <a:t>Entrada de información</a:t>
          </a:r>
        </a:p>
      </dgm:t>
    </dgm:pt>
    <dgm:pt modelId="{8D9437BD-8A07-474E-9A98-3590BBFE6D8B}" type="parTrans" cxnId="{B3B6FD1E-4C4E-426E-9DD3-38F23DC3E7E7}">
      <dgm:prSet/>
      <dgm:spPr/>
      <dgm:t>
        <a:bodyPr/>
        <a:lstStyle/>
        <a:p>
          <a:endParaRPr lang="es-MX"/>
        </a:p>
      </dgm:t>
    </dgm:pt>
    <dgm:pt modelId="{4BB7DA9A-A451-4F7D-83FA-9E03794FC289}" type="sibTrans" cxnId="{B3B6FD1E-4C4E-426E-9DD3-38F23DC3E7E7}">
      <dgm:prSet/>
      <dgm:spPr/>
      <dgm:t>
        <a:bodyPr/>
        <a:lstStyle/>
        <a:p>
          <a:endParaRPr lang="es-MX"/>
        </a:p>
      </dgm:t>
    </dgm:pt>
    <dgm:pt modelId="{EFAF6206-E95A-4D30-A954-05F8BBE32FC3}">
      <dgm:prSet phldrT="[Texto]" custT="1"/>
      <dgm:spPr/>
      <dgm:t>
        <a:bodyPr/>
        <a:lstStyle/>
        <a:p>
          <a:r>
            <a:rPr lang="es-MX" sz="1800" dirty="0"/>
            <a:t>Almacenamiento de información</a:t>
          </a:r>
        </a:p>
      </dgm:t>
    </dgm:pt>
    <dgm:pt modelId="{6B42043C-67DA-4E8F-8B60-29EC6995F1F7}" type="parTrans" cxnId="{A7192FA4-1917-4BA7-8BD2-E83F264CF044}">
      <dgm:prSet/>
      <dgm:spPr/>
      <dgm:t>
        <a:bodyPr/>
        <a:lstStyle/>
        <a:p>
          <a:endParaRPr lang="es-MX"/>
        </a:p>
      </dgm:t>
    </dgm:pt>
    <dgm:pt modelId="{AC624146-19D7-451A-87E3-7321FF85F515}" type="sibTrans" cxnId="{A7192FA4-1917-4BA7-8BD2-E83F264CF044}">
      <dgm:prSet/>
      <dgm:spPr/>
      <dgm:t>
        <a:bodyPr/>
        <a:lstStyle/>
        <a:p>
          <a:endParaRPr lang="es-MX"/>
        </a:p>
      </dgm:t>
    </dgm:pt>
    <dgm:pt modelId="{40DA41F9-06E7-48A8-877F-60B4860FD99C}">
      <dgm:prSet phldrT="[Texto]" custT="1"/>
      <dgm:spPr/>
      <dgm:t>
        <a:bodyPr/>
        <a:lstStyle/>
        <a:p>
          <a:r>
            <a:rPr lang="es-MX" sz="1800" dirty="0"/>
            <a:t>Procesamiento de información</a:t>
          </a:r>
        </a:p>
      </dgm:t>
    </dgm:pt>
    <dgm:pt modelId="{ACF3C38E-CFAA-421F-8AAE-A7C676E5D7BB}" type="parTrans" cxnId="{0B961A70-FBC7-4083-A152-02472AB63E06}">
      <dgm:prSet/>
      <dgm:spPr/>
      <dgm:t>
        <a:bodyPr/>
        <a:lstStyle/>
        <a:p>
          <a:endParaRPr lang="es-MX"/>
        </a:p>
      </dgm:t>
    </dgm:pt>
    <dgm:pt modelId="{D7492E01-6857-4B7C-BC01-B758437F6816}" type="sibTrans" cxnId="{0B961A70-FBC7-4083-A152-02472AB63E06}">
      <dgm:prSet/>
      <dgm:spPr/>
      <dgm:t>
        <a:bodyPr/>
        <a:lstStyle/>
        <a:p>
          <a:endParaRPr lang="es-MX"/>
        </a:p>
      </dgm:t>
    </dgm:pt>
    <dgm:pt modelId="{67F0CB5B-4CFC-4B58-B5A7-5CD06A60602F}">
      <dgm:prSet phldrT="[Texto]" custT="1"/>
      <dgm:spPr/>
      <dgm:t>
        <a:bodyPr/>
        <a:lstStyle/>
        <a:p>
          <a:r>
            <a:rPr lang="es-MX" sz="1800" dirty="0"/>
            <a:t>Salida de información</a:t>
          </a:r>
        </a:p>
      </dgm:t>
    </dgm:pt>
    <dgm:pt modelId="{DAC43398-18D3-4ED2-9F25-8A697E55B7C7}" type="parTrans" cxnId="{163DA0EA-2D2E-49EF-BC29-7C5CA5E2F09C}">
      <dgm:prSet/>
      <dgm:spPr/>
      <dgm:t>
        <a:bodyPr/>
        <a:lstStyle/>
        <a:p>
          <a:endParaRPr lang="es-MX"/>
        </a:p>
      </dgm:t>
    </dgm:pt>
    <dgm:pt modelId="{CAB9BD98-B65D-418F-BB8D-48FFD28B7673}" type="sibTrans" cxnId="{163DA0EA-2D2E-49EF-BC29-7C5CA5E2F09C}">
      <dgm:prSet/>
      <dgm:spPr/>
      <dgm:t>
        <a:bodyPr/>
        <a:lstStyle/>
        <a:p>
          <a:endParaRPr lang="es-MX"/>
        </a:p>
      </dgm:t>
    </dgm:pt>
    <dgm:pt modelId="{A4EAE9EA-D060-4C71-A6E3-2D4F8B8C60AD}" type="pres">
      <dgm:prSet presAssocID="{6B1A9C0F-5343-43C5-B83E-F4E540271217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6EB56FB8-2329-45A6-97AB-3E10F6E15096}" type="pres">
      <dgm:prSet presAssocID="{3EABB12C-E2D8-4A78-AD74-EB4C94F1255C}" presName="centerShape" presStyleLbl="node0" presStyleIdx="0" presStyleCnt="1" custScaleX="126493"/>
      <dgm:spPr/>
      <dgm:t>
        <a:bodyPr/>
        <a:lstStyle/>
        <a:p>
          <a:endParaRPr lang="es-MX"/>
        </a:p>
      </dgm:t>
    </dgm:pt>
    <dgm:pt modelId="{86D922D6-6489-469E-B193-EF8EC87AAC67}" type="pres">
      <dgm:prSet presAssocID="{1B159F1C-8712-44DD-82EC-3337608C97D8}" presName="node" presStyleLbl="node1" presStyleIdx="0" presStyleCnt="4" custScaleX="182476" custScaleY="9847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F2BE38DA-989B-4016-B0D1-E745130FA61B}" type="pres">
      <dgm:prSet presAssocID="{1B159F1C-8712-44DD-82EC-3337608C97D8}" presName="dummy" presStyleCnt="0"/>
      <dgm:spPr/>
    </dgm:pt>
    <dgm:pt modelId="{612A5D00-24EF-48F6-B14C-1586AADF534D}" type="pres">
      <dgm:prSet presAssocID="{4BB7DA9A-A451-4F7D-83FA-9E03794FC289}" presName="sibTrans" presStyleLbl="sibTrans2D1" presStyleIdx="0" presStyleCnt="4"/>
      <dgm:spPr/>
      <dgm:t>
        <a:bodyPr/>
        <a:lstStyle/>
        <a:p>
          <a:endParaRPr lang="es-MX"/>
        </a:p>
      </dgm:t>
    </dgm:pt>
    <dgm:pt modelId="{FF0DEF5C-9BD4-404C-B0F6-5AEC472FD297}" type="pres">
      <dgm:prSet presAssocID="{EFAF6206-E95A-4D30-A954-05F8BBE32FC3}" presName="node" presStyleLbl="node1" presStyleIdx="1" presStyleCnt="4" custScaleX="182476" custScaleY="98473" custRadScaleRad="138422" custRadScaleInc="0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20BEEE1A-7BE9-4F5B-8494-A1376D8910E7}" type="pres">
      <dgm:prSet presAssocID="{EFAF6206-E95A-4D30-A954-05F8BBE32FC3}" presName="dummy" presStyleCnt="0"/>
      <dgm:spPr/>
    </dgm:pt>
    <dgm:pt modelId="{1F4249C1-B510-4F63-919D-5C2CB50F1323}" type="pres">
      <dgm:prSet presAssocID="{AC624146-19D7-451A-87E3-7321FF85F515}" presName="sibTrans" presStyleLbl="sibTrans2D1" presStyleIdx="1" presStyleCnt="4"/>
      <dgm:spPr/>
      <dgm:t>
        <a:bodyPr/>
        <a:lstStyle/>
        <a:p>
          <a:endParaRPr lang="es-MX"/>
        </a:p>
      </dgm:t>
    </dgm:pt>
    <dgm:pt modelId="{5C832FC1-D853-4420-B4B0-DFDE9878677B}" type="pres">
      <dgm:prSet presAssocID="{40DA41F9-06E7-48A8-877F-60B4860FD99C}" presName="node" presStyleLbl="node1" presStyleIdx="2" presStyleCnt="4" custScaleX="182476" custScaleY="9847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AF5F158B-785F-46F4-9569-0ACFAE7B3312}" type="pres">
      <dgm:prSet presAssocID="{40DA41F9-06E7-48A8-877F-60B4860FD99C}" presName="dummy" presStyleCnt="0"/>
      <dgm:spPr/>
    </dgm:pt>
    <dgm:pt modelId="{23E4CC92-DFF0-4A35-868E-0C8D410852FC}" type="pres">
      <dgm:prSet presAssocID="{D7492E01-6857-4B7C-BC01-B758437F6816}" presName="sibTrans" presStyleLbl="sibTrans2D1" presStyleIdx="2" presStyleCnt="4"/>
      <dgm:spPr/>
      <dgm:t>
        <a:bodyPr/>
        <a:lstStyle/>
        <a:p>
          <a:endParaRPr lang="es-MX"/>
        </a:p>
      </dgm:t>
    </dgm:pt>
    <dgm:pt modelId="{A522A005-623C-4C21-964F-1C0DDECA76F2}" type="pres">
      <dgm:prSet presAssocID="{67F0CB5B-4CFC-4B58-B5A7-5CD06A60602F}" presName="node" presStyleLbl="node1" presStyleIdx="3" presStyleCnt="4" custScaleX="182476" custScaleY="98473" custRadScaleRad="140979" custRadScaleInc="0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5515CBC7-1E36-4DE9-BD8B-698AE3198BB9}" type="pres">
      <dgm:prSet presAssocID="{67F0CB5B-4CFC-4B58-B5A7-5CD06A60602F}" presName="dummy" presStyleCnt="0"/>
      <dgm:spPr/>
    </dgm:pt>
    <dgm:pt modelId="{2E315AF1-7B64-4BD5-A8EE-7CA3A3AE6F4D}" type="pres">
      <dgm:prSet presAssocID="{CAB9BD98-B65D-418F-BB8D-48FFD28B7673}" presName="sibTrans" presStyleLbl="sibTrans2D1" presStyleIdx="3" presStyleCnt="4"/>
      <dgm:spPr/>
      <dgm:t>
        <a:bodyPr/>
        <a:lstStyle/>
        <a:p>
          <a:endParaRPr lang="es-MX"/>
        </a:p>
      </dgm:t>
    </dgm:pt>
  </dgm:ptLst>
  <dgm:cxnLst>
    <dgm:cxn modelId="{2BF448C8-3B41-48E3-801B-FC261904EA6A}" type="presOf" srcId="{4BB7DA9A-A451-4F7D-83FA-9E03794FC289}" destId="{612A5D00-24EF-48F6-B14C-1586AADF534D}" srcOrd="0" destOrd="0" presId="urn:microsoft.com/office/officeart/2005/8/layout/radial6"/>
    <dgm:cxn modelId="{00B4C693-EF2B-48D5-956F-F2CF572598DA}" srcId="{6B1A9C0F-5343-43C5-B83E-F4E540271217}" destId="{3EABB12C-E2D8-4A78-AD74-EB4C94F1255C}" srcOrd="0" destOrd="0" parTransId="{2E72A681-1DC9-427E-B092-4CDECCC9915C}" sibTransId="{99F7439B-693F-4A45-9880-3B5F24A47B14}"/>
    <dgm:cxn modelId="{C6B88538-5BA1-4332-87AF-4CF3AB33BFCB}" type="presOf" srcId="{CAB9BD98-B65D-418F-BB8D-48FFD28B7673}" destId="{2E315AF1-7B64-4BD5-A8EE-7CA3A3AE6F4D}" srcOrd="0" destOrd="0" presId="urn:microsoft.com/office/officeart/2005/8/layout/radial6"/>
    <dgm:cxn modelId="{A7192FA4-1917-4BA7-8BD2-E83F264CF044}" srcId="{3EABB12C-E2D8-4A78-AD74-EB4C94F1255C}" destId="{EFAF6206-E95A-4D30-A954-05F8BBE32FC3}" srcOrd="1" destOrd="0" parTransId="{6B42043C-67DA-4E8F-8B60-29EC6995F1F7}" sibTransId="{AC624146-19D7-451A-87E3-7321FF85F515}"/>
    <dgm:cxn modelId="{BF1D8FBA-867E-4D5D-96DA-2798AF12F8F2}" type="presOf" srcId="{6B1A9C0F-5343-43C5-B83E-F4E540271217}" destId="{A4EAE9EA-D060-4C71-A6E3-2D4F8B8C60AD}" srcOrd="0" destOrd="0" presId="urn:microsoft.com/office/officeart/2005/8/layout/radial6"/>
    <dgm:cxn modelId="{A32859EC-EFA4-4289-B690-E26CB117ECBF}" type="presOf" srcId="{3EABB12C-E2D8-4A78-AD74-EB4C94F1255C}" destId="{6EB56FB8-2329-45A6-97AB-3E10F6E15096}" srcOrd="0" destOrd="0" presId="urn:microsoft.com/office/officeart/2005/8/layout/radial6"/>
    <dgm:cxn modelId="{75DB0C07-71FA-4BE4-879A-6FC7268E8EAF}" type="presOf" srcId="{40DA41F9-06E7-48A8-877F-60B4860FD99C}" destId="{5C832FC1-D853-4420-B4B0-DFDE9878677B}" srcOrd="0" destOrd="0" presId="urn:microsoft.com/office/officeart/2005/8/layout/radial6"/>
    <dgm:cxn modelId="{7FB5B449-70F0-4F13-A6CA-87140492103E}" type="presOf" srcId="{EFAF6206-E95A-4D30-A954-05F8BBE32FC3}" destId="{FF0DEF5C-9BD4-404C-B0F6-5AEC472FD297}" srcOrd="0" destOrd="0" presId="urn:microsoft.com/office/officeart/2005/8/layout/radial6"/>
    <dgm:cxn modelId="{0B961A70-FBC7-4083-A152-02472AB63E06}" srcId="{3EABB12C-E2D8-4A78-AD74-EB4C94F1255C}" destId="{40DA41F9-06E7-48A8-877F-60B4860FD99C}" srcOrd="2" destOrd="0" parTransId="{ACF3C38E-CFAA-421F-8AAE-A7C676E5D7BB}" sibTransId="{D7492E01-6857-4B7C-BC01-B758437F6816}"/>
    <dgm:cxn modelId="{B87F1CA9-B7F0-45DC-ACB9-A376B73CD7EC}" type="presOf" srcId="{1B159F1C-8712-44DD-82EC-3337608C97D8}" destId="{86D922D6-6489-469E-B193-EF8EC87AAC67}" srcOrd="0" destOrd="0" presId="urn:microsoft.com/office/officeart/2005/8/layout/radial6"/>
    <dgm:cxn modelId="{B3B6FD1E-4C4E-426E-9DD3-38F23DC3E7E7}" srcId="{3EABB12C-E2D8-4A78-AD74-EB4C94F1255C}" destId="{1B159F1C-8712-44DD-82EC-3337608C97D8}" srcOrd="0" destOrd="0" parTransId="{8D9437BD-8A07-474E-9A98-3590BBFE6D8B}" sibTransId="{4BB7DA9A-A451-4F7D-83FA-9E03794FC289}"/>
    <dgm:cxn modelId="{CBE58FDD-4710-41C4-8B53-82965D629DD0}" type="presOf" srcId="{67F0CB5B-4CFC-4B58-B5A7-5CD06A60602F}" destId="{A522A005-623C-4C21-964F-1C0DDECA76F2}" srcOrd="0" destOrd="0" presId="urn:microsoft.com/office/officeart/2005/8/layout/radial6"/>
    <dgm:cxn modelId="{163DA0EA-2D2E-49EF-BC29-7C5CA5E2F09C}" srcId="{3EABB12C-E2D8-4A78-AD74-EB4C94F1255C}" destId="{67F0CB5B-4CFC-4B58-B5A7-5CD06A60602F}" srcOrd="3" destOrd="0" parTransId="{DAC43398-18D3-4ED2-9F25-8A697E55B7C7}" sibTransId="{CAB9BD98-B65D-418F-BB8D-48FFD28B7673}"/>
    <dgm:cxn modelId="{22D48D4E-D556-46ED-9AB5-199EAA30406B}" type="presOf" srcId="{D7492E01-6857-4B7C-BC01-B758437F6816}" destId="{23E4CC92-DFF0-4A35-868E-0C8D410852FC}" srcOrd="0" destOrd="0" presId="urn:microsoft.com/office/officeart/2005/8/layout/radial6"/>
    <dgm:cxn modelId="{1332F12C-0255-44AA-A77F-78E1EB776C6C}" type="presOf" srcId="{AC624146-19D7-451A-87E3-7321FF85F515}" destId="{1F4249C1-B510-4F63-919D-5C2CB50F1323}" srcOrd="0" destOrd="0" presId="urn:microsoft.com/office/officeart/2005/8/layout/radial6"/>
    <dgm:cxn modelId="{79ACE137-AD9B-459B-9DAE-351D211AD77B}" type="presParOf" srcId="{A4EAE9EA-D060-4C71-A6E3-2D4F8B8C60AD}" destId="{6EB56FB8-2329-45A6-97AB-3E10F6E15096}" srcOrd="0" destOrd="0" presId="urn:microsoft.com/office/officeart/2005/8/layout/radial6"/>
    <dgm:cxn modelId="{4D37EAFA-6894-45C1-BE6D-5BA7990B7006}" type="presParOf" srcId="{A4EAE9EA-D060-4C71-A6E3-2D4F8B8C60AD}" destId="{86D922D6-6489-469E-B193-EF8EC87AAC67}" srcOrd="1" destOrd="0" presId="urn:microsoft.com/office/officeart/2005/8/layout/radial6"/>
    <dgm:cxn modelId="{E0FF42CA-736A-4DD2-939E-8AEC3C88FFEF}" type="presParOf" srcId="{A4EAE9EA-D060-4C71-A6E3-2D4F8B8C60AD}" destId="{F2BE38DA-989B-4016-B0D1-E745130FA61B}" srcOrd="2" destOrd="0" presId="urn:microsoft.com/office/officeart/2005/8/layout/radial6"/>
    <dgm:cxn modelId="{5FEE949F-649F-404D-8A95-05B3B153B52D}" type="presParOf" srcId="{A4EAE9EA-D060-4C71-A6E3-2D4F8B8C60AD}" destId="{612A5D00-24EF-48F6-B14C-1586AADF534D}" srcOrd="3" destOrd="0" presId="urn:microsoft.com/office/officeart/2005/8/layout/radial6"/>
    <dgm:cxn modelId="{F3FBF322-7620-485A-86E3-0D206F98FF1C}" type="presParOf" srcId="{A4EAE9EA-D060-4C71-A6E3-2D4F8B8C60AD}" destId="{FF0DEF5C-9BD4-404C-B0F6-5AEC472FD297}" srcOrd="4" destOrd="0" presId="urn:microsoft.com/office/officeart/2005/8/layout/radial6"/>
    <dgm:cxn modelId="{7C79F65A-E6CF-44BB-AF9F-69178E88E41E}" type="presParOf" srcId="{A4EAE9EA-D060-4C71-A6E3-2D4F8B8C60AD}" destId="{20BEEE1A-7BE9-4F5B-8494-A1376D8910E7}" srcOrd="5" destOrd="0" presId="urn:microsoft.com/office/officeart/2005/8/layout/radial6"/>
    <dgm:cxn modelId="{A8EA7790-49D6-46F2-9691-30176A5980C5}" type="presParOf" srcId="{A4EAE9EA-D060-4C71-A6E3-2D4F8B8C60AD}" destId="{1F4249C1-B510-4F63-919D-5C2CB50F1323}" srcOrd="6" destOrd="0" presId="urn:microsoft.com/office/officeart/2005/8/layout/radial6"/>
    <dgm:cxn modelId="{8DDE6E51-AC62-4F28-A0F2-820B87EF8E69}" type="presParOf" srcId="{A4EAE9EA-D060-4C71-A6E3-2D4F8B8C60AD}" destId="{5C832FC1-D853-4420-B4B0-DFDE9878677B}" srcOrd="7" destOrd="0" presId="urn:microsoft.com/office/officeart/2005/8/layout/radial6"/>
    <dgm:cxn modelId="{A4DB17AD-F994-4997-AEC7-E880233E2D33}" type="presParOf" srcId="{A4EAE9EA-D060-4C71-A6E3-2D4F8B8C60AD}" destId="{AF5F158B-785F-46F4-9569-0ACFAE7B3312}" srcOrd="8" destOrd="0" presId="urn:microsoft.com/office/officeart/2005/8/layout/radial6"/>
    <dgm:cxn modelId="{B0ECC6F8-1B05-44E3-8CAA-A05CB479F0AD}" type="presParOf" srcId="{A4EAE9EA-D060-4C71-A6E3-2D4F8B8C60AD}" destId="{23E4CC92-DFF0-4A35-868E-0C8D410852FC}" srcOrd="9" destOrd="0" presId="urn:microsoft.com/office/officeart/2005/8/layout/radial6"/>
    <dgm:cxn modelId="{52FA2064-F477-45E6-890D-352926220755}" type="presParOf" srcId="{A4EAE9EA-D060-4C71-A6E3-2D4F8B8C60AD}" destId="{A522A005-623C-4C21-964F-1C0DDECA76F2}" srcOrd="10" destOrd="0" presId="urn:microsoft.com/office/officeart/2005/8/layout/radial6"/>
    <dgm:cxn modelId="{C1851A2B-D400-4E94-9434-00B64F87D730}" type="presParOf" srcId="{A4EAE9EA-D060-4C71-A6E3-2D4F8B8C60AD}" destId="{5515CBC7-1E36-4DE9-BD8B-698AE3198BB9}" srcOrd="11" destOrd="0" presId="urn:microsoft.com/office/officeart/2005/8/layout/radial6"/>
    <dgm:cxn modelId="{04885B7A-75BF-4C73-8A29-A9890AAB5EE3}" type="presParOf" srcId="{A4EAE9EA-D060-4C71-A6E3-2D4F8B8C60AD}" destId="{2E315AF1-7B64-4BD5-A8EE-7CA3A3AE6F4D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1A9789-081F-417F-A410-165BEEEE3391}" type="doc">
      <dgm:prSet loTypeId="urn:microsoft.com/office/officeart/2005/8/layout/radial5" loCatId="cycle" qsTypeId="urn:microsoft.com/office/officeart/2005/8/quickstyle/simple4" qsCatId="simple" csTypeId="urn:microsoft.com/office/officeart/2005/8/colors/colorful1#1" csCatId="colorful" phldr="1"/>
      <dgm:spPr/>
      <dgm:t>
        <a:bodyPr/>
        <a:lstStyle/>
        <a:p>
          <a:endParaRPr lang="es-MX"/>
        </a:p>
      </dgm:t>
    </dgm:pt>
    <dgm:pt modelId="{A34933B2-CACA-4097-804F-6B9A9DE3EE1D}">
      <dgm:prSet phldrT="[Texto]" custT="1"/>
      <dgm:spPr/>
      <dgm:t>
        <a:bodyPr/>
        <a:lstStyle/>
        <a:p>
          <a:r>
            <a:rPr lang="es-MX" sz="1900" b="1" dirty="0"/>
            <a:t>TIPOS DE SISTEMAS DE INFORMACIÓN</a:t>
          </a:r>
        </a:p>
      </dgm:t>
    </dgm:pt>
    <dgm:pt modelId="{6E5D58E7-20CD-46CB-81C6-B7A58ADF098B}" type="parTrans" cxnId="{9BA7F613-D370-4937-8BC6-4F45398874AF}">
      <dgm:prSet/>
      <dgm:spPr/>
      <dgm:t>
        <a:bodyPr/>
        <a:lstStyle/>
        <a:p>
          <a:endParaRPr lang="es-MX"/>
        </a:p>
      </dgm:t>
    </dgm:pt>
    <dgm:pt modelId="{B72A7A8A-70A3-49AD-A6C1-DF0DDD87224C}" type="sibTrans" cxnId="{9BA7F613-D370-4937-8BC6-4F45398874AF}">
      <dgm:prSet/>
      <dgm:spPr/>
      <dgm:t>
        <a:bodyPr/>
        <a:lstStyle/>
        <a:p>
          <a:endParaRPr lang="es-MX"/>
        </a:p>
      </dgm:t>
    </dgm:pt>
    <dgm:pt modelId="{0B03D23A-CA21-48FE-88A2-3EC3284B7591}">
      <dgm:prSet phldrT="[Texto]" custT="1"/>
      <dgm:spPr/>
      <dgm:t>
        <a:bodyPr/>
        <a:lstStyle/>
        <a:p>
          <a:r>
            <a:rPr lang="es-MX" sz="2400" dirty="0"/>
            <a:t>Sistemas </a:t>
          </a:r>
          <a:r>
            <a:rPr lang="es-MX" sz="2000" dirty="0"/>
            <a:t>transaccionales</a:t>
          </a:r>
        </a:p>
      </dgm:t>
    </dgm:pt>
    <dgm:pt modelId="{C7097297-F820-4D88-8D22-6E1407745470}" type="parTrans" cxnId="{90B0E4A2-6267-4563-9166-4FC0AE159A91}">
      <dgm:prSet/>
      <dgm:spPr/>
      <dgm:t>
        <a:bodyPr/>
        <a:lstStyle/>
        <a:p>
          <a:endParaRPr lang="es-MX"/>
        </a:p>
      </dgm:t>
    </dgm:pt>
    <dgm:pt modelId="{AFE18A0F-45DE-4522-82FD-71A8D9613593}" type="sibTrans" cxnId="{90B0E4A2-6267-4563-9166-4FC0AE159A91}">
      <dgm:prSet/>
      <dgm:spPr/>
      <dgm:t>
        <a:bodyPr/>
        <a:lstStyle/>
        <a:p>
          <a:endParaRPr lang="es-MX"/>
        </a:p>
      </dgm:t>
    </dgm:pt>
    <dgm:pt modelId="{462963F8-A83C-4D83-85D7-FB0FA3027801}">
      <dgm:prSet phldrT="[Texto]" custT="1"/>
      <dgm:spPr/>
      <dgm:t>
        <a:bodyPr/>
        <a:lstStyle/>
        <a:p>
          <a:r>
            <a:rPr lang="es-MX" sz="2400" dirty="0"/>
            <a:t>Sistemas estratégicos</a:t>
          </a:r>
        </a:p>
      </dgm:t>
    </dgm:pt>
    <dgm:pt modelId="{61FFAF13-7064-4D26-B141-F5E6C6138E7B}" type="parTrans" cxnId="{CE6814CB-6361-4F00-B6B7-D9C7BA60C34E}">
      <dgm:prSet/>
      <dgm:spPr/>
      <dgm:t>
        <a:bodyPr/>
        <a:lstStyle/>
        <a:p>
          <a:endParaRPr lang="es-MX"/>
        </a:p>
      </dgm:t>
    </dgm:pt>
    <dgm:pt modelId="{18AB10E5-9F29-4E58-9A38-3F87F205E0CB}" type="sibTrans" cxnId="{CE6814CB-6361-4F00-B6B7-D9C7BA60C34E}">
      <dgm:prSet/>
      <dgm:spPr/>
      <dgm:t>
        <a:bodyPr/>
        <a:lstStyle/>
        <a:p>
          <a:endParaRPr lang="es-MX"/>
        </a:p>
      </dgm:t>
    </dgm:pt>
    <dgm:pt modelId="{2E19C4D0-8169-48E4-B116-B8234BB38F1E}">
      <dgm:prSet/>
      <dgm:spPr/>
      <dgm:t>
        <a:bodyPr/>
        <a:lstStyle/>
        <a:p>
          <a:endParaRPr lang="es-MX"/>
        </a:p>
      </dgm:t>
    </dgm:pt>
    <dgm:pt modelId="{D6A1FCDE-9C5D-4334-9594-E7EA81527A7B}" type="parTrans" cxnId="{4C2B6B84-9F15-41D0-9EFF-78EC776AFB75}">
      <dgm:prSet/>
      <dgm:spPr/>
      <dgm:t>
        <a:bodyPr/>
        <a:lstStyle/>
        <a:p>
          <a:endParaRPr lang="es-MX"/>
        </a:p>
      </dgm:t>
    </dgm:pt>
    <dgm:pt modelId="{51918F7D-F796-4904-B2D7-B13051ED9289}" type="sibTrans" cxnId="{4C2B6B84-9F15-41D0-9EFF-78EC776AFB75}">
      <dgm:prSet/>
      <dgm:spPr/>
      <dgm:t>
        <a:bodyPr/>
        <a:lstStyle/>
        <a:p>
          <a:endParaRPr lang="es-MX"/>
        </a:p>
      </dgm:t>
    </dgm:pt>
    <dgm:pt modelId="{943624F0-B258-4F83-8F4C-B883E731208B}">
      <dgm:prSet/>
      <dgm:spPr/>
      <dgm:t>
        <a:bodyPr/>
        <a:lstStyle/>
        <a:p>
          <a:endParaRPr lang="es-MX"/>
        </a:p>
      </dgm:t>
    </dgm:pt>
    <dgm:pt modelId="{67721D71-36D4-40FF-906E-3531C72098C3}" type="parTrans" cxnId="{821C0B53-E9CE-4DF7-A049-D95C66167CE4}">
      <dgm:prSet/>
      <dgm:spPr/>
      <dgm:t>
        <a:bodyPr/>
        <a:lstStyle/>
        <a:p>
          <a:endParaRPr lang="es-MX"/>
        </a:p>
      </dgm:t>
    </dgm:pt>
    <dgm:pt modelId="{7745C9E4-8C52-436A-927A-E115FB786359}" type="sibTrans" cxnId="{821C0B53-E9CE-4DF7-A049-D95C66167CE4}">
      <dgm:prSet/>
      <dgm:spPr/>
      <dgm:t>
        <a:bodyPr/>
        <a:lstStyle/>
        <a:p>
          <a:endParaRPr lang="es-MX"/>
        </a:p>
      </dgm:t>
    </dgm:pt>
    <dgm:pt modelId="{DA8900AC-1602-42CE-8C8C-AA3A59073895}">
      <dgm:prSet/>
      <dgm:spPr/>
      <dgm:t>
        <a:bodyPr/>
        <a:lstStyle/>
        <a:p>
          <a:endParaRPr lang="es-MX"/>
        </a:p>
      </dgm:t>
    </dgm:pt>
    <dgm:pt modelId="{EAF8849A-788A-4246-98F1-BF9F50391156}" type="parTrans" cxnId="{3FD8CC05-4C4B-4657-83F7-70066D93026B}">
      <dgm:prSet/>
      <dgm:spPr/>
      <dgm:t>
        <a:bodyPr/>
        <a:lstStyle/>
        <a:p>
          <a:endParaRPr lang="es-MX"/>
        </a:p>
      </dgm:t>
    </dgm:pt>
    <dgm:pt modelId="{8B5A3F09-1CE1-47D5-980E-C5347B3CD163}" type="sibTrans" cxnId="{3FD8CC05-4C4B-4657-83F7-70066D93026B}">
      <dgm:prSet/>
      <dgm:spPr/>
      <dgm:t>
        <a:bodyPr/>
        <a:lstStyle/>
        <a:p>
          <a:endParaRPr lang="es-MX"/>
        </a:p>
      </dgm:t>
    </dgm:pt>
    <dgm:pt modelId="{A4F711B9-739B-4A42-8C3E-BD11917C7077}">
      <dgm:prSet custT="1"/>
      <dgm:spPr/>
      <dgm:t>
        <a:bodyPr/>
        <a:lstStyle/>
        <a:p>
          <a:r>
            <a:rPr lang="es-MX" sz="2400" dirty="0"/>
            <a:t>Sistemas de apoyo a las decisiones</a:t>
          </a:r>
        </a:p>
      </dgm:t>
    </dgm:pt>
    <dgm:pt modelId="{30260231-A169-48DE-8AAB-B05B3938F0D2}" type="parTrans" cxnId="{8B58DC4E-F13A-4879-B5F3-F4B9B6E42064}">
      <dgm:prSet/>
      <dgm:spPr/>
      <dgm:t>
        <a:bodyPr/>
        <a:lstStyle/>
        <a:p>
          <a:endParaRPr lang="es-MX"/>
        </a:p>
      </dgm:t>
    </dgm:pt>
    <dgm:pt modelId="{FE781596-831A-4C61-84F9-B25D89B1E28F}" type="sibTrans" cxnId="{8B58DC4E-F13A-4879-B5F3-F4B9B6E42064}">
      <dgm:prSet/>
      <dgm:spPr/>
      <dgm:t>
        <a:bodyPr/>
        <a:lstStyle/>
        <a:p>
          <a:endParaRPr lang="es-MX"/>
        </a:p>
      </dgm:t>
    </dgm:pt>
    <dgm:pt modelId="{836375DD-256C-499E-9AD7-E6E91240D9F2}" type="pres">
      <dgm:prSet presAssocID="{DC1A9789-081F-417F-A410-165BEEEE3391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62E25613-F1B7-497C-AFEE-C940CA21CBF9}" type="pres">
      <dgm:prSet presAssocID="{A34933B2-CACA-4097-804F-6B9A9DE3EE1D}" presName="centerShape" presStyleLbl="node0" presStyleIdx="0" presStyleCnt="1" custScaleX="141257" custScaleY="119904"/>
      <dgm:spPr/>
      <dgm:t>
        <a:bodyPr/>
        <a:lstStyle/>
        <a:p>
          <a:endParaRPr lang="es-MX"/>
        </a:p>
      </dgm:t>
    </dgm:pt>
    <dgm:pt modelId="{EBCA021C-9D50-4315-909F-58B60FE711DE}" type="pres">
      <dgm:prSet presAssocID="{C7097297-F820-4D88-8D22-6E1407745470}" presName="parTrans" presStyleLbl="sibTrans2D1" presStyleIdx="0" presStyleCnt="3"/>
      <dgm:spPr/>
      <dgm:t>
        <a:bodyPr/>
        <a:lstStyle/>
        <a:p>
          <a:endParaRPr lang="es-MX"/>
        </a:p>
      </dgm:t>
    </dgm:pt>
    <dgm:pt modelId="{213FE84B-2241-4793-8C33-A475AC952088}" type="pres">
      <dgm:prSet presAssocID="{C7097297-F820-4D88-8D22-6E1407745470}" presName="connectorText" presStyleLbl="sibTrans2D1" presStyleIdx="0" presStyleCnt="3"/>
      <dgm:spPr/>
      <dgm:t>
        <a:bodyPr/>
        <a:lstStyle/>
        <a:p>
          <a:endParaRPr lang="es-MX"/>
        </a:p>
      </dgm:t>
    </dgm:pt>
    <dgm:pt modelId="{588469EB-1D1F-43FE-B1F0-D61173999811}" type="pres">
      <dgm:prSet presAssocID="{0B03D23A-CA21-48FE-88A2-3EC3284B7591}" presName="node" presStyleLbl="node1" presStyleIdx="0" presStyleCnt="3" custScaleX="155880" custScaleY="99735" custRadScaleRad="100000" custRadScaleInc="-22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9FF37A7C-886B-4CE1-BB6D-8FEF5E8796DC}" type="pres">
      <dgm:prSet presAssocID="{30260231-A169-48DE-8AAB-B05B3938F0D2}" presName="parTrans" presStyleLbl="sibTrans2D1" presStyleIdx="1" presStyleCnt="3"/>
      <dgm:spPr/>
      <dgm:t>
        <a:bodyPr/>
        <a:lstStyle/>
        <a:p>
          <a:endParaRPr lang="es-MX"/>
        </a:p>
      </dgm:t>
    </dgm:pt>
    <dgm:pt modelId="{3EBF6AB2-DF5A-455E-827D-D3288D375BEE}" type="pres">
      <dgm:prSet presAssocID="{30260231-A169-48DE-8AAB-B05B3938F0D2}" presName="connectorText" presStyleLbl="sibTrans2D1" presStyleIdx="1" presStyleCnt="3"/>
      <dgm:spPr/>
      <dgm:t>
        <a:bodyPr/>
        <a:lstStyle/>
        <a:p>
          <a:endParaRPr lang="es-MX"/>
        </a:p>
      </dgm:t>
    </dgm:pt>
    <dgm:pt modelId="{EBEEA609-14D1-499C-BEC2-4D925B85C96D}" type="pres">
      <dgm:prSet presAssocID="{A4F711B9-739B-4A42-8C3E-BD11917C7077}" presName="node" presStyleLbl="node1" presStyleIdx="1" presStyleCnt="3" custScaleX="141919" custScaleY="99735" custRadScaleRad="134106" custRadScaleInc="-3539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604343E6-AF42-4BB9-96C3-269FC8D622A6}" type="pres">
      <dgm:prSet presAssocID="{61FFAF13-7064-4D26-B141-F5E6C6138E7B}" presName="parTrans" presStyleLbl="sibTrans2D1" presStyleIdx="2" presStyleCnt="3"/>
      <dgm:spPr/>
      <dgm:t>
        <a:bodyPr/>
        <a:lstStyle/>
        <a:p>
          <a:endParaRPr lang="es-MX"/>
        </a:p>
      </dgm:t>
    </dgm:pt>
    <dgm:pt modelId="{BD45B925-4614-4A14-B623-61FFD8B1CA67}" type="pres">
      <dgm:prSet presAssocID="{61FFAF13-7064-4D26-B141-F5E6C6138E7B}" presName="connectorText" presStyleLbl="sibTrans2D1" presStyleIdx="2" presStyleCnt="3"/>
      <dgm:spPr/>
      <dgm:t>
        <a:bodyPr/>
        <a:lstStyle/>
        <a:p>
          <a:endParaRPr lang="es-MX"/>
        </a:p>
      </dgm:t>
    </dgm:pt>
    <dgm:pt modelId="{67F59BC7-A4BD-4F74-8A07-6A2A355A6F4C}" type="pres">
      <dgm:prSet presAssocID="{462963F8-A83C-4D83-85D7-FB0FA3027801}" presName="node" presStyleLbl="node1" presStyleIdx="2" presStyleCnt="3" custScaleX="141919" custScaleY="99735" custRadScaleRad="136923" custRadScaleInc="38027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4C8518D2-8258-4329-B944-485464EF7F69}" type="presOf" srcId="{462963F8-A83C-4D83-85D7-FB0FA3027801}" destId="{67F59BC7-A4BD-4F74-8A07-6A2A355A6F4C}" srcOrd="0" destOrd="0" presId="urn:microsoft.com/office/officeart/2005/8/layout/radial5"/>
    <dgm:cxn modelId="{3FD8CC05-4C4B-4657-83F7-70066D93026B}" srcId="{DC1A9789-081F-417F-A410-165BEEEE3391}" destId="{DA8900AC-1602-42CE-8C8C-AA3A59073895}" srcOrd="3" destOrd="0" parTransId="{EAF8849A-788A-4246-98F1-BF9F50391156}" sibTransId="{8B5A3F09-1CE1-47D5-980E-C5347B3CD163}"/>
    <dgm:cxn modelId="{671DDCCB-6140-4A5E-BE8C-11EEF85819CB}" type="presOf" srcId="{30260231-A169-48DE-8AAB-B05B3938F0D2}" destId="{3EBF6AB2-DF5A-455E-827D-D3288D375BEE}" srcOrd="1" destOrd="0" presId="urn:microsoft.com/office/officeart/2005/8/layout/radial5"/>
    <dgm:cxn modelId="{CE6814CB-6361-4F00-B6B7-D9C7BA60C34E}" srcId="{A34933B2-CACA-4097-804F-6B9A9DE3EE1D}" destId="{462963F8-A83C-4D83-85D7-FB0FA3027801}" srcOrd="2" destOrd="0" parTransId="{61FFAF13-7064-4D26-B141-F5E6C6138E7B}" sibTransId="{18AB10E5-9F29-4E58-9A38-3F87F205E0CB}"/>
    <dgm:cxn modelId="{4CCE8794-819C-4DED-9598-0EFF87B80DF4}" type="presOf" srcId="{30260231-A169-48DE-8AAB-B05B3938F0D2}" destId="{9FF37A7C-886B-4CE1-BB6D-8FEF5E8796DC}" srcOrd="0" destOrd="0" presId="urn:microsoft.com/office/officeart/2005/8/layout/radial5"/>
    <dgm:cxn modelId="{0F6D8D93-62A5-4599-87A5-5BB9FBA23D2A}" type="presOf" srcId="{DC1A9789-081F-417F-A410-165BEEEE3391}" destId="{836375DD-256C-499E-9AD7-E6E91240D9F2}" srcOrd="0" destOrd="0" presId="urn:microsoft.com/office/officeart/2005/8/layout/radial5"/>
    <dgm:cxn modelId="{DDF09B0A-078B-4BF7-B964-006E0F614760}" type="presOf" srcId="{61FFAF13-7064-4D26-B141-F5E6C6138E7B}" destId="{604343E6-AF42-4BB9-96C3-269FC8D622A6}" srcOrd="0" destOrd="0" presId="urn:microsoft.com/office/officeart/2005/8/layout/radial5"/>
    <dgm:cxn modelId="{D984DCCB-1094-4A3B-BCAC-D02954D2CCB9}" type="presOf" srcId="{A34933B2-CACA-4097-804F-6B9A9DE3EE1D}" destId="{62E25613-F1B7-497C-AFEE-C940CA21CBF9}" srcOrd="0" destOrd="0" presId="urn:microsoft.com/office/officeart/2005/8/layout/radial5"/>
    <dgm:cxn modelId="{5FAA418E-831E-4397-9B4A-D02A30724B78}" type="presOf" srcId="{C7097297-F820-4D88-8D22-6E1407745470}" destId="{EBCA021C-9D50-4315-909F-58B60FE711DE}" srcOrd="0" destOrd="0" presId="urn:microsoft.com/office/officeart/2005/8/layout/radial5"/>
    <dgm:cxn modelId="{2D6A10D3-EFBB-4914-B638-034A163EBEDE}" type="presOf" srcId="{0B03D23A-CA21-48FE-88A2-3EC3284B7591}" destId="{588469EB-1D1F-43FE-B1F0-D61173999811}" srcOrd="0" destOrd="0" presId="urn:microsoft.com/office/officeart/2005/8/layout/radial5"/>
    <dgm:cxn modelId="{9BA7F613-D370-4937-8BC6-4F45398874AF}" srcId="{DC1A9789-081F-417F-A410-165BEEEE3391}" destId="{A34933B2-CACA-4097-804F-6B9A9DE3EE1D}" srcOrd="0" destOrd="0" parTransId="{6E5D58E7-20CD-46CB-81C6-B7A58ADF098B}" sibTransId="{B72A7A8A-70A3-49AD-A6C1-DF0DDD87224C}"/>
    <dgm:cxn modelId="{90B0E4A2-6267-4563-9166-4FC0AE159A91}" srcId="{A34933B2-CACA-4097-804F-6B9A9DE3EE1D}" destId="{0B03D23A-CA21-48FE-88A2-3EC3284B7591}" srcOrd="0" destOrd="0" parTransId="{C7097297-F820-4D88-8D22-6E1407745470}" sibTransId="{AFE18A0F-45DE-4522-82FD-71A8D9613593}"/>
    <dgm:cxn modelId="{07BB0B32-A932-4EBF-A983-CB34A80DD1CF}" type="presOf" srcId="{A4F711B9-739B-4A42-8C3E-BD11917C7077}" destId="{EBEEA609-14D1-499C-BEC2-4D925B85C96D}" srcOrd="0" destOrd="0" presId="urn:microsoft.com/office/officeart/2005/8/layout/radial5"/>
    <dgm:cxn modelId="{EDA6DB1A-F279-4984-87EA-35EC94D1DD1F}" type="presOf" srcId="{61FFAF13-7064-4D26-B141-F5E6C6138E7B}" destId="{BD45B925-4614-4A14-B623-61FFD8B1CA67}" srcOrd="1" destOrd="0" presId="urn:microsoft.com/office/officeart/2005/8/layout/radial5"/>
    <dgm:cxn modelId="{821C0B53-E9CE-4DF7-A049-D95C66167CE4}" srcId="{DC1A9789-081F-417F-A410-165BEEEE3391}" destId="{943624F0-B258-4F83-8F4C-B883E731208B}" srcOrd="2" destOrd="0" parTransId="{67721D71-36D4-40FF-906E-3531C72098C3}" sibTransId="{7745C9E4-8C52-436A-927A-E115FB786359}"/>
    <dgm:cxn modelId="{078A3B85-8F08-44A6-8D61-F4D9E4FFE0EC}" type="presOf" srcId="{C7097297-F820-4D88-8D22-6E1407745470}" destId="{213FE84B-2241-4793-8C33-A475AC952088}" srcOrd="1" destOrd="0" presId="urn:microsoft.com/office/officeart/2005/8/layout/radial5"/>
    <dgm:cxn modelId="{8B58DC4E-F13A-4879-B5F3-F4B9B6E42064}" srcId="{A34933B2-CACA-4097-804F-6B9A9DE3EE1D}" destId="{A4F711B9-739B-4A42-8C3E-BD11917C7077}" srcOrd="1" destOrd="0" parTransId="{30260231-A169-48DE-8AAB-B05B3938F0D2}" sibTransId="{FE781596-831A-4C61-84F9-B25D89B1E28F}"/>
    <dgm:cxn modelId="{4C2B6B84-9F15-41D0-9EFF-78EC776AFB75}" srcId="{DC1A9789-081F-417F-A410-165BEEEE3391}" destId="{2E19C4D0-8169-48E4-B116-B8234BB38F1E}" srcOrd="1" destOrd="0" parTransId="{D6A1FCDE-9C5D-4334-9594-E7EA81527A7B}" sibTransId="{51918F7D-F796-4904-B2D7-B13051ED9289}"/>
    <dgm:cxn modelId="{733D4394-4DED-4B46-84C2-A8E500789B8C}" type="presParOf" srcId="{836375DD-256C-499E-9AD7-E6E91240D9F2}" destId="{62E25613-F1B7-497C-AFEE-C940CA21CBF9}" srcOrd="0" destOrd="0" presId="urn:microsoft.com/office/officeart/2005/8/layout/radial5"/>
    <dgm:cxn modelId="{457CAC78-C24F-4E1C-8C13-6A049CDDC75F}" type="presParOf" srcId="{836375DD-256C-499E-9AD7-E6E91240D9F2}" destId="{EBCA021C-9D50-4315-909F-58B60FE711DE}" srcOrd="1" destOrd="0" presId="urn:microsoft.com/office/officeart/2005/8/layout/radial5"/>
    <dgm:cxn modelId="{BE7DB84A-6692-4100-BD44-B69F6211096A}" type="presParOf" srcId="{EBCA021C-9D50-4315-909F-58B60FE711DE}" destId="{213FE84B-2241-4793-8C33-A475AC952088}" srcOrd="0" destOrd="0" presId="urn:microsoft.com/office/officeart/2005/8/layout/radial5"/>
    <dgm:cxn modelId="{FD94286E-96E5-4613-ABC8-0FC9EB3ACAD7}" type="presParOf" srcId="{836375DD-256C-499E-9AD7-E6E91240D9F2}" destId="{588469EB-1D1F-43FE-B1F0-D61173999811}" srcOrd="2" destOrd="0" presId="urn:microsoft.com/office/officeart/2005/8/layout/radial5"/>
    <dgm:cxn modelId="{C1A6E06F-9FF4-4F5E-AAA7-358DE8979A08}" type="presParOf" srcId="{836375DD-256C-499E-9AD7-E6E91240D9F2}" destId="{9FF37A7C-886B-4CE1-BB6D-8FEF5E8796DC}" srcOrd="3" destOrd="0" presId="urn:microsoft.com/office/officeart/2005/8/layout/radial5"/>
    <dgm:cxn modelId="{04712F3D-F5B8-471B-A736-E3E12D80654F}" type="presParOf" srcId="{9FF37A7C-886B-4CE1-BB6D-8FEF5E8796DC}" destId="{3EBF6AB2-DF5A-455E-827D-D3288D375BEE}" srcOrd="0" destOrd="0" presId="urn:microsoft.com/office/officeart/2005/8/layout/radial5"/>
    <dgm:cxn modelId="{829A05E0-6C87-431F-9EE8-5910A112BACD}" type="presParOf" srcId="{836375DD-256C-499E-9AD7-E6E91240D9F2}" destId="{EBEEA609-14D1-499C-BEC2-4D925B85C96D}" srcOrd="4" destOrd="0" presId="urn:microsoft.com/office/officeart/2005/8/layout/radial5"/>
    <dgm:cxn modelId="{5C3ADE17-322C-4FDC-BDFC-FB7B3F109514}" type="presParOf" srcId="{836375DD-256C-499E-9AD7-E6E91240D9F2}" destId="{604343E6-AF42-4BB9-96C3-269FC8D622A6}" srcOrd="5" destOrd="0" presId="urn:microsoft.com/office/officeart/2005/8/layout/radial5"/>
    <dgm:cxn modelId="{ED2A9810-EA5C-4397-87A7-59759107F34D}" type="presParOf" srcId="{604343E6-AF42-4BB9-96C3-269FC8D622A6}" destId="{BD45B925-4614-4A14-B623-61FFD8B1CA67}" srcOrd="0" destOrd="0" presId="urn:microsoft.com/office/officeart/2005/8/layout/radial5"/>
    <dgm:cxn modelId="{D8AC90D8-AAE7-426F-AAA8-496B0F44AE28}" type="presParOf" srcId="{836375DD-256C-499E-9AD7-E6E91240D9F2}" destId="{67F59BC7-A4BD-4F74-8A07-6A2A355A6F4C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315AF1-7B64-4BD5-A8EE-7CA3A3AE6F4D}">
      <dsp:nvSpPr>
        <dsp:cNvPr id="0" name=""/>
        <dsp:cNvSpPr/>
      </dsp:nvSpPr>
      <dsp:spPr>
        <a:xfrm>
          <a:off x="1181743" y="419969"/>
          <a:ext cx="3957648" cy="3957648"/>
        </a:xfrm>
        <a:prstGeom prst="blockArc">
          <a:avLst>
            <a:gd name="adj1" fmla="val 10491429"/>
            <a:gd name="adj2" fmla="val 17666685"/>
            <a:gd name="adj3" fmla="val 464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3E4CC92-DFF0-4A35-868E-0C8D410852FC}">
      <dsp:nvSpPr>
        <dsp:cNvPr id="0" name=""/>
        <dsp:cNvSpPr/>
      </dsp:nvSpPr>
      <dsp:spPr>
        <a:xfrm>
          <a:off x="1181743" y="766501"/>
          <a:ext cx="3957648" cy="3957648"/>
        </a:xfrm>
        <a:prstGeom prst="blockArc">
          <a:avLst>
            <a:gd name="adj1" fmla="val 3933315"/>
            <a:gd name="adj2" fmla="val 11108571"/>
            <a:gd name="adj3" fmla="val 464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4249C1-B510-4F63-919D-5C2CB50F1323}">
      <dsp:nvSpPr>
        <dsp:cNvPr id="0" name=""/>
        <dsp:cNvSpPr/>
      </dsp:nvSpPr>
      <dsp:spPr>
        <a:xfrm>
          <a:off x="2730175" y="744067"/>
          <a:ext cx="3957648" cy="3957648"/>
        </a:xfrm>
        <a:prstGeom prst="blockArc">
          <a:avLst>
            <a:gd name="adj1" fmla="val 21331468"/>
            <a:gd name="adj2" fmla="val 6767081"/>
            <a:gd name="adj3" fmla="val 464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2A5D00-24EF-48F6-B14C-1586AADF534D}">
      <dsp:nvSpPr>
        <dsp:cNvPr id="0" name=""/>
        <dsp:cNvSpPr/>
      </dsp:nvSpPr>
      <dsp:spPr>
        <a:xfrm>
          <a:off x="2730175" y="442403"/>
          <a:ext cx="3957648" cy="3957648"/>
        </a:xfrm>
        <a:prstGeom prst="blockArc">
          <a:avLst>
            <a:gd name="adj1" fmla="val 14832919"/>
            <a:gd name="adj2" fmla="val 268532"/>
            <a:gd name="adj3" fmla="val 464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EB56FB8-2329-45A6-97AB-3E10F6E15096}">
      <dsp:nvSpPr>
        <dsp:cNvPr id="0" name=""/>
        <dsp:cNvSpPr/>
      </dsp:nvSpPr>
      <dsp:spPr>
        <a:xfrm>
          <a:off x="2808311" y="1661236"/>
          <a:ext cx="2304256" cy="1821647"/>
        </a:xfrm>
        <a:prstGeom prst="ellipse">
          <a:avLst/>
        </a:prstGeom>
        <a:solidFill>
          <a:srgbClr val="CC33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900" kern="1200" cap="all" baseline="0" dirty="0"/>
            <a:t>Actividades básicas de un sistema de información</a:t>
          </a:r>
        </a:p>
      </dsp:txBody>
      <dsp:txXfrm>
        <a:off x="3145761" y="1928010"/>
        <a:ext cx="1629356" cy="1288099"/>
      </dsp:txXfrm>
    </dsp:sp>
    <dsp:sp modelId="{86D922D6-6489-469E-B193-EF8EC87AAC67}">
      <dsp:nvSpPr>
        <dsp:cNvPr id="0" name=""/>
        <dsp:cNvSpPr/>
      </dsp:nvSpPr>
      <dsp:spPr>
        <a:xfrm>
          <a:off x="2797015" y="11300"/>
          <a:ext cx="2326848" cy="125568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kern="1200" dirty="0"/>
            <a:t>Entrada de información</a:t>
          </a:r>
        </a:p>
      </dsp:txBody>
      <dsp:txXfrm>
        <a:off x="3137774" y="195190"/>
        <a:ext cx="1645330" cy="887901"/>
      </dsp:txXfrm>
    </dsp:sp>
    <dsp:sp modelId="{FF0DEF5C-9BD4-404C-B0F6-5AEC472FD297}">
      <dsp:nvSpPr>
        <dsp:cNvPr id="0" name=""/>
        <dsp:cNvSpPr/>
      </dsp:nvSpPr>
      <dsp:spPr>
        <a:xfrm>
          <a:off x="5472600" y="1944219"/>
          <a:ext cx="2326848" cy="125568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kern="1200" dirty="0"/>
            <a:t>Almacenamiento de información</a:t>
          </a:r>
        </a:p>
      </dsp:txBody>
      <dsp:txXfrm>
        <a:off x="5813359" y="2128109"/>
        <a:ext cx="1645330" cy="887901"/>
      </dsp:txXfrm>
    </dsp:sp>
    <dsp:sp modelId="{5C832FC1-D853-4420-B4B0-DFDE9878677B}">
      <dsp:nvSpPr>
        <dsp:cNvPr id="0" name=""/>
        <dsp:cNvSpPr/>
      </dsp:nvSpPr>
      <dsp:spPr>
        <a:xfrm>
          <a:off x="2797015" y="3877138"/>
          <a:ext cx="2326848" cy="125568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kern="1200" dirty="0"/>
            <a:t>Procesamiento de información</a:t>
          </a:r>
        </a:p>
      </dsp:txBody>
      <dsp:txXfrm>
        <a:off x="3137774" y="4061028"/>
        <a:ext cx="1645330" cy="887901"/>
      </dsp:txXfrm>
    </dsp:sp>
    <dsp:sp modelId="{A522A005-623C-4C21-964F-1C0DDECA76F2}">
      <dsp:nvSpPr>
        <dsp:cNvPr id="0" name=""/>
        <dsp:cNvSpPr/>
      </dsp:nvSpPr>
      <dsp:spPr>
        <a:xfrm>
          <a:off x="72005" y="1944219"/>
          <a:ext cx="2326848" cy="125568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kern="1200" dirty="0"/>
            <a:t>Salida de información</a:t>
          </a:r>
        </a:p>
      </dsp:txBody>
      <dsp:txXfrm>
        <a:off x="412764" y="2128109"/>
        <a:ext cx="1645330" cy="8879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E25613-F1B7-497C-AFEE-C940CA21CBF9}">
      <dsp:nvSpPr>
        <dsp:cNvPr id="0" name=""/>
        <dsp:cNvSpPr/>
      </dsp:nvSpPr>
      <dsp:spPr>
        <a:xfrm>
          <a:off x="2952331" y="2024621"/>
          <a:ext cx="2195728" cy="186381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900" b="1" kern="1200" dirty="0"/>
            <a:t>TIPOS DE SISTEMAS DE INFORMACIÓN</a:t>
          </a:r>
        </a:p>
      </dsp:txBody>
      <dsp:txXfrm>
        <a:off x="3273888" y="2297570"/>
        <a:ext cx="1552614" cy="1317914"/>
      </dsp:txXfrm>
    </dsp:sp>
    <dsp:sp modelId="{EBCA021C-9D50-4315-909F-58B60FE711DE}">
      <dsp:nvSpPr>
        <dsp:cNvPr id="0" name=""/>
        <dsp:cNvSpPr/>
      </dsp:nvSpPr>
      <dsp:spPr>
        <a:xfrm rot="16191900">
          <a:off x="3922918" y="1532431"/>
          <a:ext cx="249089" cy="52850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2200" kern="1200"/>
        </a:p>
      </dsp:txBody>
      <dsp:txXfrm rot="10800000">
        <a:off x="3960370" y="1675495"/>
        <a:ext cx="174362" cy="317101"/>
      </dsp:txXfrm>
    </dsp:sp>
    <dsp:sp modelId="{588469EB-1D1F-43FE-B1F0-D61173999811}">
      <dsp:nvSpPr>
        <dsp:cNvPr id="0" name=""/>
        <dsp:cNvSpPr/>
      </dsp:nvSpPr>
      <dsp:spPr>
        <a:xfrm>
          <a:off x="2833550" y="4342"/>
          <a:ext cx="2423031" cy="155030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400" kern="1200" dirty="0"/>
            <a:t>Sistemas </a:t>
          </a:r>
          <a:r>
            <a:rPr lang="es-MX" sz="2000" kern="1200" dirty="0"/>
            <a:t>transaccionales</a:t>
          </a:r>
        </a:p>
      </dsp:txBody>
      <dsp:txXfrm>
        <a:off x="3188395" y="231378"/>
        <a:ext cx="1713341" cy="1096229"/>
      </dsp:txXfrm>
    </dsp:sp>
    <dsp:sp modelId="{9FF37A7C-886B-4CE1-BB6D-8FEF5E8796DC}">
      <dsp:nvSpPr>
        <dsp:cNvPr id="0" name=""/>
        <dsp:cNvSpPr/>
      </dsp:nvSpPr>
      <dsp:spPr>
        <a:xfrm rot="525780">
          <a:off x="5288246" y="2913202"/>
          <a:ext cx="390326" cy="52850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2200" kern="1200"/>
        </a:p>
      </dsp:txBody>
      <dsp:txXfrm>
        <a:off x="5288929" y="3009983"/>
        <a:ext cx="273228" cy="317101"/>
      </dsp:txXfrm>
    </dsp:sp>
    <dsp:sp modelId="{EBEEA609-14D1-499C-BEC2-4D925B85C96D}">
      <dsp:nvSpPr>
        <dsp:cNvPr id="0" name=""/>
        <dsp:cNvSpPr/>
      </dsp:nvSpPr>
      <dsp:spPr>
        <a:xfrm>
          <a:off x="5832648" y="2626162"/>
          <a:ext cx="2206018" cy="1550301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400" kern="1200" dirty="0"/>
            <a:t>Sistemas de apoyo a las decisiones</a:t>
          </a:r>
        </a:p>
      </dsp:txBody>
      <dsp:txXfrm>
        <a:off x="6155712" y="2853198"/>
        <a:ext cx="1559890" cy="1096229"/>
      </dsp:txXfrm>
    </dsp:sp>
    <dsp:sp modelId="{604343E6-AF42-4BB9-96C3-269FC8D622A6}">
      <dsp:nvSpPr>
        <dsp:cNvPr id="0" name=""/>
        <dsp:cNvSpPr/>
      </dsp:nvSpPr>
      <dsp:spPr>
        <a:xfrm rot="10367484">
          <a:off x="2380874" y="2877207"/>
          <a:ext cx="414419" cy="52850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2200" kern="1200"/>
        </a:p>
      </dsp:txBody>
      <dsp:txXfrm rot="10800000">
        <a:off x="2504709" y="2975108"/>
        <a:ext cx="290093" cy="317101"/>
      </dsp:txXfrm>
    </dsp:sp>
    <dsp:sp modelId="{67F59BC7-A4BD-4F74-8A07-6A2A355A6F4C}">
      <dsp:nvSpPr>
        <dsp:cNvPr id="0" name=""/>
        <dsp:cNvSpPr/>
      </dsp:nvSpPr>
      <dsp:spPr>
        <a:xfrm>
          <a:off x="0" y="2554142"/>
          <a:ext cx="2206018" cy="1550301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400" kern="1200" dirty="0"/>
            <a:t>Sistemas estratégicos</a:t>
          </a:r>
        </a:p>
      </dsp:txBody>
      <dsp:txXfrm>
        <a:off x="323064" y="2781178"/>
        <a:ext cx="1559890" cy="10962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39F088-74C8-45A9-A53F-820E56DF6CE5}" type="datetimeFigureOut">
              <a:rPr lang="es-ES" smtClean="0"/>
              <a:t>07/09/2020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2FAEB-AE78-4334-A519-8DEFC373D7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2450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91D00-5A79-47D6-813F-AF4D7F1A9414}" type="datetimeFigureOut">
              <a:rPr lang="es-MX" smtClean="0"/>
              <a:pPr/>
              <a:t>07/09/2020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2DBA3-2295-4DFC-A9FC-5BDFE8D9FDD5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9322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2DBA3-2295-4DFC-A9FC-5BDFE8D9FDD5}" type="slidenum">
              <a:rPr lang="es-MX" smtClean="0"/>
              <a:pPr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8608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0" cy="6959601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7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1568450"/>
            <a:ext cx="9129712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8"/>
          <p:cNvSpPr/>
          <p:nvPr userDrawn="1"/>
        </p:nvSpPr>
        <p:spPr>
          <a:xfrm>
            <a:off x="0" y="1484313"/>
            <a:ext cx="9144000" cy="87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9"/>
          <p:cNvSpPr/>
          <p:nvPr userDrawn="1"/>
        </p:nvSpPr>
        <p:spPr>
          <a:xfrm>
            <a:off x="0" y="1766888"/>
            <a:ext cx="1187450" cy="51689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6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413" y="5529263"/>
            <a:ext cx="1582737" cy="117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6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0"/>
            <a:ext cx="9129712" cy="148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 descr="logo_merca_SIN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500063"/>
            <a:ext cx="3225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itle 1"/>
          <p:cNvSpPr>
            <a:spLocks noGrp="1"/>
          </p:cNvSpPr>
          <p:nvPr>
            <p:ph type="ctrTitle"/>
          </p:nvPr>
        </p:nvSpPr>
        <p:spPr>
          <a:xfrm>
            <a:off x="1187623" y="2420888"/>
            <a:ext cx="7704857" cy="1470025"/>
          </a:xfrm>
        </p:spPr>
        <p:txBody>
          <a:bodyPr/>
          <a:lstStyle>
            <a:lvl1pPr algn="r">
              <a:defRPr>
                <a:solidFill>
                  <a:srgbClr val="00B0F0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1187623" y="3933056"/>
            <a:ext cx="7704857" cy="1054968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9185275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51950" cy="148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8"/>
          <p:cNvSpPr/>
          <p:nvPr userDrawn="1"/>
        </p:nvSpPr>
        <p:spPr>
          <a:xfrm>
            <a:off x="684213" y="1484313"/>
            <a:ext cx="8497887" cy="5373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684213" y="1484313"/>
            <a:ext cx="71437" cy="53736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0"/>
          <p:cNvSpPr/>
          <p:nvPr userDrawn="1"/>
        </p:nvSpPr>
        <p:spPr>
          <a:xfrm>
            <a:off x="9110663" y="1484313"/>
            <a:ext cx="71437" cy="537368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6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5" y="333375"/>
            <a:ext cx="76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1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963" y="6453188"/>
            <a:ext cx="129063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251520" y="0"/>
            <a:ext cx="8157592" cy="114300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806896" y="1600200"/>
            <a:ext cx="8229600" cy="45259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629CAB4-AFC8-4CFC-B367-C93ED5E24225}" type="datetimeFigureOut">
              <a:rPr lang="en-US"/>
              <a:pPr>
                <a:defRPr/>
              </a:pPr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58BA6AF-D633-40D5-97B6-63C28AD492F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8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openxmlformats.org/officeDocument/2006/relationships/image" Target="../media/image21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ubtitle 2"/>
          <p:cNvSpPr>
            <a:spLocks noGrp="1"/>
          </p:cNvSpPr>
          <p:nvPr>
            <p:ph type="subTitle" idx="4294967295"/>
          </p:nvPr>
        </p:nvSpPr>
        <p:spPr>
          <a:xfrm>
            <a:off x="1214414" y="3000372"/>
            <a:ext cx="7705725" cy="1643074"/>
          </a:xfrm>
        </p:spPr>
        <p:txBody>
          <a:bodyPr/>
          <a:lstStyle/>
          <a:p>
            <a:pPr algn="ctr" eaLnBrk="1" hangingPunct="1">
              <a:buNone/>
            </a:pPr>
            <a:r>
              <a:rPr lang="es-MX" sz="4400" dirty="0">
                <a:solidFill>
                  <a:srgbClr val="00B0F0"/>
                </a:solidFill>
              </a:rPr>
              <a:t>Generalidades de los</a:t>
            </a:r>
            <a:br>
              <a:rPr lang="es-MX" sz="4400" dirty="0">
                <a:solidFill>
                  <a:srgbClr val="00B0F0"/>
                </a:solidFill>
              </a:rPr>
            </a:br>
            <a:r>
              <a:rPr lang="es-MX" sz="4400" dirty="0">
                <a:solidFill>
                  <a:srgbClr val="00B0F0"/>
                </a:solidFill>
              </a:rPr>
              <a:t>sistemas de información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32 Lágrima"/>
          <p:cNvSpPr/>
          <p:nvPr/>
        </p:nvSpPr>
        <p:spPr>
          <a:xfrm>
            <a:off x="3347864" y="1628800"/>
            <a:ext cx="2736304" cy="2376264"/>
          </a:xfrm>
          <a:prstGeom prst="teardrop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Rectángulo"/>
          <p:cNvSpPr/>
          <p:nvPr/>
        </p:nvSpPr>
        <p:spPr>
          <a:xfrm>
            <a:off x="3419872" y="1859920"/>
            <a:ext cx="2736304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200" b="1" dirty="0">
                <a:solidFill>
                  <a:schemeClr val="bg1"/>
                </a:solidFill>
              </a:rPr>
              <a:t>OBJETIVOS DE LOS SISTEMAS DE INFORMACIÓN</a:t>
            </a:r>
          </a:p>
          <a:p>
            <a:pPr algn="ctr"/>
            <a:r>
              <a:rPr lang="es-MX" sz="2200" b="1" dirty="0">
                <a:solidFill>
                  <a:schemeClr val="bg1"/>
                </a:solidFill>
              </a:rPr>
              <a:t>DENTRO DE LAS ORGANIZACIONES</a:t>
            </a:r>
          </a:p>
        </p:txBody>
      </p:sp>
      <p:sp>
        <p:nvSpPr>
          <p:cNvPr id="23" name="22 Rectángulo"/>
          <p:cNvSpPr/>
          <p:nvPr/>
        </p:nvSpPr>
        <p:spPr>
          <a:xfrm>
            <a:off x="1835696" y="5325015"/>
            <a:ext cx="34563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spc="200" dirty="0"/>
              <a:t>Proporcionan información que sirve de apoyo en el proceso de toma de decisiones.</a:t>
            </a:r>
          </a:p>
        </p:txBody>
      </p:sp>
      <p:sp>
        <p:nvSpPr>
          <p:cNvPr id="24" name="23 Rectángulo"/>
          <p:cNvSpPr/>
          <p:nvPr/>
        </p:nvSpPr>
        <p:spPr>
          <a:xfrm>
            <a:off x="755576" y="4149080"/>
            <a:ext cx="30243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spc="200" dirty="0"/>
              <a:t>Automatizan los procesos operativos.</a:t>
            </a:r>
          </a:p>
        </p:txBody>
      </p:sp>
      <p:sp>
        <p:nvSpPr>
          <p:cNvPr id="30" name="29 Lágrima"/>
          <p:cNvSpPr/>
          <p:nvPr/>
        </p:nvSpPr>
        <p:spPr>
          <a:xfrm>
            <a:off x="827584" y="4149080"/>
            <a:ext cx="288032" cy="288032"/>
          </a:xfrm>
          <a:prstGeom prst="teardrop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30 Lágrima"/>
          <p:cNvSpPr/>
          <p:nvPr/>
        </p:nvSpPr>
        <p:spPr>
          <a:xfrm>
            <a:off x="1691680" y="5397023"/>
            <a:ext cx="288032" cy="288032"/>
          </a:xfrm>
          <a:prstGeom prst="teardrop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3" name="34 Grupo"/>
          <p:cNvGrpSpPr/>
          <p:nvPr/>
        </p:nvGrpSpPr>
        <p:grpSpPr>
          <a:xfrm>
            <a:off x="6372200" y="3140968"/>
            <a:ext cx="2843808" cy="1200329"/>
            <a:chOff x="6372200" y="3247816"/>
            <a:chExt cx="2843808" cy="1200329"/>
          </a:xfrm>
        </p:grpSpPr>
        <p:sp>
          <p:nvSpPr>
            <p:cNvPr id="15" name="14 Rectángulo"/>
            <p:cNvSpPr/>
            <p:nvPr/>
          </p:nvSpPr>
          <p:spPr>
            <a:xfrm>
              <a:off x="6372200" y="3247816"/>
              <a:ext cx="284380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b="1" spc="200" dirty="0"/>
                <a:t>Logran ventajas competitivas a través de su implantación y uso.</a:t>
              </a:r>
            </a:p>
          </p:txBody>
        </p:sp>
        <p:sp>
          <p:nvSpPr>
            <p:cNvPr id="32" name="31 Lágrima"/>
            <p:cNvSpPr/>
            <p:nvPr/>
          </p:nvSpPr>
          <p:spPr>
            <a:xfrm>
              <a:off x="6372200" y="3356992"/>
              <a:ext cx="288032" cy="288032"/>
            </a:xfrm>
            <a:prstGeom prst="teardrop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9" name="18 Rectángulo"/>
          <p:cNvSpPr/>
          <p:nvPr/>
        </p:nvSpPr>
        <p:spPr>
          <a:xfrm>
            <a:off x="683568" y="6423719"/>
            <a:ext cx="26642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200" dirty="0">
                <a:ea typeface="Times New Roman" pitchFamily="18" charset="0"/>
                <a:cs typeface="Calibri" pitchFamily="34" charset="0"/>
              </a:rPr>
              <a:t>Cohen, D. y </a:t>
            </a:r>
            <a:r>
              <a:rPr lang="es-MX" sz="1200" dirty="0" err="1">
                <a:ea typeface="Times New Roman" pitchFamily="18" charset="0"/>
                <a:cs typeface="Calibri" pitchFamily="34" charset="0"/>
              </a:rPr>
              <a:t>Asín</a:t>
            </a:r>
            <a:r>
              <a:rPr lang="es-MX" sz="1200" dirty="0">
                <a:ea typeface="Times New Roman" pitchFamily="18" charset="0"/>
                <a:cs typeface="Calibri" pitchFamily="34" charset="0"/>
              </a:rPr>
              <a:t>, E. (2009). </a:t>
            </a:r>
            <a:r>
              <a:rPr lang="es-MX" sz="1200" i="1" dirty="0">
                <a:ea typeface="Times New Roman" pitchFamily="18" charset="0"/>
                <a:cs typeface="Calibri" pitchFamily="34" charset="0"/>
              </a:rPr>
              <a:t>Tecnologías de la información en negocios</a:t>
            </a:r>
            <a:r>
              <a:rPr lang="es-MX" sz="1200" dirty="0">
                <a:ea typeface="Times New Roman" pitchFamily="18" charset="0"/>
                <a:cs typeface="Calibri" pitchFamily="34" charset="0"/>
              </a:rPr>
              <a:t>.</a:t>
            </a:r>
            <a:endParaRPr lang="es-MX" sz="1200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Sistemas de información en las organizaciones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81" y="1600596"/>
            <a:ext cx="2476476" cy="247647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908" y="1595660"/>
            <a:ext cx="2406785" cy="1585512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4385886"/>
            <a:ext cx="3034226" cy="20234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42 Lágrima"/>
          <p:cNvSpPr/>
          <p:nvPr/>
        </p:nvSpPr>
        <p:spPr>
          <a:xfrm>
            <a:off x="6300192" y="1556792"/>
            <a:ext cx="2736304" cy="2448272"/>
          </a:xfrm>
          <a:prstGeom prst="teardrop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24 Rectángulo"/>
          <p:cNvSpPr/>
          <p:nvPr/>
        </p:nvSpPr>
        <p:spPr>
          <a:xfrm>
            <a:off x="6588224" y="1706032"/>
            <a:ext cx="237626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b="1" cap="all" spc="100" dirty="0">
                <a:solidFill>
                  <a:schemeClr val="bg1"/>
                </a:solidFill>
              </a:rPr>
              <a:t>Ciclo de vida de un sistema </a:t>
            </a:r>
          </a:p>
          <a:p>
            <a:pPr algn="ctr"/>
            <a:r>
              <a:rPr lang="es-MX" sz="2400" b="1" cap="all" spc="100" dirty="0">
                <a:solidFill>
                  <a:schemeClr val="bg1"/>
                </a:solidFill>
              </a:rPr>
              <a:t>de información en cascada</a:t>
            </a:r>
          </a:p>
        </p:txBody>
      </p:sp>
      <p:grpSp>
        <p:nvGrpSpPr>
          <p:cNvPr id="42" name="41 Grupo"/>
          <p:cNvGrpSpPr/>
          <p:nvPr/>
        </p:nvGrpSpPr>
        <p:grpSpPr>
          <a:xfrm>
            <a:off x="3347864" y="1968515"/>
            <a:ext cx="3096344" cy="4556829"/>
            <a:chOff x="3347864" y="1968515"/>
            <a:chExt cx="3096344" cy="4556829"/>
          </a:xfrm>
        </p:grpSpPr>
        <p:sp>
          <p:nvSpPr>
            <p:cNvPr id="28" name="27 Flecha abajo"/>
            <p:cNvSpPr/>
            <p:nvPr/>
          </p:nvSpPr>
          <p:spPr>
            <a:xfrm>
              <a:off x="4499992" y="2492896"/>
              <a:ext cx="504056" cy="720080"/>
            </a:xfrm>
            <a:prstGeom prst="down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5" name="34 Rectángulo"/>
            <p:cNvSpPr/>
            <p:nvPr/>
          </p:nvSpPr>
          <p:spPr>
            <a:xfrm>
              <a:off x="3347864" y="1968515"/>
              <a:ext cx="302433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2400" b="1" cap="all" spc="200" dirty="0"/>
                <a:t>Planificación</a:t>
              </a:r>
            </a:p>
          </p:txBody>
        </p:sp>
        <p:sp>
          <p:nvSpPr>
            <p:cNvPr id="36" name="35 Rectángulo"/>
            <p:cNvSpPr/>
            <p:nvPr/>
          </p:nvSpPr>
          <p:spPr>
            <a:xfrm>
              <a:off x="3347864" y="3264659"/>
              <a:ext cx="302433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2400" b="1" cap="all" spc="200" dirty="0"/>
                <a:t>diseño</a:t>
              </a:r>
            </a:p>
          </p:txBody>
        </p:sp>
        <p:sp>
          <p:nvSpPr>
            <p:cNvPr id="37" name="36 Rectángulo"/>
            <p:cNvSpPr/>
            <p:nvPr/>
          </p:nvSpPr>
          <p:spPr>
            <a:xfrm>
              <a:off x="3347864" y="4623519"/>
              <a:ext cx="302433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2400" b="1" cap="all" spc="200" dirty="0"/>
                <a:t>implantación</a:t>
              </a:r>
            </a:p>
          </p:txBody>
        </p:sp>
        <p:sp>
          <p:nvSpPr>
            <p:cNvPr id="38" name="37 Rectángulo"/>
            <p:cNvSpPr/>
            <p:nvPr/>
          </p:nvSpPr>
          <p:spPr>
            <a:xfrm>
              <a:off x="3419872" y="6063679"/>
              <a:ext cx="302433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2400" b="1" cap="all" spc="200" dirty="0"/>
                <a:t>MANTENIMIENTO</a:t>
              </a:r>
            </a:p>
          </p:txBody>
        </p:sp>
        <p:sp>
          <p:nvSpPr>
            <p:cNvPr id="39" name="38 Flecha abajo"/>
            <p:cNvSpPr/>
            <p:nvPr/>
          </p:nvSpPr>
          <p:spPr>
            <a:xfrm>
              <a:off x="4572000" y="3861048"/>
              <a:ext cx="504056" cy="720080"/>
            </a:xfrm>
            <a:prstGeom prst="down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0" name="39 Flecha abajo"/>
            <p:cNvSpPr/>
            <p:nvPr/>
          </p:nvSpPr>
          <p:spPr>
            <a:xfrm>
              <a:off x="4572000" y="5229200"/>
              <a:ext cx="504056" cy="720080"/>
            </a:xfrm>
            <a:prstGeom prst="down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41" name="40 Rectángulo"/>
          <p:cNvSpPr/>
          <p:nvPr/>
        </p:nvSpPr>
        <p:spPr>
          <a:xfrm>
            <a:off x="755576" y="3325048"/>
            <a:ext cx="237626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dirty="0"/>
              <a:t>Es aconsejable utilizarlo cuando el sistema a desarrollar es poco complejo, se dispone de tiempo muy limitado para su desarrollo, o cuando las necesidades están perfectamente claras y se tiene la garantía de que van a ser estables.</a:t>
            </a:r>
          </a:p>
        </p:txBody>
      </p:sp>
      <p:sp>
        <p:nvSpPr>
          <p:cNvPr id="16" name="15 Rectángulo"/>
          <p:cNvSpPr/>
          <p:nvPr/>
        </p:nvSpPr>
        <p:spPr>
          <a:xfrm>
            <a:off x="6516216" y="5301208"/>
            <a:ext cx="24482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200" dirty="0" err="1">
                <a:ea typeface="Times New Roman" pitchFamily="18" charset="0"/>
                <a:cs typeface="Calibri" pitchFamily="34" charset="0"/>
              </a:rPr>
              <a:t>Arjonilla</a:t>
            </a:r>
            <a:r>
              <a:rPr lang="es-MX" sz="1200" dirty="0">
                <a:ea typeface="Times New Roman" pitchFamily="18" charset="0"/>
                <a:cs typeface="Calibri" pitchFamily="34" charset="0"/>
              </a:rPr>
              <a:t>, S. y Medina, J. (2013). </a:t>
            </a:r>
            <a:r>
              <a:rPr lang="es-MX" sz="1200" i="1" dirty="0">
                <a:ea typeface="Times New Roman" pitchFamily="18" charset="0"/>
                <a:cs typeface="Calibri" pitchFamily="34" charset="0"/>
              </a:rPr>
              <a:t>La gestión de los sistemas de información en la empresa: teoría y casos prácticos.</a:t>
            </a:r>
            <a:endParaRPr lang="es-MX" sz="12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Ciclo de vida de un sistema de información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149" y="1700808"/>
            <a:ext cx="1670651" cy="16989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Flecha abajo"/>
          <p:cNvSpPr/>
          <p:nvPr/>
        </p:nvSpPr>
        <p:spPr>
          <a:xfrm>
            <a:off x="4499992" y="2132856"/>
            <a:ext cx="504056" cy="72008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34 Rectángulo"/>
          <p:cNvSpPr/>
          <p:nvPr/>
        </p:nvSpPr>
        <p:spPr>
          <a:xfrm>
            <a:off x="3491880" y="1484784"/>
            <a:ext cx="28803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b="1" cap="all" spc="200" dirty="0"/>
              <a:t>Planificación</a:t>
            </a:r>
          </a:p>
        </p:txBody>
      </p:sp>
      <p:sp>
        <p:nvSpPr>
          <p:cNvPr id="36" name="35 Rectángulo"/>
          <p:cNvSpPr/>
          <p:nvPr/>
        </p:nvSpPr>
        <p:spPr>
          <a:xfrm>
            <a:off x="3347864" y="2780928"/>
            <a:ext cx="30243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b="1" cap="all" spc="200" dirty="0"/>
              <a:t>diseño</a:t>
            </a:r>
          </a:p>
        </p:txBody>
      </p:sp>
      <p:sp>
        <p:nvSpPr>
          <p:cNvPr id="37" name="36 Rectángulo"/>
          <p:cNvSpPr/>
          <p:nvPr/>
        </p:nvSpPr>
        <p:spPr>
          <a:xfrm>
            <a:off x="3419872" y="4149080"/>
            <a:ext cx="30243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b="1" cap="all" spc="200" dirty="0"/>
              <a:t>implantación</a:t>
            </a:r>
          </a:p>
        </p:txBody>
      </p:sp>
      <p:sp>
        <p:nvSpPr>
          <p:cNvPr id="38" name="37 Rectángulo"/>
          <p:cNvSpPr/>
          <p:nvPr/>
        </p:nvSpPr>
        <p:spPr>
          <a:xfrm>
            <a:off x="3419872" y="5703639"/>
            <a:ext cx="30243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b="1" cap="all" spc="200" dirty="0"/>
              <a:t>MANTENIMIENTO</a:t>
            </a:r>
          </a:p>
        </p:txBody>
      </p:sp>
      <p:sp>
        <p:nvSpPr>
          <p:cNvPr id="39" name="38 Flecha abajo"/>
          <p:cNvSpPr/>
          <p:nvPr/>
        </p:nvSpPr>
        <p:spPr>
          <a:xfrm>
            <a:off x="4572000" y="3356992"/>
            <a:ext cx="504056" cy="72008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39 Flecha abajo"/>
          <p:cNvSpPr/>
          <p:nvPr/>
        </p:nvSpPr>
        <p:spPr>
          <a:xfrm>
            <a:off x="4572000" y="4869160"/>
            <a:ext cx="504056" cy="72008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2" name="11 Conector angular"/>
          <p:cNvCxnSpPr/>
          <p:nvPr/>
        </p:nvCxnSpPr>
        <p:spPr>
          <a:xfrm rot="10800000">
            <a:off x="3419873" y="1715617"/>
            <a:ext cx="12700" cy="1296144"/>
          </a:xfrm>
          <a:prstGeom prst="bentConnector3">
            <a:avLst>
              <a:gd name="adj1" fmla="val 1800000"/>
            </a:avLst>
          </a:prstGeom>
          <a:ln w="19050">
            <a:solidFill>
              <a:srgbClr val="C45D0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angular"/>
          <p:cNvCxnSpPr/>
          <p:nvPr/>
        </p:nvCxnSpPr>
        <p:spPr>
          <a:xfrm rot="10800000">
            <a:off x="3695204" y="3140968"/>
            <a:ext cx="12700" cy="1296144"/>
          </a:xfrm>
          <a:prstGeom prst="bentConnector3">
            <a:avLst>
              <a:gd name="adj1" fmla="val 3857143"/>
            </a:avLst>
          </a:prstGeom>
          <a:ln w="19050">
            <a:solidFill>
              <a:srgbClr val="C45D0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angular"/>
          <p:cNvCxnSpPr/>
          <p:nvPr/>
        </p:nvCxnSpPr>
        <p:spPr>
          <a:xfrm rot="10800000">
            <a:off x="3695204" y="4653136"/>
            <a:ext cx="12700" cy="1296144"/>
          </a:xfrm>
          <a:prstGeom prst="bentConnector3">
            <a:avLst>
              <a:gd name="adj1" fmla="val 3857143"/>
            </a:avLst>
          </a:prstGeom>
          <a:ln w="19050">
            <a:solidFill>
              <a:srgbClr val="C45D0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45 Lágrima"/>
          <p:cNvSpPr/>
          <p:nvPr/>
        </p:nvSpPr>
        <p:spPr>
          <a:xfrm>
            <a:off x="6300192" y="1556792"/>
            <a:ext cx="2736304" cy="2448272"/>
          </a:xfrm>
          <a:prstGeom prst="teardrop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7" name="46 Rectángulo"/>
          <p:cNvSpPr/>
          <p:nvPr/>
        </p:nvSpPr>
        <p:spPr>
          <a:xfrm>
            <a:off x="6588224" y="1778040"/>
            <a:ext cx="237626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b="1" cap="all" spc="100" dirty="0">
                <a:solidFill>
                  <a:schemeClr val="bg1"/>
                </a:solidFill>
              </a:rPr>
              <a:t>Ciclo de vida de un sistema </a:t>
            </a:r>
          </a:p>
          <a:p>
            <a:pPr algn="ctr"/>
            <a:r>
              <a:rPr lang="es-MX" sz="2400" b="1" cap="all" spc="100" dirty="0">
                <a:solidFill>
                  <a:schemeClr val="bg1"/>
                </a:solidFill>
              </a:rPr>
              <a:t>de información en espiral</a:t>
            </a:r>
          </a:p>
        </p:txBody>
      </p:sp>
      <p:sp>
        <p:nvSpPr>
          <p:cNvPr id="17" name="16 Rectángulo"/>
          <p:cNvSpPr/>
          <p:nvPr/>
        </p:nvSpPr>
        <p:spPr>
          <a:xfrm>
            <a:off x="6516216" y="5445224"/>
            <a:ext cx="24482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200" dirty="0" err="1">
                <a:ea typeface="Times New Roman" pitchFamily="18" charset="0"/>
                <a:cs typeface="Calibri" pitchFamily="34" charset="0"/>
              </a:rPr>
              <a:t>Arjonilla</a:t>
            </a:r>
            <a:r>
              <a:rPr lang="es-MX" sz="1200" dirty="0">
                <a:ea typeface="Times New Roman" pitchFamily="18" charset="0"/>
                <a:cs typeface="Calibri" pitchFamily="34" charset="0"/>
              </a:rPr>
              <a:t>, S. y Medina, J. (2013). </a:t>
            </a:r>
            <a:r>
              <a:rPr lang="es-MX" sz="1200" i="1" dirty="0">
                <a:ea typeface="Times New Roman" pitchFamily="18" charset="0"/>
                <a:cs typeface="Calibri" pitchFamily="34" charset="0"/>
              </a:rPr>
              <a:t>La gestión de los sistemas de información en la empresa: teoría y casos prácticos.</a:t>
            </a:r>
            <a:endParaRPr lang="es-MX" sz="1200" dirty="0"/>
          </a:p>
        </p:txBody>
      </p:sp>
      <p:sp>
        <p:nvSpPr>
          <p:cNvPr id="18" name="17 Rectángulo"/>
          <p:cNvSpPr/>
          <p:nvPr/>
        </p:nvSpPr>
        <p:spPr>
          <a:xfrm>
            <a:off x="755576" y="4145012"/>
            <a:ext cx="205172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dirty="0"/>
              <a:t>Es aconsejable utilizarlo cuando el sistema a desarrollar es complejo, se dispone de tiempo para su desarrollo, o las necesidades no son claras.</a:t>
            </a: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Ciclo de vida de un sistema de información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88" y="2291681"/>
            <a:ext cx="1770996" cy="180096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Fuentes de información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sz="2400" dirty="0"/>
              <a:t>Libro: Cohen, D. y Asín, E. (2009). Tecnologías de la información en negocios. México: McGraw-Hill Interamericana. Disponible en biblioteca McGraw-Hill.</a:t>
            </a:r>
          </a:p>
          <a:p>
            <a:endParaRPr lang="es-ES_tradnl" sz="2400" dirty="0"/>
          </a:p>
          <a:p>
            <a:r>
              <a:rPr lang="es-ES_tradnl" sz="2400" dirty="0"/>
              <a:t>Libro: </a:t>
            </a:r>
            <a:r>
              <a:rPr lang="es-ES_tradnl" sz="2400" dirty="0" err="1"/>
              <a:t>Arjonilla</a:t>
            </a:r>
            <a:r>
              <a:rPr lang="es-ES_tradnl" sz="2400" dirty="0"/>
              <a:t>, S. y Medina, J. (2013). La gestión de los sistemas de información en la empresa: teoría y casos prácticos. España: Larousse - Ediciones pirámide. Disponible en la biblioteca virtual E-libro.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ctr">
              <a:buNone/>
              <a:defRPr/>
            </a:pPr>
            <a:r>
              <a:rPr lang="es-MX" sz="3100" dirty="0">
                <a:solidFill>
                  <a:srgbClr val="00133A"/>
                </a:solidFill>
                <a:cs typeface="Arial" charset="0"/>
              </a:rPr>
              <a:t>El propósito de la presentación es que identifiques los conceptos básicos de los sistemas de información, sus componentes, su ciclo de vida y cómo se clasifican; además examinar cómo son utilizados por las organizaciones.</a:t>
            </a:r>
            <a:endParaRPr lang="es-ES" sz="3100" dirty="0">
              <a:solidFill>
                <a:srgbClr val="00133A"/>
              </a:solidFill>
              <a:cs typeface="Arial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Objetivo de la presentación</a:t>
            </a:r>
          </a:p>
        </p:txBody>
      </p:sp>
      <p:sp>
        <p:nvSpPr>
          <p:cNvPr id="6" name="5 Rectángulo"/>
          <p:cNvSpPr/>
          <p:nvPr/>
        </p:nvSpPr>
        <p:spPr>
          <a:xfrm>
            <a:off x="7601590" y="5301208"/>
            <a:ext cx="2375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 </a:t>
            </a:r>
          </a:p>
          <a:p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4221088"/>
            <a:ext cx="3807012" cy="230931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1835696" y="1556792"/>
            <a:ext cx="18414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800" b="1" dirty="0"/>
              <a:t>DATO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4932040" y="4365104"/>
            <a:ext cx="38519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800" b="1" dirty="0"/>
              <a:t>INFORMACIÓN</a:t>
            </a:r>
          </a:p>
        </p:txBody>
      </p:sp>
      <p:sp>
        <p:nvSpPr>
          <p:cNvPr id="13" name="12 Rectángulo"/>
          <p:cNvSpPr/>
          <p:nvPr/>
        </p:nvSpPr>
        <p:spPr>
          <a:xfrm>
            <a:off x="5076056" y="4797152"/>
            <a:ext cx="367240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800" dirty="0"/>
              <a:t>Son datos que en un contexto dado tienen un significado para alguien.</a:t>
            </a:r>
          </a:p>
        </p:txBody>
      </p:sp>
      <p:sp>
        <p:nvSpPr>
          <p:cNvPr id="20" name="19 Rectángulo"/>
          <p:cNvSpPr/>
          <p:nvPr/>
        </p:nvSpPr>
        <p:spPr>
          <a:xfrm>
            <a:off x="827584" y="6309320"/>
            <a:ext cx="24482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200" dirty="0"/>
              <a:t>Cohen, Daniel (2009</a:t>
            </a:r>
            <a:r>
              <a:rPr lang="es-MX" sz="1200" i="1" dirty="0"/>
              <a:t>). Tecnologías de la información en negocios</a:t>
            </a:r>
            <a:r>
              <a:rPr lang="es-MX" sz="1200" dirty="0"/>
              <a:t>. 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Conceptos básicos de sistemas de información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676" y="2368768"/>
            <a:ext cx="2466829" cy="1873660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683568" y="1988841"/>
            <a:ext cx="424847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800" dirty="0"/>
              <a:t>puede ser un número, una palabra o una imagen</a:t>
            </a:r>
            <a:r>
              <a:rPr lang="es-MX" sz="28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57" y="3861048"/>
            <a:ext cx="1594863" cy="159486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363" y="4088903"/>
            <a:ext cx="2286351" cy="2013868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613" y="1738148"/>
            <a:ext cx="3613322" cy="24095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2627784" y="1628800"/>
            <a:ext cx="43577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800" dirty="0"/>
              <a:t>SISTEMA DE INFORMACIÓN</a:t>
            </a:r>
          </a:p>
        </p:txBody>
      </p:sp>
      <p:sp>
        <p:nvSpPr>
          <p:cNvPr id="7" name="6 Rectángulo"/>
          <p:cNvSpPr/>
          <p:nvPr/>
        </p:nvSpPr>
        <p:spPr>
          <a:xfrm>
            <a:off x="5758898" y="2265834"/>
            <a:ext cx="291755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800" dirty="0"/>
              <a:t>Conjunto de elementos que interactúan entre sí con el fin de apoyar las actividades de</a:t>
            </a:r>
          </a:p>
          <a:p>
            <a:pPr algn="ctr"/>
            <a:r>
              <a:rPr lang="es-MX" sz="2800" dirty="0"/>
              <a:t>una empresa o negocio.</a:t>
            </a:r>
          </a:p>
        </p:txBody>
      </p:sp>
      <p:sp>
        <p:nvSpPr>
          <p:cNvPr id="9" name="8 Rectángulo"/>
          <p:cNvSpPr/>
          <p:nvPr/>
        </p:nvSpPr>
        <p:spPr>
          <a:xfrm>
            <a:off x="683568" y="6423719"/>
            <a:ext cx="26642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200" dirty="0">
                <a:ea typeface="Times New Roman" pitchFamily="18" charset="0"/>
                <a:cs typeface="Calibri" pitchFamily="34" charset="0"/>
              </a:rPr>
              <a:t>Cohen, D. y </a:t>
            </a:r>
            <a:r>
              <a:rPr lang="es-MX" sz="1200" dirty="0" err="1">
                <a:ea typeface="Times New Roman" pitchFamily="18" charset="0"/>
                <a:cs typeface="Calibri" pitchFamily="34" charset="0"/>
              </a:rPr>
              <a:t>Asín</a:t>
            </a:r>
            <a:r>
              <a:rPr lang="es-MX" sz="1200" dirty="0">
                <a:ea typeface="Times New Roman" pitchFamily="18" charset="0"/>
                <a:cs typeface="Calibri" pitchFamily="34" charset="0"/>
              </a:rPr>
              <a:t>, E. (2009). </a:t>
            </a:r>
            <a:r>
              <a:rPr lang="es-MX" sz="1200" i="1" dirty="0">
                <a:ea typeface="Times New Roman" pitchFamily="18" charset="0"/>
                <a:cs typeface="Calibri" pitchFamily="34" charset="0"/>
              </a:rPr>
              <a:t>Tecnologías de la información en negocios</a:t>
            </a:r>
            <a:r>
              <a:rPr lang="es-MX" sz="1200" dirty="0">
                <a:ea typeface="Times New Roman" pitchFamily="18" charset="0"/>
                <a:cs typeface="Calibri" pitchFamily="34" charset="0"/>
              </a:rPr>
              <a:t>.</a:t>
            </a:r>
            <a:endParaRPr lang="es-MX" sz="12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Conceptos básicos de sistemas de información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000" y="2201035"/>
            <a:ext cx="4681728" cy="372465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1115616" y="1412776"/>
            <a:ext cx="78488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b="1" spc="300" dirty="0"/>
              <a:t>ELEMENTOS DE UN SISTEMA DE INFORMACIÓN</a:t>
            </a:r>
          </a:p>
        </p:txBody>
      </p:sp>
      <p:sp>
        <p:nvSpPr>
          <p:cNvPr id="12" name="11 Rectángulo"/>
          <p:cNvSpPr/>
          <p:nvPr/>
        </p:nvSpPr>
        <p:spPr>
          <a:xfrm>
            <a:off x="611560" y="1944819"/>
            <a:ext cx="2664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cap="all" spc="200" dirty="0"/>
              <a:t>recurso humano</a:t>
            </a:r>
          </a:p>
        </p:txBody>
      </p:sp>
      <p:sp>
        <p:nvSpPr>
          <p:cNvPr id="15" name="14 Rectángulo"/>
          <p:cNvSpPr/>
          <p:nvPr/>
        </p:nvSpPr>
        <p:spPr>
          <a:xfrm>
            <a:off x="755576" y="4725144"/>
            <a:ext cx="3219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b="1" cap="all" spc="200" dirty="0"/>
              <a:t>Equipo computacional</a:t>
            </a:r>
          </a:p>
        </p:txBody>
      </p:sp>
      <p:sp>
        <p:nvSpPr>
          <p:cNvPr id="23" name="22 Rectángulo"/>
          <p:cNvSpPr/>
          <p:nvPr/>
        </p:nvSpPr>
        <p:spPr>
          <a:xfrm>
            <a:off x="3555660" y="2051556"/>
            <a:ext cx="2888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b="1" cap="all" spc="200" dirty="0"/>
              <a:t>telecomunicaciones</a:t>
            </a:r>
          </a:p>
        </p:txBody>
      </p:sp>
      <p:sp>
        <p:nvSpPr>
          <p:cNvPr id="24" name="23 Rectángulo"/>
          <p:cNvSpPr/>
          <p:nvPr/>
        </p:nvSpPr>
        <p:spPr>
          <a:xfrm>
            <a:off x="6732240" y="1907540"/>
            <a:ext cx="2290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b="1" cap="all" spc="200" dirty="0"/>
              <a:t>procedimientos</a:t>
            </a:r>
          </a:p>
        </p:txBody>
      </p:sp>
      <p:sp>
        <p:nvSpPr>
          <p:cNvPr id="25" name="24 Rectángulo"/>
          <p:cNvSpPr/>
          <p:nvPr/>
        </p:nvSpPr>
        <p:spPr>
          <a:xfrm>
            <a:off x="6876256" y="4211796"/>
            <a:ext cx="19442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cap="all" spc="200" dirty="0"/>
              <a:t>programas</a:t>
            </a:r>
          </a:p>
        </p:txBody>
      </p:sp>
      <p:sp>
        <p:nvSpPr>
          <p:cNvPr id="27" name="26 Rectángulo"/>
          <p:cNvSpPr/>
          <p:nvPr/>
        </p:nvSpPr>
        <p:spPr>
          <a:xfrm>
            <a:off x="3635896" y="6453336"/>
            <a:ext cx="26642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200" dirty="0">
                <a:ea typeface="Times New Roman" pitchFamily="18" charset="0"/>
                <a:cs typeface="Calibri" pitchFamily="34" charset="0"/>
              </a:rPr>
              <a:t>Cohen, D. y </a:t>
            </a:r>
            <a:r>
              <a:rPr lang="es-MX" sz="1200" dirty="0" err="1">
                <a:ea typeface="Times New Roman" pitchFamily="18" charset="0"/>
                <a:cs typeface="Calibri" pitchFamily="34" charset="0"/>
              </a:rPr>
              <a:t>Asín</a:t>
            </a:r>
            <a:r>
              <a:rPr lang="es-MX" sz="1200" dirty="0">
                <a:ea typeface="Times New Roman" pitchFamily="18" charset="0"/>
                <a:cs typeface="Calibri" pitchFamily="34" charset="0"/>
              </a:rPr>
              <a:t>, E. (2009). </a:t>
            </a:r>
            <a:r>
              <a:rPr lang="es-MX" sz="1200" i="1" dirty="0">
                <a:ea typeface="Times New Roman" pitchFamily="18" charset="0"/>
                <a:cs typeface="Calibri" pitchFamily="34" charset="0"/>
              </a:rPr>
              <a:t>Tecnologías de la información en negocios</a:t>
            </a:r>
            <a:r>
              <a:rPr lang="es-MX" sz="1200" dirty="0">
                <a:ea typeface="Times New Roman" pitchFamily="18" charset="0"/>
                <a:cs typeface="Calibri" pitchFamily="34" charset="0"/>
              </a:rPr>
              <a:t>.</a:t>
            </a:r>
            <a:endParaRPr lang="es-MX" sz="12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Conceptos básicos de sistemas de información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335" y="2319322"/>
            <a:ext cx="1754481" cy="228330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2513742"/>
            <a:ext cx="2956588" cy="149132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658" y="2364724"/>
            <a:ext cx="2356518" cy="176552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5063171"/>
            <a:ext cx="2622961" cy="175020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855" y="4221088"/>
            <a:ext cx="1917377" cy="2224881"/>
          </a:xfrm>
          <a:prstGeom prst="rect">
            <a:avLst/>
          </a:prstGeom>
        </p:spPr>
      </p:pic>
      <p:sp>
        <p:nvSpPr>
          <p:cNvPr id="18" name="17 Rectángulo"/>
          <p:cNvSpPr/>
          <p:nvPr/>
        </p:nvSpPr>
        <p:spPr>
          <a:xfrm>
            <a:off x="3923928" y="4797152"/>
            <a:ext cx="197727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b="1" cap="all" spc="200" dirty="0"/>
              <a:t>DATOS O</a:t>
            </a:r>
          </a:p>
          <a:p>
            <a:pPr algn="ctr"/>
            <a:r>
              <a:rPr lang="es-MX" b="1" cap="all" spc="200" dirty="0"/>
              <a:t> INFORMACIÓN</a:t>
            </a:r>
          </a:p>
          <a:p>
            <a:pPr algn="ctr"/>
            <a:r>
              <a:rPr lang="es-MX" b="1" cap="all" spc="200" dirty="0"/>
              <a:t>FUENTE</a:t>
            </a: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448" y="4540472"/>
            <a:ext cx="2465634" cy="184844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25 Diagrama"/>
          <p:cNvGraphicFramePr/>
          <p:nvPr/>
        </p:nvGraphicFramePr>
        <p:xfrm>
          <a:off x="899592" y="1628800"/>
          <a:ext cx="7920880" cy="5144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4 Rectángulo"/>
          <p:cNvSpPr/>
          <p:nvPr/>
        </p:nvSpPr>
        <p:spPr>
          <a:xfrm>
            <a:off x="683568" y="6423719"/>
            <a:ext cx="26642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200" dirty="0">
                <a:ea typeface="Times New Roman" pitchFamily="18" charset="0"/>
                <a:cs typeface="Calibri" pitchFamily="34" charset="0"/>
              </a:rPr>
              <a:t>Cohen, D. y </a:t>
            </a:r>
            <a:r>
              <a:rPr lang="es-MX" sz="1200" dirty="0" err="1">
                <a:ea typeface="Times New Roman" pitchFamily="18" charset="0"/>
                <a:cs typeface="Calibri" pitchFamily="34" charset="0"/>
              </a:rPr>
              <a:t>Asín</a:t>
            </a:r>
            <a:r>
              <a:rPr lang="es-MX" sz="1200" dirty="0">
                <a:ea typeface="Times New Roman" pitchFamily="18" charset="0"/>
                <a:cs typeface="Calibri" pitchFamily="34" charset="0"/>
              </a:rPr>
              <a:t>, E. (2009). </a:t>
            </a:r>
            <a:r>
              <a:rPr lang="es-MX" sz="1200" i="1" dirty="0">
                <a:ea typeface="Times New Roman" pitchFamily="18" charset="0"/>
                <a:cs typeface="Calibri" pitchFamily="34" charset="0"/>
              </a:rPr>
              <a:t>Tecnologías de la información en negocios</a:t>
            </a:r>
            <a:r>
              <a:rPr lang="es-MX" sz="1200" dirty="0">
                <a:ea typeface="Times New Roman" pitchFamily="18" charset="0"/>
                <a:cs typeface="Calibri" pitchFamily="34" charset="0"/>
              </a:rPr>
              <a:t>.</a:t>
            </a:r>
            <a:endParaRPr lang="es-MX" sz="12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Sistemas de información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25 Diagrama"/>
          <p:cNvGraphicFramePr/>
          <p:nvPr/>
        </p:nvGraphicFramePr>
        <p:xfrm>
          <a:off x="899592" y="1700808"/>
          <a:ext cx="8100392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5 Rectángulo"/>
          <p:cNvSpPr/>
          <p:nvPr/>
        </p:nvSpPr>
        <p:spPr>
          <a:xfrm>
            <a:off x="683568" y="6423719"/>
            <a:ext cx="26642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200" dirty="0">
                <a:ea typeface="Times New Roman" pitchFamily="18" charset="0"/>
                <a:cs typeface="Calibri" pitchFamily="34" charset="0"/>
              </a:rPr>
              <a:t>Cohen, D. y </a:t>
            </a:r>
            <a:r>
              <a:rPr lang="es-MX" sz="1200" dirty="0" err="1">
                <a:ea typeface="Times New Roman" pitchFamily="18" charset="0"/>
                <a:cs typeface="Calibri" pitchFamily="34" charset="0"/>
              </a:rPr>
              <a:t>Asín</a:t>
            </a:r>
            <a:r>
              <a:rPr lang="es-MX" sz="1200" dirty="0">
                <a:ea typeface="Times New Roman" pitchFamily="18" charset="0"/>
                <a:cs typeface="Calibri" pitchFamily="34" charset="0"/>
              </a:rPr>
              <a:t>, E. (2009). </a:t>
            </a:r>
            <a:r>
              <a:rPr lang="es-MX" sz="1200" i="1" dirty="0">
                <a:ea typeface="Times New Roman" pitchFamily="18" charset="0"/>
                <a:cs typeface="Calibri" pitchFamily="34" charset="0"/>
              </a:rPr>
              <a:t>Tecnologías de la información en negocios</a:t>
            </a:r>
            <a:r>
              <a:rPr lang="es-MX" sz="1200" dirty="0">
                <a:ea typeface="Times New Roman" pitchFamily="18" charset="0"/>
                <a:cs typeface="Calibri" pitchFamily="34" charset="0"/>
              </a:rPr>
              <a:t>.</a:t>
            </a:r>
            <a:endParaRPr lang="es-MX" sz="12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Clasificación de los sistemas de información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35 Grupo"/>
          <p:cNvGrpSpPr/>
          <p:nvPr/>
        </p:nvGrpSpPr>
        <p:grpSpPr>
          <a:xfrm>
            <a:off x="3995936" y="2996952"/>
            <a:ext cx="2016224" cy="1296144"/>
            <a:chOff x="7020272" y="1556792"/>
            <a:chExt cx="2016224" cy="1296144"/>
          </a:xfrm>
        </p:grpSpPr>
        <p:sp>
          <p:nvSpPr>
            <p:cNvPr id="33" name="32 Lágrima"/>
            <p:cNvSpPr/>
            <p:nvPr/>
          </p:nvSpPr>
          <p:spPr>
            <a:xfrm>
              <a:off x="7020272" y="1556792"/>
              <a:ext cx="2016224" cy="1296144"/>
            </a:xfrm>
            <a:prstGeom prst="teardrop">
              <a:avLst/>
            </a:prstGeom>
            <a:solidFill>
              <a:srgbClr val="CC3300"/>
            </a:solidFill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8" name="17 Rectángulo"/>
            <p:cNvSpPr/>
            <p:nvPr/>
          </p:nvSpPr>
          <p:spPr>
            <a:xfrm>
              <a:off x="7127776" y="1700808"/>
              <a:ext cx="190872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b="1" spc="200" dirty="0">
                  <a:solidFill>
                    <a:schemeClr val="bg1"/>
                  </a:solidFill>
                </a:rPr>
                <a:t>Ejemplos de sistemas de información</a:t>
              </a:r>
            </a:p>
          </p:txBody>
        </p:sp>
      </p:grpSp>
      <p:sp>
        <p:nvSpPr>
          <p:cNvPr id="15" name="14 Rectángulo"/>
          <p:cNvSpPr/>
          <p:nvPr/>
        </p:nvSpPr>
        <p:spPr>
          <a:xfrm>
            <a:off x="3491880" y="6396335"/>
            <a:ext cx="26642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200" dirty="0">
                <a:ea typeface="Times New Roman" pitchFamily="18" charset="0"/>
                <a:cs typeface="Calibri" pitchFamily="34" charset="0"/>
              </a:rPr>
              <a:t>Cohen, D. y </a:t>
            </a:r>
            <a:r>
              <a:rPr lang="es-MX" sz="1200" dirty="0" err="1">
                <a:ea typeface="Times New Roman" pitchFamily="18" charset="0"/>
                <a:cs typeface="Calibri" pitchFamily="34" charset="0"/>
              </a:rPr>
              <a:t>Asín</a:t>
            </a:r>
            <a:r>
              <a:rPr lang="es-MX" sz="1200" dirty="0">
                <a:ea typeface="Times New Roman" pitchFamily="18" charset="0"/>
                <a:cs typeface="Calibri" pitchFamily="34" charset="0"/>
              </a:rPr>
              <a:t>, E. (2009). </a:t>
            </a:r>
            <a:r>
              <a:rPr lang="es-MX" sz="1200" i="1" dirty="0">
                <a:ea typeface="Times New Roman" pitchFamily="18" charset="0"/>
                <a:cs typeface="Calibri" pitchFamily="34" charset="0"/>
              </a:rPr>
              <a:t>Tecnologías de la información en negocios</a:t>
            </a:r>
            <a:r>
              <a:rPr lang="es-MX" sz="1200" dirty="0">
                <a:ea typeface="Times New Roman" pitchFamily="18" charset="0"/>
                <a:cs typeface="Calibri" pitchFamily="34" charset="0"/>
              </a:rPr>
              <a:t>.</a:t>
            </a:r>
            <a:endParaRPr lang="es-MX" sz="12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Sistemas de información en las organizaciones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556792"/>
            <a:ext cx="2947613" cy="263049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727" y="1651856"/>
            <a:ext cx="2424753" cy="197011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40" y="4336646"/>
            <a:ext cx="4108308" cy="195387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4005064"/>
            <a:ext cx="2932211" cy="23446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5220072" y="2276872"/>
            <a:ext cx="1080120" cy="30777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MX" sz="1400" b="1" spc="50" dirty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Sistemas</a:t>
            </a:r>
          </a:p>
        </p:txBody>
      </p:sp>
      <p:sp>
        <p:nvSpPr>
          <p:cNvPr id="9" name="8 Triángulo isósceles"/>
          <p:cNvSpPr/>
          <p:nvPr/>
        </p:nvSpPr>
        <p:spPr>
          <a:xfrm>
            <a:off x="3203848" y="1844824"/>
            <a:ext cx="3096344" cy="3240360"/>
          </a:xfrm>
          <a:prstGeom prst="triangle">
            <a:avLst/>
          </a:prstGeom>
          <a:solidFill>
            <a:srgbClr val="8A000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Llamada de nube"/>
          <p:cNvSpPr/>
          <p:nvPr/>
        </p:nvSpPr>
        <p:spPr>
          <a:xfrm>
            <a:off x="971600" y="2060848"/>
            <a:ext cx="2088232" cy="864096"/>
          </a:xfrm>
          <a:prstGeom prst="cloudCallout">
            <a:avLst>
              <a:gd name="adj1" fmla="val -11309"/>
              <a:gd name="adj2" fmla="val 43761"/>
            </a:avLst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Clientes</a:t>
            </a:r>
          </a:p>
        </p:txBody>
      </p:sp>
      <p:sp>
        <p:nvSpPr>
          <p:cNvPr id="11" name="10 Rectángulo"/>
          <p:cNvSpPr/>
          <p:nvPr/>
        </p:nvSpPr>
        <p:spPr>
          <a:xfrm>
            <a:off x="3275856" y="2276872"/>
            <a:ext cx="1080120" cy="30777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MX" sz="1400" b="1" spc="50" dirty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Sistemas</a:t>
            </a:r>
          </a:p>
        </p:txBody>
      </p:sp>
      <p:sp>
        <p:nvSpPr>
          <p:cNvPr id="12" name="11 Llamada de nube"/>
          <p:cNvSpPr/>
          <p:nvPr/>
        </p:nvSpPr>
        <p:spPr>
          <a:xfrm>
            <a:off x="6660232" y="2060848"/>
            <a:ext cx="2088232" cy="864096"/>
          </a:xfrm>
          <a:prstGeom prst="cloudCallout">
            <a:avLst>
              <a:gd name="adj1" fmla="val -11309"/>
              <a:gd name="adj2" fmla="val 43761"/>
            </a:avLst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Proveedores</a:t>
            </a:r>
          </a:p>
        </p:txBody>
      </p:sp>
      <p:sp>
        <p:nvSpPr>
          <p:cNvPr id="13" name="12 Llamada de nube"/>
          <p:cNvSpPr/>
          <p:nvPr/>
        </p:nvSpPr>
        <p:spPr>
          <a:xfrm>
            <a:off x="3635896" y="5949280"/>
            <a:ext cx="2304256" cy="864096"/>
          </a:xfrm>
          <a:prstGeom prst="cloudCallout">
            <a:avLst>
              <a:gd name="adj1" fmla="val -11309"/>
              <a:gd name="adj2" fmla="val 43761"/>
            </a:avLst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Competencia</a:t>
            </a:r>
          </a:p>
        </p:txBody>
      </p:sp>
      <p:sp>
        <p:nvSpPr>
          <p:cNvPr id="14" name="13 Rectángulo"/>
          <p:cNvSpPr/>
          <p:nvPr/>
        </p:nvSpPr>
        <p:spPr>
          <a:xfrm>
            <a:off x="4211960" y="2492896"/>
            <a:ext cx="1080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200" dirty="0">
                <a:solidFill>
                  <a:schemeClr val="bg1"/>
                </a:solidFill>
              </a:rPr>
              <a:t>Sistemas</a:t>
            </a:r>
          </a:p>
          <a:p>
            <a:pPr algn="ctr"/>
            <a:r>
              <a:rPr lang="es-MX" sz="1200" dirty="0">
                <a:solidFill>
                  <a:schemeClr val="bg1"/>
                </a:solidFill>
              </a:rPr>
              <a:t>de apoyo a las decisiones</a:t>
            </a:r>
          </a:p>
        </p:txBody>
      </p:sp>
      <p:sp>
        <p:nvSpPr>
          <p:cNvPr id="15" name="14 Rectángulo"/>
          <p:cNvSpPr/>
          <p:nvPr/>
        </p:nvSpPr>
        <p:spPr>
          <a:xfrm>
            <a:off x="3635896" y="4437112"/>
            <a:ext cx="21602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200" dirty="0">
                <a:solidFill>
                  <a:schemeClr val="bg1"/>
                </a:solidFill>
              </a:rPr>
              <a:t>Sistemas transaccionales</a:t>
            </a:r>
          </a:p>
        </p:txBody>
      </p:sp>
      <p:cxnSp>
        <p:nvCxnSpPr>
          <p:cNvPr id="17" name="16 Conector recto"/>
          <p:cNvCxnSpPr/>
          <p:nvPr/>
        </p:nvCxnSpPr>
        <p:spPr>
          <a:xfrm>
            <a:off x="3563888" y="4293096"/>
            <a:ext cx="237626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Rectángulo"/>
          <p:cNvSpPr/>
          <p:nvPr/>
        </p:nvSpPr>
        <p:spPr>
          <a:xfrm>
            <a:off x="3635896" y="4808185"/>
            <a:ext cx="21602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200" dirty="0">
                <a:solidFill>
                  <a:schemeClr val="bg1"/>
                </a:solidFill>
              </a:rPr>
              <a:t>(Nivel operativo)</a:t>
            </a:r>
          </a:p>
        </p:txBody>
      </p:sp>
      <p:sp>
        <p:nvSpPr>
          <p:cNvPr id="21" name="20 Rectángulo"/>
          <p:cNvSpPr/>
          <p:nvPr/>
        </p:nvSpPr>
        <p:spPr>
          <a:xfrm>
            <a:off x="3995936" y="3717032"/>
            <a:ext cx="15121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200" dirty="0">
                <a:solidFill>
                  <a:schemeClr val="bg1"/>
                </a:solidFill>
              </a:rPr>
              <a:t>(Nivel gerencial y</a:t>
            </a:r>
          </a:p>
          <a:p>
            <a:pPr algn="ctr"/>
            <a:r>
              <a:rPr lang="es-MX" sz="1200" dirty="0">
                <a:solidFill>
                  <a:schemeClr val="bg1"/>
                </a:solidFill>
              </a:rPr>
              <a:t>Altos ejecutivos)</a:t>
            </a:r>
          </a:p>
        </p:txBody>
      </p:sp>
      <p:sp>
        <p:nvSpPr>
          <p:cNvPr id="22" name="21 Rectángulo"/>
          <p:cNvSpPr/>
          <p:nvPr/>
        </p:nvSpPr>
        <p:spPr>
          <a:xfrm>
            <a:off x="2339752" y="3481263"/>
            <a:ext cx="1152128" cy="30777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MX" sz="1400" b="1" spc="50" dirty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estratégicos</a:t>
            </a:r>
          </a:p>
        </p:txBody>
      </p:sp>
      <p:sp>
        <p:nvSpPr>
          <p:cNvPr id="23" name="22 Rectángulo"/>
          <p:cNvSpPr/>
          <p:nvPr/>
        </p:nvSpPr>
        <p:spPr>
          <a:xfrm>
            <a:off x="6084168" y="3481263"/>
            <a:ext cx="1152128" cy="30777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MX" sz="1400" b="1" spc="50" dirty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estratégicos</a:t>
            </a:r>
          </a:p>
        </p:txBody>
      </p:sp>
      <p:sp>
        <p:nvSpPr>
          <p:cNvPr id="25" name="24 Rectángulo"/>
          <p:cNvSpPr/>
          <p:nvPr/>
        </p:nvSpPr>
        <p:spPr>
          <a:xfrm>
            <a:off x="3275856" y="5301208"/>
            <a:ext cx="3096344" cy="30777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MX" sz="1400" b="1" spc="50" dirty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Sistemas                 estratégicos</a:t>
            </a:r>
          </a:p>
        </p:txBody>
      </p:sp>
      <p:sp>
        <p:nvSpPr>
          <p:cNvPr id="27" name="26 Flecha izquierda y derecha"/>
          <p:cNvSpPr/>
          <p:nvPr/>
        </p:nvSpPr>
        <p:spPr>
          <a:xfrm rot="19977564">
            <a:off x="5588880" y="2939767"/>
            <a:ext cx="1087719" cy="300121"/>
          </a:xfrm>
          <a:prstGeom prst="left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28 Flecha izquierda y derecha"/>
          <p:cNvSpPr/>
          <p:nvPr/>
        </p:nvSpPr>
        <p:spPr>
          <a:xfrm rot="12653239">
            <a:off x="2843711" y="2966829"/>
            <a:ext cx="1087719" cy="300121"/>
          </a:xfrm>
          <a:prstGeom prst="left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29 Flecha izquierda y derecha"/>
          <p:cNvSpPr/>
          <p:nvPr/>
        </p:nvSpPr>
        <p:spPr>
          <a:xfrm rot="16200000">
            <a:off x="4367689" y="5433511"/>
            <a:ext cx="708743" cy="300121"/>
          </a:xfrm>
          <a:prstGeom prst="left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30 Rectángulo"/>
          <p:cNvSpPr/>
          <p:nvPr/>
        </p:nvSpPr>
        <p:spPr>
          <a:xfrm>
            <a:off x="1259632" y="1340768"/>
            <a:ext cx="72869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800" b="1" cap="small" spc="200" dirty="0"/>
              <a:t>tipos y usos de los sistemas de información</a:t>
            </a:r>
          </a:p>
        </p:txBody>
      </p:sp>
      <p:sp>
        <p:nvSpPr>
          <p:cNvPr id="28" name="27 Rectángulo"/>
          <p:cNvSpPr/>
          <p:nvPr/>
        </p:nvSpPr>
        <p:spPr>
          <a:xfrm>
            <a:off x="683568" y="6423719"/>
            <a:ext cx="26642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200" dirty="0">
                <a:ea typeface="Times New Roman" pitchFamily="18" charset="0"/>
                <a:cs typeface="Calibri" pitchFamily="34" charset="0"/>
              </a:rPr>
              <a:t>Cohen, D. y </a:t>
            </a:r>
            <a:r>
              <a:rPr lang="es-MX" sz="1200" dirty="0" err="1">
                <a:ea typeface="Times New Roman" pitchFamily="18" charset="0"/>
                <a:cs typeface="Calibri" pitchFamily="34" charset="0"/>
              </a:rPr>
              <a:t>Asín</a:t>
            </a:r>
            <a:r>
              <a:rPr lang="es-MX" sz="1200" dirty="0">
                <a:ea typeface="Times New Roman" pitchFamily="18" charset="0"/>
                <a:cs typeface="Calibri" pitchFamily="34" charset="0"/>
              </a:rPr>
              <a:t>, E. (2009). </a:t>
            </a:r>
            <a:r>
              <a:rPr lang="es-MX" sz="1200" i="1" dirty="0">
                <a:ea typeface="Times New Roman" pitchFamily="18" charset="0"/>
                <a:cs typeface="Calibri" pitchFamily="34" charset="0"/>
              </a:rPr>
              <a:t>Tecnologías de la información en negocios</a:t>
            </a:r>
            <a:r>
              <a:rPr lang="es-MX" sz="1200" dirty="0">
                <a:ea typeface="Times New Roman" pitchFamily="18" charset="0"/>
                <a:cs typeface="Calibri" pitchFamily="34" charset="0"/>
              </a:rPr>
              <a:t>.</a:t>
            </a:r>
            <a:endParaRPr lang="es-MX" sz="12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Sistemas de información en las organizaciones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6332</TotalTime>
  <Words>665</Words>
  <Application>Microsoft Office PowerPoint</Application>
  <PresentationFormat>Presentación en pantalla (4:3)</PresentationFormat>
  <Paragraphs>89</Paragraphs>
  <Slides>13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Office Theme</vt:lpstr>
      <vt:lpstr>Presentación de PowerPoint</vt:lpstr>
      <vt:lpstr>Objetivo de la presentación</vt:lpstr>
      <vt:lpstr>Conceptos básicos de sistemas de información</vt:lpstr>
      <vt:lpstr>Conceptos básicos de sistemas de información</vt:lpstr>
      <vt:lpstr>Conceptos básicos de sistemas de información</vt:lpstr>
      <vt:lpstr>Sistemas de información</vt:lpstr>
      <vt:lpstr>Clasificación de los sistemas de información</vt:lpstr>
      <vt:lpstr>Sistemas de información en las organizaciones</vt:lpstr>
      <vt:lpstr>Sistemas de información en las organizaciones</vt:lpstr>
      <vt:lpstr>Sistemas de información en las organizaciones</vt:lpstr>
      <vt:lpstr>Ciclo de vida de un sistema de información</vt:lpstr>
      <vt:lpstr>Ciclo de vida de un sistema de información</vt:lpstr>
      <vt:lpstr>Fuentes de información</vt:lpstr>
    </vt:vector>
  </TitlesOfParts>
  <Company>Apollo Group,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Apollo Group User</dc:creator>
  <cp:lastModifiedBy>Lily Haros</cp:lastModifiedBy>
  <cp:revision>460</cp:revision>
  <dcterms:created xsi:type="dcterms:W3CDTF">2014-07-09T21:19:27Z</dcterms:created>
  <dcterms:modified xsi:type="dcterms:W3CDTF">2020-09-07T09:49:24Z</dcterms:modified>
</cp:coreProperties>
</file>