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9" r:id="rId19"/>
    <p:sldId id="259" r:id="rId20"/>
    <p:sldId id="260" r:id="rId21"/>
    <p:sldId id="280" r:id="rId22"/>
    <p:sldId id="282" r:id="rId23"/>
    <p:sldId id="281" r:id="rId24"/>
    <p:sldId id="261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6E67C-6222-49B6-9D77-9D7A5F5A538A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74892-6AEC-488E-9F94-EFBF1454E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20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8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2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0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5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4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4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7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1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5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49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23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4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7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74892-6AEC-488E-9F94-EFBF1454EA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3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8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54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7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0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2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019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05C4D00-5A24-4601-ACE6-4A1383F56FA4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7045E2-6406-4EC9-A892-354FF4BAF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3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neo.org/docs/en-us/index.html" TargetMode="External"/><Relationship Id="rId4" Type="http://schemas.openxmlformats.org/officeDocument/2006/relationships/hyperlink" Target="https://neocompiler.io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o.org/docs/en-us/index.html" TargetMode="External"/><Relationship Id="rId2" Type="http://schemas.openxmlformats.org/officeDocument/2006/relationships/hyperlink" Target="https://github.com/nataliaRabelo/NeoSmartContr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ode.ic.uff.br:800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compiler.io/#nav-compilers/" TargetMode="External"/><Relationship Id="rId2" Type="http://schemas.openxmlformats.org/officeDocument/2006/relationships/hyperlink" Target="http://alode.ic.uff.br:8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94337-697C-7957-AA16-00D0E2AB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385881"/>
            <a:ext cx="8671523" cy="2086237"/>
          </a:xfrm>
        </p:spPr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Smart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contracts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em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>
                <a:solidFill>
                  <a:srgbClr val="7030A0"/>
                </a:solidFill>
              </a:rPr>
              <a:t>Neo</a:t>
            </a:r>
            <a:r>
              <a:rPr lang="pt-BR" dirty="0">
                <a:solidFill>
                  <a:srgbClr val="7030A0"/>
                </a:solidFill>
              </a:rPr>
              <a:t> Compile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7D0C3-4BBA-A5E0-C483-BE70F652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9229" y="5682591"/>
            <a:ext cx="3913541" cy="1645920"/>
          </a:xfrm>
        </p:spPr>
        <p:txBody>
          <a:bodyPr/>
          <a:lstStyle/>
          <a:p>
            <a:pPr algn="ctr"/>
            <a:r>
              <a:rPr lang="pt-BR" dirty="0"/>
              <a:t>Natália Bruno Rabelo</a:t>
            </a:r>
          </a:p>
          <a:p>
            <a:pPr algn="ctr"/>
            <a:r>
              <a:rPr lang="pt-BR" dirty="0"/>
              <a:t>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54FB287-50CE-1F63-B95F-BF255F1FA394}"/>
              </a:ext>
            </a:extLst>
          </p:cNvPr>
          <p:cNvSpPr txBox="1">
            <a:spLocks/>
          </p:cNvSpPr>
          <p:nvPr/>
        </p:nvSpPr>
        <p:spPr>
          <a:xfrm>
            <a:off x="1236372" y="108323"/>
            <a:ext cx="9228201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/>
              <a:t>UNIVERSIDADE FEDERAL FLUMINENSE</a:t>
            </a:r>
          </a:p>
          <a:p>
            <a:pPr algn="ctr"/>
            <a:r>
              <a:rPr lang="pt-BR" sz="2000" dirty="0"/>
              <a:t>INSTITUTO DE COMPUTAÇÃO</a:t>
            </a:r>
          </a:p>
          <a:p>
            <a:pPr algn="ctr"/>
            <a:r>
              <a:rPr lang="pt-BR" sz="2000" dirty="0"/>
              <a:t>DEPARTAMENTO DE CIÊNCIA DA COMPUTAÇÃO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732B0B-B0D8-0C71-BA49-5C2D4540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3" y="0"/>
            <a:ext cx="2815627" cy="21117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F9BDA6-89A1-69AE-6B41-DCA83291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9" y="3428999"/>
            <a:ext cx="2335660" cy="9023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C0FAAF-4EC3-E784-002A-B3B98096A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28" y="2852654"/>
            <a:ext cx="1152690" cy="11526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B8E68-FA35-B960-1CF9-D11538B4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3" y="108323"/>
            <a:ext cx="2449977" cy="165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5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Algoritmos de consenso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Picture 2" descr="Um pouco sobre os Algoritmos de Consenso - HashInvest">
            <a:extLst>
              <a:ext uri="{FF2B5EF4-FFF2-40B4-BE49-F238E27FC236}">
                <a16:creationId xmlns:a16="http://schemas.microsoft.com/office/drawing/2014/main" id="{99106046-C659-0C0D-BC32-3854C510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3829"/>
            <a:ext cx="103632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0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Criptografia assimétrica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Picture 8" descr="Criptografia de chave pública ou assimétrica • Universidade Java">
            <a:extLst>
              <a:ext uri="{FF2B5EF4-FFF2-40B4-BE49-F238E27FC236}">
                <a16:creationId xmlns:a16="http://schemas.microsoft.com/office/drawing/2014/main" id="{0EFC297B-899C-E238-AFF7-33098BDB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3" y="2491285"/>
            <a:ext cx="6441088" cy="29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Criptografia assimétrica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sp>
        <p:nvSpPr>
          <p:cNvPr id="5" name="Google Shape;463;p24">
            <a:extLst>
              <a:ext uri="{FF2B5EF4-FFF2-40B4-BE49-F238E27FC236}">
                <a16:creationId xmlns:a16="http://schemas.microsoft.com/office/drawing/2014/main" id="{72403874-A849-A0FE-D5AA-8E41B67E7FA7}"/>
              </a:ext>
            </a:extLst>
          </p:cNvPr>
          <p:cNvSpPr txBox="1"/>
          <p:nvPr/>
        </p:nvSpPr>
        <p:spPr>
          <a:xfrm>
            <a:off x="1331892" y="2151427"/>
            <a:ext cx="5253606" cy="861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Exemplos de algoritmo de criptografia assimétrica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sz="2000" dirty="0"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pt-BR" sz="2000" dirty="0" err="1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Rivest-Shamir-Adleman</a:t>
            </a: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 (RSA) –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módulo de exponenciação de dois primos de alto valor difíceis de fatorar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sz="2000" dirty="0"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sz="2000" dirty="0"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lang="pt-BR" sz="2000" dirty="0"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El Gamal ------------------</a:t>
            </a: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logaritmo discreto de difícil resolução</a:t>
            </a:r>
            <a:endParaRPr lang="pt-BR" sz="2000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sz="2000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sz="2000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lang="pt-BR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" name="Picture 8" descr="RSA (Rivest, Shamir, Adleman) - YouTube">
            <a:extLst>
              <a:ext uri="{FF2B5EF4-FFF2-40B4-BE49-F238E27FC236}">
                <a16:creationId xmlns:a16="http://schemas.microsoft.com/office/drawing/2014/main" id="{5EACA5B8-495E-BA5A-2099-F82901E2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65" y="1601808"/>
            <a:ext cx="4692399" cy="26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ElGamal cryptosystem pseudocode | Download Scientific Diagram">
            <a:extLst>
              <a:ext uri="{FF2B5EF4-FFF2-40B4-BE49-F238E27FC236}">
                <a16:creationId xmlns:a16="http://schemas.microsoft.com/office/drawing/2014/main" id="{470E4852-4A03-3BF5-3AE9-AD19EC3D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92" y="4139280"/>
            <a:ext cx="4596657" cy="248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15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Criptografia assimétrica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552F15-1469-73A1-200C-6B39DCA7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20" y="2085738"/>
            <a:ext cx="6614861" cy="4124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81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1134BC-3A6D-92BF-8396-526D31155DC8}"/>
              </a:ext>
            </a:extLst>
          </p:cNvPr>
          <p:cNvSpPr txBox="1"/>
          <p:nvPr/>
        </p:nvSpPr>
        <p:spPr>
          <a:xfrm>
            <a:off x="4420220" y="6377292"/>
            <a:ext cx="3351560" cy="458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Kurose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Ross (2014).</a:t>
            </a:r>
          </a:p>
        </p:txBody>
      </p:sp>
    </p:spTree>
    <p:extLst>
      <p:ext uri="{BB962C8B-B14F-4D97-AF65-F5344CB8AC3E}">
        <p14:creationId xmlns:p14="http://schemas.microsoft.com/office/powerpoint/2010/main" val="143573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Função </a:t>
            </a:r>
            <a:r>
              <a:rPr lang="pt-BR" dirty="0" err="1"/>
              <a:t>hash</a:t>
            </a: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A ideia central do </a:t>
            </a:r>
            <a:r>
              <a:rPr lang="pt-BR" dirty="0" err="1"/>
              <a:t>Hash</a:t>
            </a:r>
            <a:r>
              <a:rPr lang="pt-BR" dirty="0"/>
              <a:t> é utilizar uma função (Função </a:t>
            </a:r>
            <a:r>
              <a:rPr lang="pt-BR" dirty="0" err="1"/>
              <a:t>Hashing</a:t>
            </a:r>
            <a:r>
              <a:rPr lang="pt-BR" dirty="0"/>
              <a:t>) sobre parte da informação (chave), para retornar o índice onde a informação deve ser ou deveria estar armazenada na Tabela </a:t>
            </a:r>
            <a:r>
              <a:rPr lang="pt-BR" dirty="0" err="1"/>
              <a:t>Hash</a:t>
            </a:r>
            <a:r>
              <a:rPr lang="pt-BR" dirty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Chave: Parte da informação que compõe o elemento a ser inserido ou buscado na tabela.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Função de Dispersão ou Função </a:t>
            </a:r>
            <a:r>
              <a:rPr lang="pt-BR" dirty="0" err="1"/>
              <a:t>Hashing</a:t>
            </a:r>
            <a:r>
              <a:rPr lang="pt-BR" dirty="0"/>
              <a:t>: Função que mapeia a chave para um índice e distribui as informações pela Tabela </a:t>
            </a:r>
            <a:r>
              <a:rPr lang="pt-BR" dirty="0" err="1"/>
              <a:t>Hash</a:t>
            </a:r>
            <a:r>
              <a:rPr lang="pt-BR" dirty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1134BC-3A6D-92BF-8396-526D31155DC8}"/>
              </a:ext>
            </a:extLst>
          </p:cNvPr>
          <p:cNvSpPr txBox="1"/>
          <p:nvPr/>
        </p:nvSpPr>
        <p:spPr>
          <a:xfrm>
            <a:off x="4420220" y="6377292"/>
            <a:ext cx="3351560" cy="458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Kurose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Ross (2014).</a:t>
            </a:r>
          </a:p>
        </p:txBody>
      </p:sp>
    </p:spTree>
    <p:extLst>
      <p:ext uri="{BB962C8B-B14F-4D97-AF65-F5344CB8AC3E}">
        <p14:creationId xmlns:p14="http://schemas.microsoft.com/office/powerpoint/2010/main" val="397759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Função </a:t>
            </a:r>
            <a:r>
              <a:rPr lang="pt-BR" dirty="0" err="1"/>
              <a:t>hash</a:t>
            </a: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Picture 2" descr="O que é Hash? | TechTudo">
            <a:extLst>
              <a:ext uri="{FF2B5EF4-FFF2-40B4-BE49-F238E27FC236}">
                <a16:creationId xmlns:a16="http://schemas.microsoft.com/office/drawing/2014/main" id="{99DF3BF8-986B-B528-438C-09F3E796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32" y="1288333"/>
            <a:ext cx="7871874" cy="54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5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821378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7200" dirty="0"/>
              <a:t>BLOCKCHAIN E SUAS APLICAÇÕES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72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7200" dirty="0"/>
              <a:t>a)	</a:t>
            </a:r>
            <a:r>
              <a:rPr lang="pt-BR" sz="7200" dirty="0">
                <a:highlight>
                  <a:srgbClr val="FFFF00"/>
                </a:highlight>
              </a:rPr>
              <a:t>Blockchain 1.0</a:t>
            </a:r>
            <a:r>
              <a:rPr lang="pt-BR" sz="7200" dirty="0"/>
              <a:t>, quando as primeiras criptomoedas foram criadas e o foco era pagamento e mineração, em outras palavras, geração de criptomoedas na rede em questão;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72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7200" dirty="0"/>
              <a:t>b)	</a:t>
            </a:r>
            <a:r>
              <a:rPr lang="pt-BR" sz="7200" dirty="0">
                <a:highlight>
                  <a:srgbClr val="FFFF00"/>
                </a:highlight>
              </a:rPr>
              <a:t>Blockchain 2.0</a:t>
            </a:r>
            <a:r>
              <a:rPr lang="pt-BR" sz="7200" dirty="0"/>
              <a:t>, em 2010 contratos inteligentes e serviços financeiros foram implementados em aplicações, além da possibilidade de desenvolvimento em blockchain com as plataformas da Ethereum e </a:t>
            </a:r>
            <a:r>
              <a:rPr lang="pt-BR" sz="7200" dirty="0" err="1"/>
              <a:t>Hyperledger</a:t>
            </a:r>
            <a:r>
              <a:rPr lang="pt-BR" sz="7200" dirty="0"/>
              <a:t> 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72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7200" dirty="0"/>
              <a:t>c)	</a:t>
            </a:r>
            <a:r>
              <a:rPr lang="pt-BR" sz="7200" dirty="0">
                <a:highlight>
                  <a:srgbClr val="FFFF00"/>
                </a:highlight>
              </a:rPr>
              <a:t>Blockchain 3.0</a:t>
            </a:r>
            <a:r>
              <a:rPr lang="pt-BR" sz="7200" dirty="0"/>
              <a:t>, foram introduzidas aplicações descentralizadas baseadas em blockchain em diversas searas de pesquisa, saúde, negócio, </a:t>
            </a:r>
            <a:r>
              <a:rPr lang="pt-BR" sz="7200" dirty="0" err="1"/>
              <a:t>governemantal</a:t>
            </a:r>
            <a:r>
              <a:rPr lang="pt-BR" sz="7200" dirty="0"/>
              <a:t>, Internet </a:t>
            </a:r>
            <a:r>
              <a:rPr lang="pt-BR" sz="7200" dirty="0" err="1"/>
              <a:t>of</a:t>
            </a:r>
            <a:r>
              <a:rPr lang="pt-BR" sz="7200" dirty="0"/>
              <a:t> </a:t>
            </a:r>
            <a:r>
              <a:rPr lang="pt-BR" sz="7200" dirty="0" err="1"/>
              <a:t>Things</a:t>
            </a:r>
            <a:r>
              <a:rPr lang="pt-BR" sz="7200" dirty="0"/>
              <a:t>, cadeia de suprimentos e cidades inteligentes;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72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7200" dirty="0"/>
              <a:t>d)	</a:t>
            </a:r>
            <a:r>
              <a:rPr lang="pt-BR" sz="7200" dirty="0">
                <a:highlight>
                  <a:srgbClr val="FFFF00"/>
                </a:highlight>
              </a:rPr>
              <a:t>Blockchain 4.0</a:t>
            </a:r>
            <a:r>
              <a:rPr lang="pt-BR" sz="7200" dirty="0"/>
              <a:t>, marcada pela implantação de blockchains em que o foco se resumiu a livro-razão e bancos de dados distribuídos em tempo real e integração de contratos inteligentes como aporte ao consenso da rede.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72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a-DK" sz="7200" dirty="0"/>
              <a:t>( Bodhka et al., 2020, p. 79769)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64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contratos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8213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100" dirty="0"/>
              <a:t>Contratos inteligentes são programas autoexecutáveis cujos fluxos de execução dependem de eventos determinados pelo algoritmo o qual possui como resultado regras e/ou consequências. (ASHARAF.; ADARSH, 2017, p.45).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50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contratos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8213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100" dirty="0"/>
              <a:t>Contratos inteligentes são programas autoexecutáveis cujos fluxos de execução dependem de eventos determinados pelo algoritmo o qual possui como resultado regras e/ou consequências. (ASHARAF.; ADARSH, 2017, p.45).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6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contratos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79655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Gestão de Cadeia de Suprimentos (</a:t>
            </a:r>
            <a:r>
              <a:rPr lang="pt-BR" dirty="0" err="1"/>
              <a:t>Supply</a:t>
            </a:r>
            <a:r>
              <a:rPr lang="pt-BR" dirty="0"/>
              <a:t> Chain)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Mercado Imobiliário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Direitos Autorais e Conteúdo Digital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Governança e Votação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Setor de Saúde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Finanças e Mercados de Capital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Identidade e Registros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Plataformas de </a:t>
            </a:r>
            <a:r>
              <a:rPr lang="pt-BR" dirty="0" err="1"/>
              <a:t>Crowdfunding</a:t>
            </a:r>
            <a:r>
              <a:rPr lang="pt-BR" dirty="0"/>
              <a:t> e </a:t>
            </a:r>
            <a:r>
              <a:rPr lang="pt-BR" dirty="0" err="1"/>
              <a:t>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EB1A7-A26D-C8BC-C103-D81D6A68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E305D-3C88-7354-11EC-774EDD30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O conceito de blockchain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O conceito de contratos inteligentes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A plataforma </a:t>
            </a:r>
            <a:r>
              <a:rPr lang="pt-BR" sz="3600" dirty="0" err="1"/>
              <a:t>Neo</a:t>
            </a:r>
            <a:r>
              <a:rPr lang="pt-BR" sz="3600" dirty="0"/>
              <a:t> Compile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Exemplos de contratos inteligentes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Oficina de contratos inteligentes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29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plataforma </a:t>
            </a:r>
            <a:r>
              <a:rPr lang="pt-BR" dirty="0" err="1"/>
              <a:t>Neo</a:t>
            </a:r>
            <a:r>
              <a:rPr lang="pt-BR" dirty="0"/>
              <a:t> Compile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C7DF4-4FA0-077F-FAE2-3270DA7A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8174" y="499533"/>
            <a:ext cx="3038905" cy="127756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D3CB978-3C69-01BB-6853-87D9D8457097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4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Fundado em 2014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Código aberto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Plataforma blockchain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Desenvolvimento de aplicativos descentralizados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Gerenciamento e automatização de ativos por contratos inteligentes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Armazenamento descentralizado (em blocos)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Oráculos (</a:t>
            </a:r>
            <a:r>
              <a:rPr lang="pt-BR" dirty="0" err="1"/>
              <a:t>Oracles</a:t>
            </a:r>
            <a:r>
              <a:rPr lang="pt-BR" dirty="0"/>
              <a:t>)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Serviços de nomes de domínio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Comunidade global de desenvolvedores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2C6FE9-A76D-6B00-62C9-28DD00CC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578" y="1852450"/>
            <a:ext cx="1629002" cy="16480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B59877-31C0-15C3-96A7-0B388AB7E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660" y="1852450"/>
            <a:ext cx="1562318" cy="16099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17774C-A33B-E78D-6DF8-3E62B24A4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449" y="3516349"/>
            <a:ext cx="30865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2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plataforma </a:t>
            </a:r>
            <a:r>
              <a:rPr lang="pt-BR" dirty="0" err="1"/>
              <a:t>Neo</a:t>
            </a:r>
            <a:r>
              <a:rPr lang="pt-BR" dirty="0"/>
              <a:t> Compile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C7DF4-4FA0-077F-FAE2-3270DA7A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8174" y="499533"/>
            <a:ext cx="3038905" cy="127756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D3CB978-3C69-01BB-6853-87D9D8457097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4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Fundado em 2014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Código aberto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Plataforma blockchain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Desenvolvimento de aplicativos descentralizados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Gerenciamento e automatização de ativos por contratos inteligentes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Armazenamento descentralizado (em blocos)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Oráculos (</a:t>
            </a:r>
            <a:r>
              <a:rPr lang="pt-BR" dirty="0" err="1"/>
              <a:t>Oracles</a:t>
            </a:r>
            <a:r>
              <a:rPr lang="pt-BR" dirty="0"/>
              <a:t>)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Serviços de nomes de domínio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Comunidade global de desenvolvedores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2C6FE9-A76D-6B00-62C9-28DD00CC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578" y="1852450"/>
            <a:ext cx="1629002" cy="16480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B59877-31C0-15C3-96A7-0B388AB7E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660" y="1852450"/>
            <a:ext cx="1562318" cy="16099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17774C-A33B-E78D-6DF8-3E62B24A4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449" y="3516349"/>
            <a:ext cx="30865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7461"/>
            <a:ext cx="10772775" cy="1658198"/>
          </a:xfrm>
        </p:spPr>
        <p:txBody>
          <a:bodyPr/>
          <a:lstStyle/>
          <a:p>
            <a:r>
              <a:rPr lang="pt-BR" dirty="0"/>
              <a:t>A plataforma </a:t>
            </a:r>
            <a:r>
              <a:rPr lang="pt-BR" dirty="0" err="1"/>
              <a:t>Neo</a:t>
            </a:r>
            <a:r>
              <a:rPr lang="pt-BR" dirty="0"/>
              <a:t> Compile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C7DF4-4FA0-077F-FAE2-3270DA7A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8174" y="499533"/>
            <a:ext cx="3038905" cy="127756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D3CB978-3C69-01BB-6853-87D9D8457097}"/>
              </a:ext>
            </a:extLst>
          </p:cNvPr>
          <p:cNvSpPr txBox="1">
            <a:spLocks/>
          </p:cNvSpPr>
          <p:nvPr/>
        </p:nvSpPr>
        <p:spPr>
          <a:xfrm>
            <a:off x="657224" y="1290117"/>
            <a:ext cx="11281847" cy="5567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b="1" dirty="0">
                <a:highlight>
                  <a:srgbClr val="FFFF00"/>
                </a:highlight>
              </a:rPr>
              <a:t>Algoritmo </a:t>
            </a:r>
            <a:r>
              <a:rPr lang="pt-BR" b="1" dirty="0" err="1">
                <a:highlight>
                  <a:srgbClr val="FFFF00"/>
                </a:highlight>
              </a:rPr>
              <a:t>dBFT</a:t>
            </a:r>
            <a:r>
              <a:rPr lang="pt-BR" b="1" dirty="0">
                <a:highlight>
                  <a:srgbClr val="FFFF00"/>
                </a:highlight>
              </a:rPr>
              <a:t> 2.0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Conceitos Principais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Oradores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(Speakers): Propõem o próximo bloco a ser adicionado à blockchain.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Consensus Nodes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(CN, ou Nós de Consenso): Validam e votam na proposta do Orador.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Ordem de Rodízio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A ordem em que 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se tornam oradores é rotativa para garantir a equidade.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Processo de Consenso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Passo 1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O orador atual propõe um bloco.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Passo 2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recebem a proposta e verificam o conteúdo do bloco.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Passo 3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Se um CN considerar a proposta válida, ele enviará uma mensagem de resposta.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Passo 4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Quando o orador coleta respostas suficientes (2/3 ou mais dos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), ele envia uma mensagem de confirmação para todos 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Passo 5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aguardam até coletar mensagens de confirmação suficientes e, em seguida, chegam a um consenso sobre a proposta, finalizando o bloco.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Melhorias no </a:t>
            </a:r>
            <a:r>
              <a:rPr lang="pt-BR" b="1" i="0" dirty="0" err="1">
                <a:solidFill>
                  <a:srgbClr val="374151"/>
                </a:solidFill>
                <a:effectLst/>
              </a:rPr>
              <a:t>dBFT</a:t>
            </a:r>
            <a:r>
              <a:rPr lang="pt-BR" b="1" i="0" dirty="0">
                <a:solidFill>
                  <a:srgbClr val="374151"/>
                </a:solidFill>
                <a:effectLst/>
              </a:rPr>
              <a:t> 2.0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Recuperação de Falha do Orador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Se o orador falhar em propor um bloco ou se o bloco proposto não for aceito pela maioria dos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, o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dBFT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2.0 introduz um mecanismo para trocar rapidamente o orador e reentrar no processo de consenso.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Mecanismo de Recuperação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Se um CN perceber que não está sincronizado com o resto da rede, ele pode solicitar as informações necessárias de outros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para se atualizar.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Otimizações de Desempenho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 O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dBFT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2.0 introduz várias otimizações para melhorar a eficiência do processo de consenso, reduzindo o tempo necessário para confirmar transações.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</a:rPr>
              <a:t>Resistência a Falhas Bizantinas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 err="1">
                <a:solidFill>
                  <a:srgbClr val="374151"/>
                </a:solidFill>
                <a:effectLst/>
              </a:rPr>
              <a:t>dBFT</a:t>
            </a:r>
            <a:r>
              <a:rPr lang="pt-BR" b="0" i="0" dirty="0">
                <a:solidFill>
                  <a:srgbClr val="374151"/>
                </a:solidFill>
                <a:effectLst/>
              </a:rPr>
              <a:t>, como sugere o nome, é resistente a falhas bizantinas. Isso significa que, mesmo que uma parte dos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seja maliciosa ou falhe, a rede ainda pode alcançar o consenso e funcionar corretamente, desde que a maioria (2/3) dos </a:t>
            </a:r>
            <a:r>
              <a:rPr lang="pt-BR" b="0" i="0" dirty="0" err="1">
                <a:solidFill>
                  <a:srgbClr val="374151"/>
                </a:solidFill>
                <a:effectLst/>
              </a:rPr>
              <a:t>CNs</a:t>
            </a:r>
            <a:r>
              <a:rPr lang="pt-BR" b="0" i="0" dirty="0">
                <a:solidFill>
                  <a:srgbClr val="374151"/>
                </a:solidFill>
                <a:effectLst/>
              </a:rPr>
              <a:t> seja honesta.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44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plataforma </a:t>
            </a:r>
            <a:r>
              <a:rPr lang="pt-BR" dirty="0" err="1"/>
              <a:t>Neo</a:t>
            </a:r>
            <a:r>
              <a:rPr lang="pt-BR" dirty="0"/>
              <a:t> Compile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C7DF4-4FA0-077F-FAE2-3270DA7A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8174" y="499533"/>
            <a:ext cx="3038905" cy="127756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D3CB978-3C69-01BB-6853-87D9D8457097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4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Opção de configurar uma rede </a:t>
            </a:r>
            <a:r>
              <a:rPr lang="pt-BR" dirty="0" err="1"/>
              <a:t>Neo</a:t>
            </a:r>
            <a:r>
              <a:rPr lang="pt-BR" dirty="0"/>
              <a:t> local com um ou vários nós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Opção de utilizar o </a:t>
            </a:r>
            <a:r>
              <a:rPr lang="pt-BR" dirty="0" err="1"/>
              <a:t>Neo</a:t>
            </a:r>
            <a:r>
              <a:rPr lang="pt-BR" dirty="0"/>
              <a:t> </a:t>
            </a:r>
            <a:r>
              <a:rPr lang="pt-BR" dirty="0" err="1"/>
              <a:t>Compiler</a:t>
            </a:r>
            <a:r>
              <a:rPr lang="pt-BR" dirty="0"/>
              <a:t> que roda em uma rede da comunidade </a:t>
            </a:r>
            <a:r>
              <a:rPr lang="pt-BR" dirty="0" err="1"/>
              <a:t>Neo</a:t>
            </a:r>
            <a:r>
              <a:rPr lang="pt-BR" dirty="0"/>
              <a:t> </a:t>
            </a:r>
            <a:r>
              <a:rPr lang="pt-BR" dirty="0">
                <a:hlinkClick r:id="rId4"/>
              </a:rPr>
              <a:t>https://neocompiler.io/</a:t>
            </a:r>
            <a:r>
              <a:rPr lang="pt-BR" dirty="0"/>
              <a:t>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pt-BR" dirty="0"/>
              <a:t>Acesse a documentação da </a:t>
            </a:r>
            <a:r>
              <a:rPr lang="pt-BR" dirty="0" err="1"/>
              <a:t>Neo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https://docs.neo.org/docs/en-us/index.html</a:t>
            </a:r>
            <a:endParaRPr lang="pt-BR" dirty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29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contratos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1817030"/>
            <a:ext cx="10753725" cy="504097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Acesse os repositórios do </a:t>
            </a:r>
            <a:r>
              <a:rPr lang="pt-BR" dirty="0" err="1"/>
              <a:t>Github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2"/>
              </a:rPr>
              <a:t>https://github.com/nataliaRabelo/NeoSmartContract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https://github.com/neo-project/examples</a:t>
            </a:r>
          </a:p>
          <a:p>
            <a:endParaRPr lang="pt-BR" dirty="0"/>
          </a:p>
          <a:p>
            <a:r>
              <a:rPr lang="pt-BR" dirty="0"/>
              <a:t>Acesse a documentação da </a:t>
            </a:r>
            <a:r>
              <a:rPr lang="pt-BR" dirty="0" err="1"/>
              <a:t>Neo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https://docs.neo.org/docs/en-us/index.html</a:t>
            </a:r>
            <a:endParaRPr lang="pt-BR" dirty="0"/>
          </a:p>
          <a:p>
            <a:endParaRPr lang="pt-BR" dirty="0"/>
          </a:p>
          <a:p>
            <a:r>
              <a:rPr lang="pt-BR" dirty="0"/>
              <a:t>Acesse o </a:t>
            </a:r>
            <a:r>
              <a:rPr lang="pt-BR" dirty="0" err="1"/>
              <a:t>Neo</a:t>
            </a:r>
            <a:r>
              <a:rPr lang="pt-BR" dirty="0"/>
              <a:t> Compile do </a:t>
            </a:r>
            <a:r>
              <a:rPr lang="pt-BR" dirty="0" err="1"/>
              <a:t>Labic</a:t>
            </a:r>
            <a:endParaRPr lang="pt-BR" dirty="0"/>
          </a:p>
          <a:p>
            <a:endParaRPr lang="pt-BR" dirty="0"/>
          </a:p>
          <a:p>
            <a:r>
              <a:rPr lang="pt-BR" sz="2400" dirty="0">
                <a:hlinkClick r:id="rId4"/>
              </a:rPr>
              <a:t>http://alode.ic.uff.br:8000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8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Oficina de contratos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qualquer tema e crie um contrato inteligente na linguagem de sua preferência que esteja disponível no </a:t>
            </a:r>
            <a:r>
              <a:rPr lang="pt-BR" dirty="0" err="1"/>
              <a:t>Neo</a:t>
            </a:r>
            <a:r>
              <a:rPr lang="pt-BR" dirty="0"/>
              <a:t> Compile, recomendo uso de C#. </a:t>
            </a:r>
          </a:p>
          <a:p>
            <a:endParaRPr lang="pt-BR" dirty="0"/>
          </a:p>
          <a:p>
            <a:r>
              <a:rPr lang="pt-BR" dirty="0"/>
              <a:t>Acesse a documentação da </a:t>
            </a:r>
            <a:r>
              <a:rPr lang="pt-BR" dirty="0" err="1"/>
              <a:t>Neo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https://docs.neo.org/docs/en-us/index.html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62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ASHARAF, S.; ADARSH, 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Decentralized Computing Using Blockchain Technologies and Smart Contracts: Emerging Research and Opportunities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IGI Global, 2017.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CORMEN, T. H. et al. Algoritmos: teoria e prática. 3 ed. Rio de Janeiro: Elsevier, 2012.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EB1A7-A26D-C8BC-C103-D81D6A68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E305D-3C88-7354-11EC-774EDD30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3356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>
                <a:hlinkClick r:id="rId2"/>
              </a:rPr>
              <a:t>http://alode.ic.uff.br:8000</a:t>
            </a:r>
            <a:endParaRPr lang="pt-BR" sz="36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>
                <a:hlinkClick r:id="rId3"/>
              </a:rPr>
              <a:t>https://neocompiler.io/#nav-compilers/</a:t>
            </a:r>
            <a:endParaRPr lang="pt-BR" sz="36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pt-BR" sz="3600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https://github.com/NeoResearch/neocompiler-eco</a:t>
            </a:r>
          </a:p>
          <a:p>
            <a:pPr marL="4572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pt-BR" sz="3600" dirty="0"/>
              <a:t> 						+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13D51F-2C38-D255-9B6E-39EDB6918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99" y="4700270"/>
            <a:ext cx="2826002" cy="942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C2600D-63EA-C6DF-EE76-4267D0E22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8" y="4810791"/>
            <a:ext cx="2541367" cy="942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DE401DF-5FDD-BB73-2421-CD5EFA613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79" y="4812532"/>
            <a:ext cx="401058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Um conjunto de tecnologias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Surgiu no âmbito das criptomoedas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Posteriormente passou a ser aplicada para diversas finalidades com diferentes regras de negócio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600" dirty="0"/>
              <a:t>Contratos inteligentes passaram a ser utilizados junto à blockchain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0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200" dirty="0"/>
              <a:t>A tecnologia de blockchain consiste em um </a:t>
            </a:r>
            <a:r>
              <a:rPr lang="pt-BR" sz="3200" dirty="0">
                <a:highlight>
                  <a:srgbClr val="FFFF00"/>
                </a:highlight>
              </a:rPr>
              <a:t>banco de dados distribuído</a:t>
            </a:r>
            <a:r>
              <a:rPr lang="pt-BR" sz="3200" dirty="0"/>
              <a:t> contendo o </a:t>
            </a:r>
            <a:r>
              <a:rPr lang="pt-BR" sz="3200" dirty="0">
                <a:highlight>
                  <a:srgbClr val="FFFF00"/>
                </a:highlight>
              </a:rPr>
              <a:t>livro-razão público de todas as transações </a:t>
            </a:r>
            <a:r>
              <a:rPr lang="pt-BR" sz="3200" dirty="0"/>
              <a:t>e/ou eventos executados no software e </a:t>
            </a:r>
            <a:r>
              <a:rPr lang="pt-BR" sz="3200" dirty="0">
                <a:highlight>
                  <a:srgbClr val="FFFF00"/>
                </a:highlight>
              </a:rPr>
              <a:t>compartilhados com todos os participantes da rede. </a:t>
            </a:r>
            <a:r>
              <a:rPr lang="pt-BR" sz="3200" dirty="0"/>
              <a:t>Em outras palavras, esta tecnologia trabalha com uma </a:t>
            </a:r>
            <a:r>
              <a:rPr lang="pt-BR" sz="3200" dirty="0">
                <a:highlight>
                  <a:srgbClr val="FFFF00"/>
                </a:highlight>
              </a:rPr>
              <a:t>infraestrutura distribuída composta por vários participantes</a:t>
            </a:r>
            <a:r>
              <a:rPr lang="pt-BR" sz="3200" dirty="0"/>
              <a:t>, onde cada um é responsável por realizar ações de verificação e validação. Assim, o dado é validado pelo consenso da maioria dos integrantes do sistema de blockchain, ou seja, a informação acordada pela maioria é registrada permanentemente junto a dados ou documentos (CROSBY et al., 2016, p. 7).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8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5180"/>
            <a:ext cx="11047582" cy="50518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500" dirty="0" err="1"/>
              <a:t>Özsu</a:t>
            </a:r>
            <a:r>
              <a:rPr lang="pt-BR" sz="3500" dirty="0"/>
              <a:t> e </a:t>
            </a:r>
            <a:r>
              <a:rPr lang="pt-BR" sz="3500" dirty="0" err="1"/>
              <a:t>Valduriez</a:t>
            </a:r>
            <a:r>
              <a:rPr lang="pt-BR" sz="3500" dirty="0"/>
              <a:t> (2020, p. 437) definem blockchain por essencialmente um </a:t>
            </a:r>
            <a:r>
              <a:rPr lang="pt-BR" sz="3500" dirty="0">
                <a:highlight>
                  <a:srgbClr val="FFFF00"/>
                </a:highlight>
              </a:rPr>
              <a:t>livro-razão</a:t>
            </a:r>
            <a:r>
              <a:rPr lang="pt-BR" sz="3500" dirty="0"/>
              <a:t> podendo ser de finalidade contábil ou não, </a:t>
            </a:r>
            <a:r>
              <a:rPr lang="pt-BR" sz="3500" dirty="0">
                <a:highlight>
                  <a:srgbClr val="FFFF00"/>
                </a:highlight>
              </a:rPr>
              <a:t>distribuído e compartilhado por participantes de uma rede </a:t>
            </a:r>
            <a:r>
              <a:rPr lang="pt-BR" sz="3500" dirty="0" err="1">
                <a:highlight>
                  <a:srgbClr val="FFFF00"/>
                </a:highlight>
              </a:rPr>
              <a:t>peer-to-peer</a:t>
            </a:r>
            <a:r>
              <a:rPr lang="pt-BR" sz="3500" dirty="0">
                <a:highlight>
                  <a:srgbClr val="FFFF00"/>
                </a:highlight>
              </a:rPr>
              <a:t> (P2P)</a:t>
            </a:r>
            <a:r>
              <a:rPr lang="pt-BR" sz="3500" dirty="0"/>
              <a:t>, segundo </a:t>
            </a:r>
            <a:r>
              <a:rPr lang="pt-BR" sz="3500" dirty="0" err="1"/>
              <a:t>Kurose</a:t>
            </a:r>
            <a:r>
              <a:rPr lang="pt-BR" sz="3500" dirty="0"/>
              <a:t> e Ross (2014), quando participantes colaboram com seus computadores para o funcionamento e manutenção do sistema, que hospeda um banco de dados de blocos distribuídos conforme </a:t>
            </a:r>
            <a:r>
              <a:rPr lang="pt-BR" sz="3500" dirty="0">
                <a:highlight>
                  <a:srgbClr val="FFFF00"/>
                </a:highlight>
              </a:rPr>
              <a:t>estrutura de dados </a:t>
            </a:r>
            <a:r>
              <a:rPr lang="pt-BR" sz="3500" dirty="0" err="1">
                <a:highlight>
                  <a:srgbClr val="FFFF00"/>
                </a:highlight>
              </a:rPr>
              <a:t>Appendy</a:t>
            </a:r>
            <a:r>
              <a:rPr lang="pt-BR" sz="3500" dirty="0">
                <a:highlight>
                  <a:srgbClr val="FFFF00"/>
                </a:highlight>
              </a:rPr>
              <a:t>-Only</a:t>
            </a:r>
            <a:r>
              <a:rPr lang="pt-BR" sz="3500" dirty="0"/>
              <a:t>. Estrutura esta na qual, segundo Terry et al. (1992, p. 323), dados, </a:t>
            </a:r>
            <a:r>
              <a:rPr lang="pt-BR" sz="3500" dirty="0">
                <a:highlight>
                  <a:srgbClr val="FFFF00"/>
                </a:highlight>
              </a:rPr>
              <a:t>quando inseridos ao banco de dados, não podem ser removidos ou modificados e cada tabela gerada para esses dados contém um carimbo de data e hora de inserção</a:t>
            </a:r>
            <a:r>
              <a:rPr lang="pt-BR" sz="3500" dirty="0"/>
              <a:t>, funcionalidade a qual, no caso de blockchain, funciona para os blocos.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64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Blocos encadeados - Contêineres digitais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Unidades padrões de software para empacotamento de código, bibliotecas de código e outros requisitos para acessar o documento ou dado em favor da interoperabilidade entre sistemas.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51EBD9-4DA8-F206-F11D-508F3686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6" y="3582154"/>
            <a:ext cx="4621153" cy="2881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8100"/>
          </a:effectLst>
        </p:spPr>
      </p:pic>
      <p:pic>
        <p:nvPicPr>
          <p:cNvPr id="5" name="Picture 2" descr="O uso da tecnologia blockchain em setores e organizações">
            <a:extLst>
              <a:ext uri="{FF2B5EF4-FFF2-40B4-BE49-F238E27FC236}">
                <a16:creationId xmlns:a16="http://schemas.microsoft.com/office/drawing/2014/main" id="{CE433C80-D448-C63F-312E-F2445BFE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59" y="3582155"/>
            <a:ext cx="5125375" cy="288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1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Banco de dados distribuído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5E121F-1BEF-9810-1501-748E6FC1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85" y="2287416"/>
            <a:ext cx="6901428" cy="362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81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0C8FFD3-EE1E-D8EE-2BE4-FB7F3EABD12D}"/>
              </a:ext>
            </a:extLst>
          </p:cNvPr>
          <p:cNvSpPr txBox="1"/>
          <p:nvPr/>
        </p:nvSpPr>
        <p:spPr>
          <a:xfrm>
            <a:off x="4661051" y="6174907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Fonte: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Özsu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Valduriez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7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7073-33AD-1B13-36DB-6827314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0"/>
            <a:ext cx="10772775" cy="1658198"/>
          </a:xfrm>
        </p:spPr>
        <p:txBody>
          <a:bodyPr/>
          <a:lstStyle/>
          <a:p>
            <a:r>
              <a:rPr lang="pt-BR" dirty="0"/>
              <a:t>O conceito de blockchain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DE5A5-8F36-F1E1-E97D-ECD7F12E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5303"/>
            <a:ext cx="11047582" cy="50518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SISTEMA PEER TO PEER (P2P)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Participantes colaboram para o funcionamento e manutenção do sistema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“Pura”– Comunicação direta entre sistemas finais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Híbrida – Uso de servidores auxiliares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Ex.: Skype, BitTorrent, etc.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br>
              <a:rPr lang="en-US" dirty="0"/>
            </a:br>
            <a:endParaRPr lang="pt-BR" dirty="0"/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86C1D0-3C18-6ED0-A1B9-48C80108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15" y="3751957"/>
            <a:ext cx="2538404" cy="23167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022575-5598-9C4A-2781-A9724C85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506" y="3106043"/>
            <a:ext cx="2729838" cy="26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292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528</TotalTime>
  <Words>1578</Words>
  <Application>Microsoft Office PowerPoint</Application>
  <PresentationFormat>Widescreen</PresentationFormat>
  <Paragraphs>211</Paragraphs>
  <Slides>26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Maven Pro</vt:lpstr>
      <vt:lpstr>Times New Roman</vt:lpstr>
      <vt:lpstr>Metropolitano</vt:lpstr>
      <vt:lpstr>Smart contracts em  Neo Compile</vt:lpstr>
      <vt:lpstr>Agenda</vt:lpstr>
      <vt:lpstr>Testando o ambiente de desenvolvimento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blockchain</vt:lpstr>
      <vt:lpstr>O conceito de contratos inteligentes</vt:lpstr>
      <vt:lpstr>O conceito de contratos inteligentes</vt:lpstr>
      <vt:lpstr>O conceito de contratos inteligentes</vt:lpstr>
      <vt:lpstr>A plataforma Neo Compile</vt:lpstr>
      <vt:lpstr>A plataforma Neo Compile</vt:lpstr>
      <vt:lpstr>A plataforma Neo Compile</vt:lpstr>
      <vt:lpstr>A plataforma Neo Compile</vt:lpstr>
      <vt:lpstr>Exemplos de contratos inteligentes</vt:lpstr>
      <vt:lpstr>Oficina de contratos inteligentes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em  Neo Compile</dc:title>
  <dc:creator>Natália Bruno Rabelo</dc:creator>
  <cp:lastModifiedBy>Natália Bruno Rabelo</cp:lastModifiedBy>
  <cp:revision>39</cp:revision>
  <dcterms:created xsi:type="dcterms:W3CDTF">2023-10-11T16:17:39Z</dcterms:created>
  <dcterms:modified xsi:type="dcterms:W3CDTF">2023-10-16T05:58:50Z</dcterms:modified>
</cp:coreProperties>
</file>