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iashenliu/515k-hotel-reviews-data-in-europ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6371"/>
            <a:ext cx="11277600" cy="1487979"/>
          </a:xfrm>
        </p:spPr>
        <p:txBody>
          <a:bodyPr/>
          <a:lstStyle/>
          <a:p>
            <a:r>
              <a:rPr lang="de-DE" sz="3200" dirty="0" smtClean="0"/>
              <a:t>Abschlussprojekt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515K Hotel Reviews Data in Europe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Präsentiert von</a:t>
            </a:r>
          </a:p>
          <a:p>
            <a:r>
              <a:rPr lang="de-DE" dirty="0" smtClean="0"/>
              <a:t>Natalia </a:t>
            </a:r>
            <a:r>
              <a:rPr lang="de-DE" dirty="0" smtClean="0"/>
              <a:t>Beller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515K Hotel Reviews Data in Europe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Die Daten wurden von Booking.com genommen.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Der </a:t>
            </a:r>
            <a:r>
              <a:rPr lang="de-DE" sz="2000" dirty="0"/>
              <a:t>Datensatz enthält 515.000 Kundenbewertungen und Bewertungen von 1493 Luxushotels in ganz Europa für 2015-2017.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Daten sind im CSV-Format mit </a:t>
            </a:r>
            <a:r>
              <a:rPr lang="de-DE" sz="2000" dirty="0" smtClean="0"/>
              <a:t>Komma </a:t>
            </a:r>
            <a:r>
              <a:rPr lang="de-DE" sz="2000" dirty="0"/>
              <a:t>Separator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Die Datei enthält 17 Spalten.</a:t>
            </a:r>
            <a:r>
              <a:rPr lang="ru-RU" sz="2000" dirty="0"/>
              <a:t> 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hlinkClick r:id="rId3"/>
              </a:rPr>
              <a:t>Link </a:t>
            </a:r>
            <a:r>
              <a:rPr lang="en-US" sz="2000" dirty="0" err="1" smtClean="0">
                <a:hlinkClick r:id="rId3"/>
              </a:rPr>
              <a:t>zu</a:t>
            </a:r>
            <a:r>
              <a:rPr lang="en-US" sz="2000" dirty="0" smtClean="0">
                <a:hlinkClick r:id="rId3"/>
              </a:rPr>
              <a:t> www.kaggel.com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Vorbereitung des </a:t>
            </a:r>
            <a:r>
              <a:rPr lang="de-DE" b="1" dirty="0" smtClean="0"/>
              <a:t>Datensatzes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10462953" cy="4490258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de-DE" sz="2200" dirty="0" smtClean="0"/>
              <a:t>Datensatz wurde als Pandas Dataframe eingelesen</a:t>
            </a:r>
          </a:p>
          <a:p>
            <a:pPr>
              <a:spcAft>
                <a:spcPts val="600"/>
              </a:spcAft>
            </a:pPr>
            <a:r>
              <a:rPr lang="de-DE" sz="2200" dirty="0" smtClean="0"/>
              <a:t>Doppelte Daten wurde entfernt.</a:t>
            </a:r>
          </a:p>
          <a:p>
            <a:pPr>
              <a:spcAft>
                <a:spcPts val="600"/>
              </a:spcAft>
            </a:pPr>
            <a:r>
              <a:rPr lang="de-DE" sz="2200" dirty="0" smtClean="0"/>
              <a:t>Spalten mit lange Namen wurden umbenannt.</a:t>
            </a:r>
          </a:p>
          <a:p>
            <a:pPr>
              <a:spcAft>
                <a:spcPts val="600"/>
              </a:spcAft>
            </a:pPr>
            <a:r>
              <a:rPr lang="de-DE" sz="2200" dirty="0" smtClean="0"/>
              <a:t>Aus der Spalte „Tags“ wurde neue Text Datei mit allen Tags erstellt.</a:t>
            </a:r>
          </a:p>
          <a:p>
            <a:pPr>
              <a:spcAft>
                <a:spcPts val="600"/>
              </a:spcAft>
            </a:pPr>
            <a:r>
              <a:rPr lang="de-DE" sz="2200" dirty="0" smtClean="0"/>
              <a:t>Neue Spalten wurden aus der Spalte „Tags“ erzeugt („</a:t>
            </a:r>
            <a:r>
              <a:rPr lang="de-DE" sz="2200" b="1" dirty="0" err="1" smtClean="0"/>
              <a:t>Days_Stayed</a:t>
            </a:r>
            <a:r>
              <a:rPr lang="de-DE" sz="2200" dirty="0" smtClean="0"/>
              <a:t>“, „</a:t>
            </a:r>
            <a:r>
              <a:rPr lang="de-DE" sz="2200" b="1" dirty="0" err="1" smtClean="0"/>
              <a:t>Submitted_Mobile_Deveice</a:t>
            </a:r>
            <a:r>
              <a:rPr lang="de-DE" sz="2200" dirty="0" smtClean="0"/>
              <a:t>“, „</a:t>
            </a:r>
            <a:r>
              <a:rPr lang="de-DE" sz="2200" b="1" dirty="0" err="1" smtClean="0"/>
              <a:t>Traveler_Type</a:t>
            </a:r>
            <a:r>
              <a:rPr lang="de-DE" sz="2200" dirty="0" smtClean="0"/>
              <a:t>“, „</a:t>
            </a:r>
            <a:r>
              <a:rPr lang="de-DE" sz="2200" b="1" dirty="0" err="1" smtClean="0"/>
              <a:t>Trip_Type</a:t>
            </a:r>
            <a:r>
              <a:rPr lang="de-DE" sz="2200" dirty="0" smtClean="0"/>
              <a:t>“, „</a:t>
            </a:r>
            <a:r>
              <a:rPr lang="de-DE" sz="2200" b="1" dirty="0" err="1" smtClean="0"/>
              <a:t>With_pets</a:t>
            </a:r>
            <a:r>
              <a:rPr lang="de-DE" sz="2200" dirty="0" smtClean="0"/>
              <a:t>“).</a:t>
            </a:r>
          </a:p>
          <a:p>
            <a:pPr>
              <a:spcAft>
                <a:spcPts val="600"/>
              </a:spcAft>
            </a:pPr>
            <a:r>
              <a:rPr lang="de-DE" sz="2200" dirty="0" smtClean="0"/>
              <a:t>Aus der Spalte „</a:t>
            </a:r>
            <a:r>
              <a:rPr lang="de-DE" sz="2200" dirty="0" err="1" smtClean="0"/>
              <a:t>Hotel_Address</a:t>
            </a:r>
            <a:r>
              <a:rPr lang="de-DE" sz="2200" dirty="0" smtClean="0"/>
              <a:t>“ wurde neue Spalte „</a:t>
            </a:r>
            <a:r>
              <a:rPr lang="de-DE" sz="2200" b="1" dirty="0" smtClean="0"/>
              <a:t>County</a:t>
            </a:r>
            <a:r>
              <a:rPr lang="de-DE" sz="2200" dirty="0" smtClean="0"/>
              <a:t>“ erzeugt.</a:t>
            </a:r>
          </a:p>
          <a:p>
            <a:pPr>
              <a:spcAft>
                <a:spcPts val="600"/>
              </a:spcAft>
            </a:pPr>
            <a:r>
              <a:rPr lang="de-DE" sz="2200" dirty="0" smtClean="0"/>
              <a:t>Die Daten in der Spalte „</a:t>
            </a:r>
            <a:r>
              <a:rPr lang="de-DE" sz="2200" dirty="0" err="1" smtClean="0"/>
              <a:t>Review_Date</a:t>
            </a:r>
            <a:r>
              <a:rPr lang="de-DE" sz="2200" dirty="0" smtClean="0"/>
              <a:t>“ wurden in </a:t>
            </a:r>
            <a:r>
              <a:rPr lang="de-DE" sz="2200" dirty="0" err="1" smtClean="0"/>
              <a:t>DateTime</a:t>
            </a:r>
            <a:r>
              <a:rPr lang="de-DE" sz="2200" dirty="0" smtClean="0"/>
              <a:t> Typ umgewandelt und zwei separate Spalten „</a:t>
            </a:r>
            <a:r>
              <a:rPr lang="de-DE" sz="2200" b="1" dirty="0" err="1" smtClean="0"/>
              <a:t>Month</a:t>
            </a:r>
            <a:r>
              <a:rPr lang="de-DE" sz="2200" dirty="0" smtClean="0"/>
              <a:t>“ und „</a:t>
            </a:r>
            <a:r>
              <a:rPr lang="de-DE" sz="2200" b="1" dirty="0" smtClean="0"/>
              <a:t>Year</a:t>
            </a:r>
            <a:r>
              <a:rPr lang="de-DE" sz="2200" dirty="0" smtClean="0"/>
              <a:t>“ wurden erzeugt.</a:t>
            </a:r>
          </a:p>
          <a:p>
            <a:pPr>
              <a:spcAft>
                <a:spcPts val="600"/>
              </a:spcAft>
            </a:pPr>
            <a:r>
              <a:rPr lang="de-DE" sz="2200" dirty="0" smtClean="0"/>
              <a:t>Neue Spalte „</a:t>
            </a:r>
            <a:r>
              <a:rPr lang="de-DE" sz="2200" b="1" dirty="0" err="1" smtClean="0"/>
              <a:t>Review_Type</a:t>
            </a:r>
            <a:r>
              <a:rPr lang="de-DE" sz="2200" dirty="0" smtClean="0"/>
              <a:t>“ wurde basierend auf “</a:t>
            </a:r>
            <a:r>
              <a:rPr lang="de-DE" sz="2200" dirty="0" err="1" smtClean="0"/>
              <a:t>Reviewer_Score</a:t>
            </a:r>
            <a:r>
              <a:rPr lang="de-DE" sz="2200" dirty="0" smtClean="0"/>
              <a:t>” erstellt (‘positive’: “</a:t>
            </a:r>
            <a:r>
              <a:rPr lang="de-DE" sz="2200" dirty="0" err="1" smtClean="0"/>
              <a:t>Reviewer_Score</a:t>
            </a:r>
            <a:r>
              <a:rPr lang="de-DE" sz="2200" dirty="0" smtClean="0"/>
              <a:t>” &gt;=7 und ‘negative’ für “</a:t>
            </a:r>
            <a:r>
              <a:rPr lang="de-DE" sz="2200" dirty="0" err="1" smtClean="0"/>
              <a:t>Reviewer_Score</a:t>
            </a:r>
            <a:r>
              <a:rPr lang="de-DE" sz="2200" dirty="0" smtClean="0"/>
              <a:t>” &lt; 7).</a:t>
            </a:r>
          </a:p>
          <a:p>
            <a:pPr>
              <a:spcAft>
                <a:spcPts val="600"/>
              </a:spcAft>
            </a:pPr>
            <a:r>
              <a:rPr lang="de-DE" sz="2200" dirty="0" smtClean="0"/>
              <a:t>Neue Dataframe nur mit Hoteldetails wurde erstellt.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Softwarestruktur. Daten Übersicht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471265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000" dirty="0" smtClean="0"/>
              <a:t>„Description“ Tab zeigt die Beschreibung des Originaldatensatzes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Auf dem “Data Set” Tab wird der nach den Vorbereitungsschritten </a:t>
            </a:r>
            <a:r>
              <a:rPr lang="de-DE" sz="2000" dirty="0" err="1" smtClean="0"/>
              <a:t>erhaltete</a:t>
            </a:r>
            <a:r>
              <a:rPr lang="de-DE" sz="2000" dirty="0" smtClean="0"/>
              <a:t> Datensatz angezeigt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“Unique Hotels” Tab zeigt den Dataframe mit der Hotels Information.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„Information“ Tab bittet den Spalten Übersicht an (der Name, Zahl von not null Werten, Datentyp der Spalten).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„</a:t>
            </a:r>
            <a:r>
              <a:rPr lang="de-DE" sz="2000" dirty="0" err="1" smtClean="0"/>
              <a:t>Statistics</a:t>
            </a:r>
            <a:r>
              <a:rPr lang="de-DE" sz="2000" dirty="0" smtClean="0"/>
              <a:t>“ Tab zeigt statistische Werte </a:t>
            </a:r>
            <a:r>
              <a:rPr lang="de-DE" sz="2000" dirty="0"/>
              <a:t>für numerische Daten</a:t>
            </a:r>
            <a:r>
              <a:rPr lang="de-DE" sz="2000" dirty="0" smtClean="0"/>
              <a:t> wie Mittelwert, Standardabweichung, Min, Max, 25%, 50%, 75% Quantil und Count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Softwarestruktur. Plots. Teil 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404764" cy="434187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Bar Plot </a:t>
            </a:r>
            <a:r>
              <a:rPr lang="de-DE" dirty="0" smtClean="0"/>
              <a:t>zeigt </a:t>
            </a:r>
            <a:r>
              <a:rPr lang="de-DE" dirty="0"/>
              <a:t>die Gesamtzahl der Bewertungen in Abhängigkeit von der </a:t>
            </a:r>
            <a:r>
              <a:rPr lang="de-DE" dirty="0" err="1" smtClean="0"/>
              <a:t>ausgewählteten</a:t>
            </a:r>
            <a:r>
              <a:rPr lang="de-DE" dirty="0" smtClean="0"/>
              <a:t> </a:t>
            </a:r>
            <a:r>
              <a:rPr lang="de-DE" dirty="0"/>
              <a:t>Kategorie an. Als Kategorie Variable wurden folgende Spalten: 'Country', '</a:t>
            </a:r>
            <a:r>
              <a:rPr lang="de-DE" dirty="0" err="1"/>
              <a:t>Days_Stayed</a:t>
            </a:r>
            <a:r>
              <a:rPr lang="de-DE" dirty="0"/>
              <a:t>', '</a:t>
            </a:r>
            <a:r>
              <a:rPr lang="de-DE" dirty="0" err="1"/>
              <a:t>Hotel_Name</a:t>
            </a:r>
            <a:r>
              <a:rPr lang="de-DE" dirty="0"/>
              <a:t>', '</a:t>
            </a:r>
            <a:r>
              <a:rPr lang="de-DE" dirty="0" err="1"/>
              <a:t>Month</a:t>
            </a:r>
            <a:r>
              <a:rPr lang="de-DE" dirty="0"/>
              <a:t>', '</a:t>
            </a:r>
            <a:r>
              <a:rPr lang="de-DE" dirty="0" err="1"/>
              <a:t>Reviewer_Nationality</a:t>
            </a:r>
            <a:r>
              <a:rPr lang="de-DE" dirty="0"/>
              <a:t>', '</a:t>
            </a:r>
            <a:r>
              <a:rPr lang="de-DE" dirty="0" err="1"/>
              <a:t>Review_Type</a:t>
            </a:r>
            <a:r>
              <a:rPr lang="de-DE" dirty="0"/>
              <a:t>', '</a:t>
            </a:r>
            <a:r>
              <a:rPr lang="de-DE" dirty="0" err="1"/>
              <a:t>Submitted_Mobile_Device</a:t>
            </a:r>
            <a:r>
              <a:rPr lang="de-DE" dirty="0"/>
              <a:t>', '</a:t>
            </a:r>
            <a:r>
              <a:rPr lang="de-DE" dirty="0" err="1"/>
              <a:t>Traveler_type</a:t>
            </a:r>
            <a:r>
              <a:rPr lang="de-DE" dirty="0"/>
              <a:t>', '</a:t>
            </a:r>
            <a:r>
              <a:rPr lang="de-DE" dirty="0" err="1"/>
              <a:t>Trip_Type</a:t>
            </a:r>
            <a:r>
              <a:rPr lang="de-DE" dirty="0"/>
              <a:t>', '</a:t>
            </a:r>
            <a:r>
              <a:rPr lang="de-DE" dirty="0" err="1"/>
              <a:t>With_pets</a:t>
            </a:r>
            <a:r>
              <a:rPr lang="de-DE" dirty="0"/>
              <a:t>', 'Year’ </a:t>
            </a:r>
            <a:r>
              <a:rPr lang="de-DE" dirty="0" err="1"/>
              <a:t>audgewählt</a:t>
            </a:r>
            <a:r>
              <a:rPr lang="de-DE" dirty="0"/>
              <a:t>.</a:t>
            </a:r>
          </a:p>
          <a:p>
            <a:pPr>
              <a:spcAft>
                <a:spcPts val="600"/>
              </a:spcAft>
            </a:pPr>
            <a:r>
              <a:rPr lang="de-DE" dirty="0"/>
              <a:t>Histogramm –  zeigt die normalisierte Gesamtzahl von Bewertungen für numerische Daten (</a:t>
            </a:r>
            <a:r>
              <a:rPr lang="en-US" dirty="0"/>
              <a:t>'</a:t>
            </a:r>
            <a:r>
              <a:rPr lang="en-US" dirty="0" err="1"/>
              <a:t>Average_Score</a:t>
            </a:r>
            <a:r>
              <a:rPr lang="en-US" dirty="0"/>
              <a:t>', '</a:t>
            </a:r>
            <a:r>
              <a:rPr lang="en-US" dirty="0" err="1"/>
              <a:t>Additional_Number_of_Scoring</a:t>
            </a:r>
            <a:r>
              <a:rPr lang="en-US" dirty="0"/>
              <a:t>', '</a:t>
            </a:r>
            <a:r>
              <a:rPr lang="en-US" dirty="0" err="1"/>
              <a:t>Total_Number_of_Reviews</a:t>
            </a:r>
            <a:r>
              <a:rPr lang="en-US" dirty="0"/>
              <a:t>', "</a:t>
            </a:r>
            <a:r>
              <a:rPr lang="en-US" dirty="0" err="1"/>
              <a:t>Reviewer_Score</a:t>
            </a:r>
            <a:r>
              <a:rPr lang="en-US" dirty="0"/>
              <a:t>", "</a:t>
            </a:r>
            <a:r>
              <a:rPr lang="en-US" dirty="0" err="1"/>
              <a:t>Negative_Word_Counts</a:t>
            </a:r>
            <a:r>
              <a:rPr lang="en-US" dirty="0"/>
              <a:t>", "</a:t>
            </a:r>
            <a:r>
              <a:rPr lang="en-US" dirty="0" err="1"/>
              <a:t>Positive_Word_Counts</a:t>
            </a:r>
            <a:r>
              <a:rPr lang="en-US" dirty="0"/>
              <a:t>", "</a:t>
            </a:r>
            <a:r>
              <a:rPr lang="en-US" dirty="0" err="1"/>
              <a:t>Num_of_Reviews_Reviewer_Has_Given</a:t>
            </a:r>
            <a:r>
              <a:rPr lang="en-US" dirty="0"/>
              <a:t>"</a:t>
            </a:r>
            <a:r>
              <a:rPr lang="de-DE" dirty="0"/>
              <a:t>). Bietet zwei Möglichkeiten: das Ergebnis basiert auf gesamtem Datensatz und in Abhängigkeit von ausgewählte Gruppe </a:t>
            </a:r>
            <a:r>
              <a:rPr lang="en-US" dirty="0"/>
              <a:t>(</a:t>
            </a:r>
            <a:r>
              <a:rPr lang="de-DE" dirty="0"/>
              <a:t>kategoriale Variable).</a:t>
            </a:r>
          </a:p>
          <a:p>
            <a:pPr>
              <a:spcAft>
                <a:spcPts val="600"/>
              </a:spcAft>
            </a:pPr>
            <a:r>
              <a:rPr lang="de-DE" dirty="0"/>
              <a:t>Linear Plot - </a:t>
            </a:r>
            <a:r>
              <a:rPr lang="en-US" dirty="0"/>
              <a:t>z</a:t>
            </a:r>
            <a:r>
              <a:rPr lang="de-DE" dirty="0" err="1"/>
              <a:t>eigt</a:t>
            </a:r>
            <a:r>
              <a:rPr lang="de-DE" dirty="0"/>
              <a:t> für jede x-Koordinate den durchschnittlichen Wert der y-Koordinate an. Es ist auch möglich, die </a:t>
            </a:r>
            <a:r>
              <a:rPr lang="de-DE" dirty="0" smtClean="0"/>
              <a:t>Werten </a:t>
            </a:r>
            <a:r>
              <a:rPr lang="de-DE" dirty="0"/>
              <a:t>je </a:t>
            </a:r>
            <a:r>
              <a:rPr lang="de-DE" dirty="0" smtClean="0"/>
              <a:t>nach der </a:t>
            </a:r>
            <a:r>
              <a:rPr lang="de-DE" dirty="0"/>
              <a:t>Gruppe aufzuteilen.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Softwarestruktur. Plots. Teil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981456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000" dirty="0" err="1" smtClean="0"/>
              <a:t>Scatter</a:t>
            </a:r>
            <a:r>
              <a:rPr lang="de-DE" sz="2000" dirty="0" smtClean="0"/>
              <a:t> Plot bittet die Möglichkeit die Abhängigkeit zwischen </a:t>
            </a:r>
            <a:r>
              <a:rPr lang="de-DE" sz="2000" dirty="0" smtClean="0"/>
              <a:t>zwei </a:t>
            </a:r>
            <a:r>
              <a:rPr lang="de-DE" sz="2000" dirty="0" smtClean="0"/>
              <a:t>Variablen zu prüfen. </a:t>
            </a:r>
            <a:r>
              <a:rPr lang="de-DE" sz="2000" dirty="0" smtClean="0"/>
              <a:t>Kann</a:t>
            </a:r>
            <a:r>
              <a:rPr lang="de-DE" sz="2000" dirty="0" smtClean="0"/>
              <a:t> für alle </a:t>
            </a:r>
            <a:r>
              <a:rPr lang="de-DE" sz="2000" dirty="0" smtClean="0"/>
              <a:t>numerische Spalten erstellt werden.</a:t>
            </a:r>
            <a:endParaRPr lang="de-DE" sz="2000" dirty="0" smtClean="0"/>
          </a:p>
          <a:p>
            <a:pPr>
              <a:lnSpc>
                <a:spcPct val="150000"/>
              </a:lnSpc>
            </a:pPr>
            <a:r>
              <a:rPr lang="de-DE" sz="2000" dirty="0" err="1" smtClean="0"/>
              <a:t>Correlation</a:t>
            </a:r>
            <a:r>
              <a:rPr lang="de-DE" sz="2000" dirty="0" smtClean="0"/>
              <a:t> Tab </a:t>
            </a:r>
            <a:r>
              <a:rPr lang="de-DE" sz="2000" dirty="0"/>
              <a:t>zeigt Korrelationsmatrix </a:t>
            </a:r>
            <a:r>
              <a:rPr lang="de-DE" sz="2000" dirty="0" smtClean="0"/>
              <a:t>für </a:t>
            </a:r>
            <a:r>
              <a:rPr lang="de-DE" sz="2000" dirty="0"/>
              <a:t>alle numerische </a:t>
            </a:r>
            <a:r>
              <a:rPr lang="de-DE" sz="2000" dirty="0" smtClean="0"/>
              <a:t>Spalten.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Softwarestruktur</a:t>
            </a:r>
            <a:r>
              <a:rPr lang="de-DE" b="1" dirty="0" smtClean="0"/>
              <a:t>. Plots. Teil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221884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000" dirty="0" smtClean="0"/>
              <a:t>Box Plot zeigt die Verteilung von Werten</a:t>
            </a:r>
            <a:r>
              <a:rPr lang="de-DE" sz="2000" dirty="0" smtClean="0"/>
              <a:t>. </a:t>
            </a:r>
            <a:r>
              <a:rPr lang="de-DE" sz="2000" dirty="0"/>
              <a:t>Es ist auch möglich, die Werten je nach der Gruppe aufzuteilen</a:t>
            </a:r>
            <a:r>
              <a:rPr lang="de-DE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Word Cloud Tab. Zwei Plotten wurden auf die Spalten </a:t>
            </a:r>
            <a:r>
              <a:rPr lang="de-DE" sz="2000" dirty="0" smtClean="0"/>
              <a:t>mit </a:t>
            </a:r>
            <a:r>
              <a:rPr lang="de-DE" sz="2000" dirty="0"/>
              <a:t>negativen und positiven Bewertungen entsprechend </a:t>
            </a:r>
            <a:r>
              <a:rPr lang="de-DE" sz="2000" dirty="0" smtClean="0"/>
              <a:t>erstellt.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45</TotalTime>
  <Words>599</Words>
  <Application>Microsoft Office PowerPoint</Application>
  <PresentationFormat>Widescreen</PresentationFormat>
  <Paragraphs>48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Wingdings 2</vt:lpstr>
      <vt:lpstr>Training presentation</vt:lpstr>
      <vt:lpstr>Abschlussprojekt 515K Hotel Reviews Data in Europe</vt:lpstr>
      <vt:lpstr>515K Hotel Reviews Data in Europe</vt:lpstr>
      <vt:lpstr>Vorbereitung des Datensatzes</vt:lpstr>
      <vt:lpstr>Softwarestruktur. Daten Übersicht</vt:lpstr>
      <vt:lpstr>Softwarestruktur. Plots. Teil 1</vt:lpstr>
      <vt:lpstr>Softwarestruktur. Plots. Teil 2</vt:lpstr>
      <vt:lpstr>Softwarestruktur. Plots. Teil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Abschlussprojekt 515K Hotel Reviews Data in Europe</dc:title>
  <dc:creator>Natalie</dc:creator>
  <cp:lastModifiedBy>Natalie</cp:lastModifiedBy>
  <cp:revision>7</cp:revision>
  <dcterms:created xsi:type="dcterms:W3CDTF">2021-04-08T19:36:13Z</dcterms:created>
  <dcterms:modified xsi:type="dcterms:W3CDTF">2021-04-08T20:21:44Z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