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0B01D-18C3-4F29-92E2-6C13EB2A3CC9}" v="118" dt="2022-10-02T17:11:31.343"/>
    <p1510:client id="{4569B7E3-DE6D-44E1-A25D-94E36537FDCD}" v="4" dt="2023-04-16T02:51:48.725"/>
    <p1510:client id="{2882A2BA-DE1D-4FB5-BD24-5D7D3E29AF19}" v="165" dt="2023-04-14T00:21:32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Potencial de Vendas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ValorPotencial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#,##0.00</c:formatCode>
                <c:ptCount val="3"/>
                <c:pt idx="0">
                  <c:v>792860973.87</c:v>
                </c:pt>
                <c:pt idx="1">
                  <c:v>792860973.87</c:v>
                </c:pt>
                <c:pt idx="2">
                  <c:v>880309054.04999995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68-4352-BCF8-A61CF4982C6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ValorVendas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Planilha1!$C$2:$C$4</c:f>
              <c:numCache>
                <c:formatCode>#,##0.00</c:formatCode>
                <c:ptCount val="3"/>
                <c:pt idx="0">
                  <c:v>131163018.34999999</c:v>
                </c:pt>
                <c:pt idx="1">
                  <c:v>121047392.45999999</c:v>
                </c:pt>
                <c:pt idx="2">
                  <c:v>37199504.130000003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68-4352-BCF8-A61CF4982C6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Oportunidade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Planilha1!$D$2:$D$4</c:f>
              <c:numCache>
                <c:formatCode>#,##0.00</c:formatCode>
                <c:ptCount val="3"/>
                <c:pt idx="0">
                  <c:v>661697955.51999998</c:v>
                </c:pt>
                <c:pt idx="1">
                  <c:v>759261661.59000003</c:v>
                </c:pt>
                <c:pt idx="2">
                  <c:v>599583791.08000004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68-4352-BCF8-A61CF4982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8768352"/>
        <c:axId val="1128774592"/>
      </c:lineChart>
      <c:catAx>
        <c:axId val="112876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8774592"/>
        <c:crosses val="autoZero"/>
        <c:auto val="1"/>
        <c:lblAlgn val="ctr"/>
        <c:lblOffset val="100"/>
        <c:noMultiLvlLbl val="0"/>
      </c:catAx>
      <c:valAx>
        <c:axId val="112877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876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"R$"\ #,##0.00</c:formatCode>
                <c:ptCount val="3"/>
                <c:pt idx="0">
                  <c:v>11338912.227559401</c:v>
                </c:pt>
                <c:pt idx="1">
                  <c:v>15556081.1766304</c:v>
                </c:pt>
                <c:pt idx="2">
                  <c:v>18483164.888587099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2-43DE-9B8A-6A719DEBF55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XTZ250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Planilha1!$C$2:$C$4</c:f>
              <c:numCache>
                <c:formatCode>"R$"\ #,##0.00</c:formatCode>
                <c:ptCount val="3"/>
                <c:pt idx="0">
                  <c:v>16418604.5394252</c:v>
                </c:pt>
                <c:pt idx="1">
                  <c:v>12212516.1025158</c:v>
                </c:pt>
                <c:pt idx="2">
                  <c:v>9932835.3380814902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2-43DE-9B8A-6A719DEBF55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XT660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Planilha1!$D$2:$D$4</c:f>
              <c:numCache>
                <c:formatCode>"R$"\ #,##0.00</c:formatCode>
                <c:ptCount val="3"/>
                <c:pt idx="0">
                  <c:v>9583420.3119015098</c:v>
                </c:pt>
                <c:pt idx="1">
                  <c:v>7540276.9157074001</c:v>
                </c:pt>
                <c:pt idx="2">
                  <c:v>4495449.3733085003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52-43DE-9B8A-6A719DEBF556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CB750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Planilha1!$E$2:$E$4</c:f>
              <c:numCache>
                <c:formatCode>"R$"\ #,##0.00</c:formatCode>
                <c:ptCount val="3"/>
                <c:pt idx="0">
                  <c:v>2725032.7830010001</c:v>
                </c:pt>
                <c:pt idx="1">
                  <c:v>4161984.5721207</c:v>
                </c:pt>
                <c:pt idx="2">
                  <c:v>4288054.5294776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2-43DE-9B8A-6A719DEBF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7249088"/>
        <c:axId val="1127240768"/>
      </c:barChart>
      <c:catAx>
        <c:axId val="112724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7240768"/>
        <c:crosses val="autoZero"/>
        <c:auto val="1"/>
        <c:lblAlgn val="ctr"/>
        <c:lblOffset val="100"/>
        <c:noMultiLvlLbl val="0"/>
      </c:catAx>
      <c:valAx>
        <c:axId val="112724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724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ValorVendas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73-4A67-A842-ED95BE4DDB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73-4A67-A842-ED95BE4DD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2642208"/>
        <c:axId val="1112634304"/>
      </c:lineChart>
      <c:catAx>
        <c:axId val="1112642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2634304"/>
        <c:crosses val="autoZero"/>
        <c:auto val="1"/>
        <c:lblAlgn val="ctr"/>
        <c:lblOffset val="100"/>
        <c:noMultiLvlLbl val="0"/>
      </c:catAx>
      <c:valAx>
        <c:axId val="11126343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2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Area_Comercial%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0.0</c:formatCode>
                <c:ptCount val="3"/>
                <c:pt idx="0">
                  <c:v>38.682833825935802</c:v>
                </c:pt>
                <c:pt idx="1">
                  <c:v>38.695810885348401</c:v>
                </c:pt>
                <c:pt idx="2">
                  <c:v>38.836320001863399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55-4601-AE53-FFAB4B7CB9A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Area_Hibrida%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Planilha1!$C$2:$C$4</c:f>
              <c:numCache>
                <c:formatCode>0.0</c:formatCode>
                <c:ptCount val="3"/>
                <c:pt idx="0">
                  <c:v>4.92326106623465E-2</c:v>
                </c:pt>
                <c:pt idx="1">
                  <c:v>3.6453941325138503E-2</c:v>
                </c:pt>
                <c:pt idx="2">
                  <c:v>7.9830393299852601E-2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55-4601-AE53-FFAB4B7CB9A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Area_residencial%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Planilha1!$D$2:$D$4</c:f>
              <c:numCache>
                <c:formatCode>0.0</c:formatCode>
                <c:ptCount val="3"/>
                <c:pt idx="0">
                  <c:v>58.645957605309803</c:v>
                </c:pt>
                <c:pt idx="1">
                  <c:v>58.752847882899303</c:v>
                </c:pt>
                <c:pt idx="2">
                  <c:v>58.609667178751899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55-4601-AE53-FFAB4B7CB9A1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Area_industrial%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Planilha1!$E$2:$E$4</c:f>
              <c:numCache>
                <c:formatCode>0.0</c:formatCode>
                <c:ptCount val="3"/>
                <c:pt idx="0">
                  <c:v>2.6219759580920701</c:v>
                </c:pt>
                <c:pt idx="1">
                  <c:v>2.51488729042716</c:v>
                </c:pt>
                <c:pt idx="2">
                  <c:v>2.4741824260848699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55-4601-AE53-FFAB4B7CB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9880752"/>
        <c:axId val="899885744"/>
      </c:barChart>
      <c:catAx>
        <c:axId val="899880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9885744"/>
        <c:crosses val="autoZero"/>
        <c:auto val="1"/>
        <c:lblAlgn val="ctr"/>
        <c:lblOffset val="100"/>
        <c:noMultiLvlLbl val="0"/>
      </c:catAx>
      <c:valAx>
        <c:axId val="89988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988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Planilha1!$A$2:$A$12</c:f>
              <c:strCache>
                <c:ptCount val="11"/>
                <c:pt idx="0">
                  <c:v>Cidade</c:v>
                </c:pt>
                <c:pt idx="1">
                  <c:v>Cidade85</c:v>
                </c:pt>
                <c:pt idx="2">
                  <c:v>Cidade17</c:v>
                </c:pt>
                <c:pt idx="3">
                  <c:v>Cidade52</c:v>
                </c:pt>
                <c:pt idx="4">
                  <c:v>Cidade110</c:v>
                </c:pt>
                <c:pt idx="5">
                  <c:v>Cidade93</c:v>
                </c:pt>
                <c:pt idx="6">
                  <c:v>Cidade58</c:v>
                </c:pt>
                <c:pt idx="7">
                  <c:v>Cidade57</c:v>
                </c:pt>
                <c:pt idx="8">
                  <c:v>Cidade11</c:v>
                </c:pt>
                <c:pt idx="9">
                  <c:v>Cidade81</c:v>
                </c:pt>
                <c:pt idx="10">
                  <c:v>Cidade36</c:v>
                </c:pt>
              </c:strCache>
            </c:strRef>
          </c:cat>
          <c:val>
            <c:numRef>
              <c:f>Planilha1!$B$2:$B$12</c:f>
              <c:numCache>
                <c:formatCode>General</c:formatCode>
                <c:ptCount val="11"/>
                <c:pt idx="0">
                  <c:v>0</c:v>
                </c:pt>
                <c:pt idx="1">
                  <c:v>9856234.9071497899</c:v>
                </c:pt>
                <c:pt idx="2">
                  <c:v>11625811.109107099</c:v>
                </c:pt>
                <c:pt idx="3">
                  <c:v>11878526.699766399</c:v>
                </c:pt>
                <c:pt idx="4">
                  <c:v>12035918.457241099</c:v>
                </c:pt>
                <c:pt idx="5">
                  <c:v>13400737.663052199</c:v>
                </c:pt>
                <c:pt idx="6">
                  <c:v>14393717.671759</c:v>
                </c:pt>
                <c:pt idx="7">
                  <c:v>15235069.120738899</c:v>
                </c:pt>
                <c:pt idx="8">
                  <c:v>15399627.4945742</c:v>
                </c:pt>
                <c:pt idx="9">
                  <c:v>15948984.9310776</c:v>
                </c:pt>
                <c:pt idx="10" formatCode="&quot;R$&quot;\ #,##0.00">
                  <c:v>18033305.254985299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8C-4AA2-8C33-F3583D06D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27250336"/>
        <c:axId val="1127259904"/>
      </c:barChart>
      <c:catAx>
        <c:axId val="112725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7259904"/>
        <c:crosses val="autoZero"/>
        <c:auto val="1"/>
        <c:lblAlgn val="ctr"/>
        <c:lblOffset val="100"/>
        <c:noMultiLvlLbl val="0"/>
      </c:catAx>
      <c:valAx>
        <c:axId val="11272599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2725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27-4EDF-97C4-5DA9A259E2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F6-4BB6-891E-23682C91D3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F6-4BB6-891E-23682C91D3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3F6-4BB6-891E-23682C91D3F9}"/>
              </c:ext>
            </c:extLst>
          </c:dPt>
          <c:dLbls>
            <c:dLbl>
              <c:idx val="0"/>
              <c:layout>
                <c:manualLayout>
                  <c:x val="0.21057088454553902"/>
                  <c:y val="3.46682661671629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927-4EDF-97C4-5DA9A259E266}"/>
                </c:ext>
              </c:extLst>
            </c:dLbl>
            <c:dLbl>
              <c:idx val="1"/>
              <c:layout>
                <c:manualLayout>
                  <c:x val="-5.4288877952755905E-3"/>
                  <c:y val="7.01888490287371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F6-4BB6-891E-23682C91D3F9}"/>
                </c:ext>
              </c:extLst>
            </c:dLbl>
            <c:dLbl>
              <c:idx val="2"/>
              <c:layout>
                <c:manualLayout>
                  <c:x val="-0.12771934277756689"/>
                  <c:y val="1.07263289422660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F6-4BB6-891E-23682C91D3F9}"/>
                </c:ext>
              </c:extLst>
            </c:dLbl>
            <c:dLbl>
              <c:idx val="3"/>
              <c:layout>
                <c:manualLayout>
                  <c:x val="6.653407972440939E-2"/>
                  <c:y val="-1.50280502566406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F6-4BB6-891E-23682C91D3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CB750</c:v>
                </c:pt>
                <c:pt idx="1">
                  <c:v>X</c:v>
                </c:pt>
                <c:pt idx="2">
                  <c:v>XT660</c:v>
                </c:pt>
                <c:pt idx="3">
                  <c:v>XTZ250</c:v>
                </c:pt>
              </c:strCache>
            </c:strRef>
          </c:cat>
          <c:val>
            <c:numRef>
              <c:f>Planilha1!$B$2:$B$5</c:f>
              <c:numCache>
                <c:formatCode>"R$"\ #,##0.00</c:formatCode>
                <c:ptCount val="4"/>
                <c:pt idx="0">
                  <c:v>87809.745842999997</c:v>
                </c:pt>
                <c:pt idx="1">
                  <c:v>3133522.5679529998</c:v>
                </c:pt>
                <c:pt idx="2">
                  <c:v>94264.123577899998</c:v>
                </c:pt>
                <c:pt idx="3">
                  <c:v>61971.003949099999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6-4BB6-891E-23682C91D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BB0CD-0366-A575-6DE2-13C7CA16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040FF1-EE20-3A52-99C3-A1317A162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A4BA6B-EF00-D5C2-F312-B06FF4E0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FA91CB-A4BC-89FF-9708-563F57EA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D2417-587F-E25E-249B-14924517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59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670CA-B63B-7E5B-18F1-2EBFD59D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4CFDB3-2043-887A-275E-DDC644435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1A357-9646-239A-8FDE-C9812831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D3531-C691-1DBB-80E1-B99B422A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E3590-5A4E-F7A0-EF36-F6831726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5F80D1-6090-59B3-BD44-E8F756603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070E89-69AF-2B4A-6A21-1A3102C6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5F3A5-C4C4-E054-A1DD-43D5575B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12824-723F-FCBE-601A-F2904564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2716A-5AC7-02BF-6653-5F7CD4F8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10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A5557-9665-CF8D-A505-BE2AB32D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C1464-A29B-4340-9229-45FFAF0D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8BF9E3-38AC-D903-F3A8-B00DCB64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228AD-FF52-36C7-57DD-1B03B574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FFA9E-2731-BBDB-CDE6-F9BE46B3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8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79E03-8878-66DB-755C-3D34FB0C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0131F6-F627-251B-FAB9-499905720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D3605F-B708-E15D-C392-EB4EA350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D2B6A6-2AF5-F183-E9F0-75A04BD5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916A6-DF47-71C7-B508-CB8A5808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47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846BC-5E56-EF7F-5AE4-E0118993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E1A5A6-C5F7-31A4-A667-F20E2700E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1382EB-3DEA-37C5-2A5D-4BD16D8E2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701B61-1D22-8C6A-CDA7-52E7942E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66CF5-931C-75E1-74A7-7372E591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E53E3-8056-2D4C-2804-37126CB8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3EABA-06F0-C95F-76EF-78C2BE74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C65D52-8434-3349-D603-FF3306D80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E39A0E-7AD8-6074-12CD-008E3BEA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E73047-79A8-308E-4CE2-8CA16BA47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C23846-E294-42D5-5EBB-37718CE19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DF934F-ABAE-6BC5-BE61-632BD53A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2D0734-E658-3FB7-A54F-33D2E384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DF830D-AAF9-6B50-6F71-F0C3EBA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42A50-7B55-1117-F689-416896AA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3984B5-275F-207F-F095-B95BB725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5C3361-65D9-1B97-E737-6A2F8701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6EE1A9-9811-5AB0-6266-CEC119A0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68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0EF9D4-A4CA-77AD-42A1-DEFFD354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D5ABC-A7B2-79A5-2DC9-395F07E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59D852-6015-6771-DEA0-6FB19FBD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36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AF159-0CE7-330E-43A2-5ED5D5FB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A48C4-8534-6C67-B84F-CAC59021A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D91FEE-5844-887D-2541-72D46CB8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1208FE-F75C-0796-92E3-800A8081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6C44D4-AFF6-A4EE-14CB-71DF8513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94D787-4AB9-DFF5-54B2-E03F9BF0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9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4CDE9-AC76-FDA2-6202-0613EAAC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71186C-3082-9F4E-9EA3-9132C8114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103B8-5AEF-330B-E4E2-227E451BA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071313-CEAC-43D8-F82B-9ABAB725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3C132B-3944-F815-1284-915EF85E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7F76D5-D547-1B95-A458-A2A0EBA9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93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EA2972-9699-C526-BA36-A0A6B4E7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872EE0-94CE-26AB-B7EB-807C98DFE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5438F-440E-5E07-7DCB-BB8C0F764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F0FC-699A-44B3-B401-95627862105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B70BC-966E-2B55-3EA7-903FCCF6A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C206E-DD9E-B08B-B2E1-1A93EC376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8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4516581" y="544945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Resumo dados </a:t>
            </a:r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E08E1F-2E28-F0BE-EC3D-11C935C64904}"/>
              </a:ext>
            </a:extLst>
          </p:cNvPr>
          <p:cNvSpPr txBox="1"/>
          <p:nvPr/>
        </p:nvSpPr>
        <p:spPr>
          <a:xfrm>
            <a:off x="304014" y="2471598"/>
            <a:ext cx="2799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EAC6D9-A7B7-18CF-8296-D5FF49D79736}"/>
              </a:ext>
            </a:extLst>
          </p:cNvPr>
          <p:cNvSpPr txBox="1"/>
          <p:nvPr/>
        </p:nvSpPr>
        <p:spPr>
          <a:xfrm>
            <a:off x="304014" y="4498981"/>
            <a:ext cx="2799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Potencial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CAE626-0D0F-98A8-D9E2-9D7DD9B15BB6}"/>
              </a:ext>
            </a:extLst>
          </p:cNvPr>
          <p:cNvSpPr txBox="1"/>
          <p:nvPr/>
        </p:nvSpPr>
        <p:spPr>
          <a:xfrm>
            <a:off x="3296597" y="2477026"/>
            <a:ext cx="27994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/>
              <a:t># total de clientes</a:t>
            </a:r>
          </a:p>
          <a:p>
            <a:pPr algn="ctr"/>
            <a:r>
              <a:rPr lang="pt-BR" dirty="0"/>
              <a:t>1562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AEC5F9-6C0B-C3B4-401C-0DF006FF8D5B}"/>
              </a:ext>
            </a:extLst>
          </p:cNvPr>
          <p:cNvSpPr txBox="1"/>
          <p:nvPr/>
        </p:nvSpPr>
        <p:spPr>
          <a:xfrm>
            <a:off x="6359235" y="2486987"/>
            <a:ext cx="234430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/>
              <a:t>Valor total vendido </a:t>
            </a:r>
          </a:p>
          <a:p>
            <a:pPr algn="just"/>
            <a:r>
              <a:rPr lang="pt-BR" sz="1600" dirty="0"/>
              <a:t>R$ </a:t>
            </a:r>
            <a:r>
              <a:rPr lang="pt-BR" sz="1600" dirty="0">
                <a:ea typeface="+mn-lt"/>
                <a:cs typeface="+mn-lt"/>
              </a:rPr>
              <a:t>289.552.737.66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2F6B2B-BAD1-1C28-6E7B-228F4663D781}"/>
              </a:ext>
            </a:extLst>
          </p:cNvPr>
          <p:cNvSpPr txBox="1"/>
          <p:nvPr/>
        </p:nvSpPr>
        <p:spPr>
          <a:xfrm>
            <a:off x="9289401" y="1972475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>
                <a:ea typeface="+mn-lt"/>
                <a:cs typeface="+mn-lt"/>
              </a:rPr>
              <a:t>4 </a:t>
            </a:r>
            <a:r>
              <a:rPr lang="pt-BR" sz="1600" dirty="0"/>
              <a:t>Categorias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A2303D-876F-E545-D571-9E5B717CD572}"/>
              </a:ext>
            </a:extLst>
          </p:cNvPr>
          <p:cNvSpPr txBox="1"/>
          <p:nvPr/>
        </p:nvSpPr>
        <p:spPr>
          <a:xfrm>
            <a:off x="9289402" y="2353717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>
                <a:ea typeface="+mn-lt"/>
                <a:cs typeface="+mn-lt"/>
              </a:rPr>
              <a:t>11 </a:t>
            </a:r>
            <a:r>
              <a:rPr lang="pt-BR" sz="1600" dirty="0" err="1"/>
              <a:t>SubCategorias</a:t>
            </a:r>
            <a:endParaRPr lang="pt-BR" sz="1600" dirty="0" err="1"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0434BD-E470-8EDB-525E-1262FCFA0106}"/>
              </a:ext>
            </a:extLst>
          </p:cNvPr>
          <p:cNvSpPr txBox="1"/>
          <p:nvPr/>
        </p:nvSpPr>
        <p:spPr>
          <a:xfrm>
            <a:off x="9289400" y="2727398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>
                <a:ea typeface="+mn-lt"/>
                <a:cs typeface="+mn-lt"/>
              </a:rPr>
              <a:t>132 </a:t>
            </a:r>
            <a:r>
              <a:rPr lang="pt-BR" sz="1600" dirty="0"/>
              <a:t>Produtos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95A26F-294F-86BD-6495-C0D30184BD8E}"/>
              </a:ext>
            </a:extLst>
          </p:cNvPr>
          <p:cNvSpPr txBox="1"/>
          <p:nvPr/>
        </p:nvSpPr>
        <p:spPr>
          <a:xfrm>
            <a:off x="9289399" y="3090446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/>
              <a:t># </a:t>
            </a:r>
            <a:r>
              <a:rPr lang="pt-BR" sz="1600" dirty="0">
                <a:ea typeface="+mn-lt"/>
                <a:cs typeface="+mn-lt"/>
              </a:rPr>
              <a:t>112</a:t>
            </a:r>
            <a:r>
              <a:rPr lang="pt-BR" sz="1600" dirty="0"/>
              <a:t> Cidades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309D9A4-E5E9-0186-6503-96C5FAF4DAF4}"/>
              </a:ext>
            </a:extLst>
          </p:cNvPr>
          <p:cNvCxnSpPr/>
          <p:nvPr/>
        </p:nvCxnSpPr>
        <p:spPr>
          <a:xfrm>
            <a:off x="193964" y="3962400"/>
            <a:ext cx="1104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091D36-7599-8547-7DC9-DE0675F13FC7}"/>
              </a:ext>
            </a:extLst>
          </p:cNvPr>
          <p:cNvSpPr txBox="1"/>
          <p:nvPr/>
        </p:nvSpPr>
        <p:spPr>
          <a:xfrm>
            <a:off x="3296597" y="4354479"/>
            <a:ext cx="27994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/>
              <a:t># total de clientes</a:t>
            </a:r>
          </a:p>
          <a:p>
            <a:pPr algn="ctr"/>
            <a:r>
              <a:rPr lang="pt-BR" dirty="0">
                <a:ea typeface="+mn-lt"/>
                <a:cs typeface="+mn-lt"/>
              </a:rPr>
              <a:t>3375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8ED651-4240-0F61-C7C9-F1601B073BB3}"/>
              </a:ext>
            </a:extLst>
          </p:cNvPr>
          <p:cNvSpPr txBox="1"/>
          <p:nvPr/>
        </p:nvSpPr>
        <p:spPr>
          <a:xfrm>
            <a:off x="6359235" y="4350255"/>
            <a:ext cx="2488081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/>
              <a:t>Valor total potencial </a:t>
            </a:r>
          </a:p>
          <a:p>
            <a:pPr algn="just"/>
            <a:r>
              <a:rPr lang="pt-BR" sz="1600" dirty="0"/>
              <a:t>R$ </a:t>
            </a:r>
            <a:r>
              <a:rPr lang="pt-BR" sz="1600" dirty="0">
                <a:ea typeface="+mn-lt"/>
                <a:cs typeface="+mn-lt"/>
              </a:rPr>
              <a:t>8.459.770.024.917.281</a:t>
            </a: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9C44BA9-E7C6-AB35-5451-DD40954A86B2}"/>
              </a:ext>
            </a:extLst>
          </p:cNvPr>
          <p:cNvSpPr txBox="1"/>
          <p:nvPr/>
        </p:nvSpPr>
        <p:spPr>
          <a:xfrm>
            <a:off x="8958719" y="4314217"/>
            <a:ext cx="2841290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>
                <a:ea typeface="+mn-lt"/>
                <a:cs typeface="+mn-lt"/>
              </a:rPr>
              <a:t>35830359.6600 </a:t>
            </a:r>
            <a:r>
              <a:rPr lang="pt-BR" sz="1600" dirty="0"/>
              <a:t>Residencial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CAB4D7-944A-39F1-B032-782CB9B34984}"/>
              </a:ext>
            </a:extLst>
          </p:cNvPr>
          <p:cNvSpPr txBox="1"/>
          <p:nvPr/>
        </p:nvSpPr>
        <p:spPr>
          <a:xfrm>
            <a:off x="9289399" y="4652327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>
                <a:ea typeface="+mn-lt"/>
                <a:cs typeface="+mn-lt"/>
              </a:rPr>
              <a:t>62760</a:t>
            </a:r>
            <a:r>
              <a:rPr lang="pt-BR" sz="1600" dirty="0"/>
              <a:t>Hibrida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3F3431B-E8BC-E45C-4E9C-B5E87EAB25E6}"/>
              </a:ext>
            </a:extLst>
          </p:cNvPr>
          <p:cNvSpPr txBox="1"/>
          <p:nvPr/>
        </p:nvSpPr>
        <p:spPr>
          <a:xfrm>
            <a:off x="9059360" y="5011631"/>
            <a:ext cx="2294950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>
                <a:ea typeface="+mn-lt"/>
                <a:cs typeface="+mn-lt"/>
              </a:rPr>
              <a:t>21838436 </a:t>
            </a:r>
            <a:r>
              <a:rPr lang="pt-BR" sz="1600" dirty="0"/>
              <a:t>Comercial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3485537-61D7-E38F-295E-B4FE5238D876}"/>
              </a:ext>
            </a:extLst>
          </p:cNvPr>
          <p:cNvSpPr txBox="1"/>
          <p:nvPr/>
        </p:nvSpPr>
        <p:spPr>
          <a:xfrm>
            <a:off x="9289396" y="5389056"/>
            <a:ext cx="2064912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/>
              <a:t>#</a:t>
            </a:r>
            <a:r>
              <a:rPr lang="pt-BR" sz="1600" dirty="0">
                <a:ea typeface="+mn-lt"/>
                <a:cs typeface="+mn-lt"/>
              </a:rPr>
              <a:t> 3736209.3 </a:t>
            </a:r>
            <a:r>
              <a:rPr lang="pt-BR" sz="1600" dirty="0"/>
              <a:t>Industrial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F17AB46-3554-5281-F919-BF6E3FDC9968}"/>
              </a:ext>
            </a:extLst>
          </p:cNvPr>
          <p:cNvCxnSpPr/>
          <p:nvPr/>
        </p:nvCxnSpPr>
        <p:spPr>
          <a:xfrm>
            <a:off x="193964" y="5915891"/>
            <a:ext cx="1104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D78DE94-049E-D3BC-19C5-B0044EA0D45B}"/>
              </a:ext>
            </a:extLst>
          </p:cNvPr>
          <p:cNvSpPr txBox="1"/>
          <p:nvPr/>
        </p:nvSpPr>
        <p:spPr>
          <a:xfrm>
            <a:off x="304014" y="6174565"/>
            <a:ext cx="2799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Período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EE53F92-03CC-E7F7-88FD-833AA81F6765}"/>
              </a:ext>
            </a:extLst>
          </p:cNvPr>
          <p:cNvSpPr txBox="1"/>
          <p:nvPr/>
        </p:nvSpPr>
        <p:spPr>
          <a:xfrm>
            <a:off x="3365869" y="6171480"/>
            <a:ext cx="3155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/>
              <a:t>De </a:t>
            </a:r>
            <a:r>
              <a:rPr lang="pt-BR" dirty="0" err="1"/>
              <a:t>jan</a:t>
            </a:r>
            <a:r>
              <a:rPr lang="pt-BR" dirty="0"/>
              <a:t>/2020 até </a:t>
            </a:r>
            <a:r>
              <a:rPr lang="pt-BR" dirty="0" err="1"/>
              <a:t>ago</a:t>
            </a:r>
            <a:r>
              <a:rPr lang="pt-BR" dirty="0"/>
              <a:t>/2022</a:t>
            </a:r>
            <a:endParaRPr lang="pt-BR" dirty="0">
              <a:cs typeface="Calibri" panose="020F050202020403020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B157F0-B96A-B1BC-B602-DDFADEA8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66" y="2920871"/>
            <a:ext cx="1009898" cy="100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Server">
            <a:extLst>
              <a:ext uri="{FF2B5EF4-FFF2-40B4-BE49-F238E27FC236}">
                <a16:creationId xmlns:a16="http://schemas.microsoft.com/office/drawing/2014/main" id="{FC8AF7C3-401C-DF0A-500E-844A7CA6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43" y="5008015"/>
            <a:ext cx="943985" cy="77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99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6" y="172528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10160001" y="6363313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709132-D814-D2FB-C59B-5FBBE0B60577}"/>
              </a:ext>
            </a:extLst>
          </p:cNvPr>
          <p:cNvSpPr txBox="1"/>
          <p:nvPr/>
        </p:nvSpPr>
        <p:spPr>
          <a:xfrm>
            <a:off x="4932219" y="608271"/>
            <a:ext cx="419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Oportunidade VS Cumprimento</a:t>
            </a:r>
          </a:p>
        </p:txBody>
      </p:sp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0AC433B6-88A6-D993-6E69-B48DB726C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091803"/>
              </p:ext>
            </p:extLst>
          </p:nvPr>
        </p:nvGraphicFramePr>
        <p:xfrm>
          <a:off x="898193" y="2080986"/>
          <a:ext cx="7207850" cy="3579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43EDA24F-C335-89AA-FF58-C65A24FADED6}"/>
              </a:ext>
            </a:extLst>
          </p:cNvPr>
          <p:cNvSpPr/>
          <p:nvPr/>
        </p:nvSpPr>
        <p:spPr>
          <a:xfrm>
            <a:off x="11499273" y="3121891"/>
            <a:ext cx="230909" cy="68810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2C2288-AB8A-9345-5F4B-F0CF3FA94694}"/>
              </a:ext>
            </a:extLst>
          </p:cNvPr>
          <p:cNvSpPr txBox="1"/>
          <p:nvPr/>
        </p:nvSpPr>
        <p:spPr>
          <a:xfrm>
            <a:off x="4057135" y="352167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25CCCB8-FCCD-49AB-9D0C-7BA1A0320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90373"/>
              </p:ext>
            </p:extLst>
          </p:nvPr>
        </p:nvGraphicFramePr>
        <p:xfrm>
          <a:off x="8215158" y="3108621"/>
          <a:ext cx="3175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991">
                  <a:extLst>
                    <a:ext uri="{9D8B030D-6E8A-4147-A177-3AD203B41FA5}">
                      <a16:colId xmlns:a16="http://schemas.microsoft.com/office/drawing/2014/main" val="4198223592"/>
                    </a:ext>
                  </a:extLst>
                </a:gridCol>
                <a:gridCol w="824675">
                  <a:extLst>
                    <a:ext uri="{9D8B030D-6E8A-4147-A177-3AD203B41FA5}">
                      <a16:colId xmlns:a16="http://schemas.microsoft.com/office/drawing/2014/main" val="58855920"/>
                    </a:ext>
                  </a:extLst>
                </a:gridCol>
                <a:gridCol w="1132343">
                  <a:extLst>
                    <a:ext uri="{9D8B030D-6E8A-4147-A177-3AD203B41FA5}">
                      <a16:colId xmlns:a16="http://schemas.microsoft.com/office/drawing/2014/main" val="2837943419"/>
                    </a:ext>
                  </a:extLst>
                </a:gridCol>
                <a:gridCol w="608991">
                  <a:extLst>
                    <a:ext uri="{9D8B030D-6E8A-4147-A177-3AD203B41FA5}">
                      <a16:colId xmlns:a16="http://schemas.microsoft.com/office/drawing/2014/main" val="7044026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Alcançado%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Oportunidade%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3052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16,5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83,5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-1229,83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355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13,8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86,2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-1227,8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1189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5,8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94,2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-1220,47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820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10160001" y="6363313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709132-D814-D2FB-C59B-5FBBE0B60577}"/>
              </a:ext>
            </a:extLst>
          </p:cNvPr>
          <p:cNvSpPr txBox="1"/>
          <p:nvPr/>
        </p:nvSpPr>
        <p:spPr>
          <a:xfrm>
            <a:off x="4932219" y="608271"/>
            <a:ext cx="419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Perda de clientes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F459012-49CC-F551-C965-77E42F0C4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967033"/>
              </p:ext>
            </p:extLst>
          </p:nvPr>
        </p:nvGraphicFramePr>
        <p:xfrm>
          <a:off x="688975" y="1539430"/>
          <a:ext cx="8128000" cy="482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D9A5BA4-7006-470A-137F-AADDC8CDE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335623"/>
              </p:ext>
            </p:extLst>
          </p:nvPr>
        </p:nvGraphicFramePr>
        <p:xfrm>
          <a:off x="1336675" y="1539430"/>
          <a:ext cx="8128000" cy="903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220B1F2F-1526-E509-8B0A-36C456228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80382"/>
              </p:ext>
            </p:extLst>
          </p:nvPr>
        </p:nvGraphicFramePr>
        <p:xfrm>
          <a:off x="10020300" y="2828925"/>
          <a:ext cx="12192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249788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26353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#Clientes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134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413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0848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393193"/>
                  </a:ext>
                </a:extLst>
              </a:tr>
            </a:tbl>
          </a:graphicData>
        </a:graphic>
      </p:graphicFrame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1AC3389E-78F5-BC50-A8BA-DCFBCF5ADB92}"/>
              </a:ext>
            </a:extLst>
          </p:cNvPr>
          <p:cNvSpPr/>
          <p:nvPr/>
        </p:nvSpPr>
        <p:spPr>
          <a:xfrm>
            <a:off x="11363325" y="3429000"/>
            <a:ext cx="139700" cy="18097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4DE4D9-71E8-8070-6880-D3AC93900D0C}"/>
              </a:ext>
            </a:extLst>
          </p:cNvPr>
          <p:cNvSpPr txBox="1"/>
          <p:nvPr/>
        </p:nvSpPr>
        <p:spPr>
          <a:xfrm>
            <a:off x="9199913" y="4415367"/>
            <a:ext cx="2761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Aumento de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1%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em 2022 em relação a quantidade de clientes em 2021.</a:t>
            </a:r>
          </a:p>
          <a:p>
            <a:pPr algn="just"/>
            <a:r>
              <a:rPr lang="pt-BR" dirty="0"/>
              <a:t>Porém volume vendido é menor/maior.</a:t>
            </a:r>
          </a:p>
        </p:txBody>
      </p:sp>
    </p:spTree>
    <p:extLst>
      <p:ext uri="{BB962C8B-B14F-4D97-AF65-F5344CB8AC3E}">
        <p14:creationId xmlns:p14="http://schemas.microsoft.com/office/powerpoint/2010/main" val="116594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10177196" y="6417053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709132-D814-D2FB-C59B-5FBBE0B60577}"/>
              </a:ext>
            </a:extLst>
          </p:cNvPr>
          <p:cNvSpPr txBox="1"/>
          <p:nvPr/>
        </p:nvSpPr>
        <p:spPr>
          <a:xfrm>
            <a:off x="4932219" y="608271"/>
            <a:ext cx="419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Novos Clientes / Ano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AAB51B5F-F84E-F4DC-5C2A-E77C48FF8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179951"/>
              </p:ext>
            </p:extLst>
          </p:nvPr>
        </p:nvGraphicFramePr>
        <p:xfrm>
          <a:off x="679450" y="1440370"/>
          <a:ext cx="8128000" cy="347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73E340-815A-B574-41D8-4ACE61F83B52}"/>
              </a:ext>
            </a:extLst>
          </p:cNvPr>
          <p:cNvSpPr txBox="1"/>
          <p:nvPr/>
        </p:nvSpPr>
        <p:spPr>
          <a:xfrm>
            <a:off x="160193" y="4934259"/>
            <a:ext cx="60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Destaque para área ???? seguido da ?????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BCD9AE-3CDE-568D-366E-0ED7903D650E}"/>
              </a:ext>
            </a:extLst>
          </p:cNvPr>
          <p:cNvSpPr txBox="1"/>
          <p:nvPr/>
        </p:nvSpPr>
        <p:spPr>
          <a:xfrm>
            <a:off x="9065711" y="3108721"/>
            <a:ext cx="2895380" cy="64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 Base 2846 clientes sem transação durante os anos.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9CE88D8-3C9C-4599-8DD1-22194E716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3129"/>
              </p:ext>
            </p:extLst>
          </p:nvPr>
        </p:nvGraphicFramePr>
        <p:xfrm>
          <a:off x="1028700" y="5565215"/>
          <a:ext cx="6666329" cy="76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438">
                  <a:extLst>
                    <a:ext uri="{9D8B030D-6E8A-4147-A177-3AD203B41FA5}">
                      <a16:colId xmlns:a16="http://schemas.microsoft.com/office/drawing/2014/main" val="3907387272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2413500419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1269106844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3680574170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018523684"/>
                    </a:ext>
                  </a:extLst>
                </a:gridCol>
                <a:gridCol w="1491177">
                  <a:extLst>
                    <a:ext uri="{9D8B030D-6E8A-4147-A177-3AD203B41FA5}">
                      <a16:colId xmlns:a16="http://schemas.microsoft.com/office/drawing/2014/main" val="3317418532"/>
                    </a:ext>
                  </a:extLst>
                </a:gridCol>
              </a:tblGrid>
              <a:tr h="2372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Area_Comercial</a:t>
                      </a:r>
                      <a:r>
                        <a:rPr lang="pt-BR" sz="1100" u="none" strike="noStrike" dirty="0">
                          <a:effectLst/>
                        </a:rPr>
                        <a:t>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Area_Hibrida</a:t>
                      </a:r>
                      <a:r>
                        <a:rPr lang="pt-BR" sz="1100" u="none" strike="noStrike" dirty="0">
                          <a:effectLst/>
                        </a:rPr>
                        <a:t>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Area_residencial%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Area_industrial%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ValorVendasPotencial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8967322"/>
                  </a:ext>
                </a:extLst>
              </a:tr>
              <a:tr h="146956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38,7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58,6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620267039,8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5058996"/>
                  </a:ext>
                </a:extLst>
              </a:tr>
              <a:tr h="146956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38,7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58,8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582116378,7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400860"/>
                  </a:ext>
                </a:extLst>
              </a:tr>
              <a:tr h="146956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38,8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58,6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2,5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717548270,9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39329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3260701-E8F2-4693-9559-5486FFE1D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34069"/>
              </p:ext>
            </p:extLst>
          </p:nvPr>
        </p:nvGraphicFramePr>
        <p:xfrm>
          <a:off x="9617241" y="1700725"/>
          <a:ext cx="14605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88459182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7515055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Qtde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8661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2197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8730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413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2688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12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2846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564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45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10160001" y="6363313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709132-D814-D2FB-C59B-5FBBE0B60577}"/>
              </a:ext>
            </a:extLst>
          </p:cNvPr>
          <p:cNvSpPr txBox="1"/>
          <p:nvPr/>
        </p:nvSpPr>
        <p:spPr>
          <a:xfrm>
            <a:off x="4303568" y="607743"/>
            <a:ext cx="558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Ranking Top 10 Cidades – Evitar Perda de Clientes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5DD22F1-6AEB-E38E-DFFE-F66251BD7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214312"/>
              </p:ext>
            </p:extLst>
          </p:nvPr>
        </p:nvGraphicFramePr>
        <p:xfrm>
          <a:off x="365125" y="1298285"/>
          <a:ext cx="7159625" cy="490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eta: para Cima 6">
            <a:extLst>
              <a:ext uri="{FF2B5EF4-FFF2-40B4-BE49-F238E27FC236}">
                <a16:creationId xmlns:a16="http://schemas.microsoft.com/office/drawing/2014/main" id="{CAACEA84-077A-8C5C-4503-E4F81CD49FEA}"/>
              </a:ext>
            </a:extLst>
          </p:cNvPr>
          <p:cNvSpPr/>
          <p:nvPr/>
        </p:nvSpPr>
        <p:spPr>
          <a:xfrm>
            <a:off x="7630411" y="1556875"/>
            <a:ext cx="276447" cy="4384807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9515BD-3E04-E8AD-FC15-DCB7C5BC4144}"/>
              </a:ext>
            </a:extLst>
          </p:cNvPr>
          <p:cNvSpPr txBox="1"/>
          <p:nvPr/>
        </p:nvSpPr>
        <p:spPr>
          <a:xfrm>
            <a:off x="8305800" y="2072364"/>
            <a:ext cx="3521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Top 10: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137.807.933,31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7A397C-C0D6-D8DF-BA6E-D629E91C1D7F}"/>
              </a:ext>
            </a:extLst>
          </p:cNvPr>
          <p:cNvSpPr txBox="1"/>
          <p:nvPr/>
        </p:nvSpPr>
        <p:spPr>
          <a:xfrm>
            <a:off x="7920370" y="2786554"/>
            <a:ext cx="3552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Total 112 cidades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Representa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47,62%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valor total transacionado.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# XXX clientes – concentra 1/3 de todos os clientes ativos.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# 14762 Transações – de um total de 6434 de transações.</a:t>
            </a:r>
          </a:p>
        </p:txBody>
      </p:sp>
    </p:spTree>
    <p:extLst>
      <p:ext uri="{BB962C8B-B14F-4D97-AF65-F5344CB8AC3E}">
        <p14:creationId xmlns:p14="http://schemas.microsoft.com/office/powerpoint/2010/main" val="119561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027C08-A386-642D-EF03-6BEBF73BDC21}"/>
              </a:ext>
            </a:extLst>
          </p:cNvPr>
          <p:cNvSpPr txBox="1"/>
          <p:nvPr/>
        </p:nvSpPr>
        <p:spPr>
          <a:xfrm>
            <a:off x="4549459" y="343428"/>
            <a:ext cx="582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Oportunidade de Crescimento em base de clientes que compram apenas 1 produto.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0FA516-9A09-BCFC-C4F9-5F4C2ED83947}"/>
              </a:ext>
            </a:extLst>
          </p:cNvPr>
          <p:cNvSpPr txBox="1"/>
          <p:nvPr/>
        </p:nvSpPr>
        <p:spPr>
          <a:xfrm>
            <a:off x="7488215" y="2139010"/>
            <a:ext cx="380001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Atualmente existem 288 clientes que compram apenas 1 produto. 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6831E5FF-7923-C2C6-39C6-43505A9FE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500993"/>
              </p:ext>
            </p:extLst>
          </p:nvPr>
        </p:nvGraphicFramePr>
        <p:xfrm>
          <a:off x="754911" y="1717990"/>
          <a:ext cx="5720316" cy="4409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E70F1C2-7C4D-4FBA-A9B7-36A7DB652823}"/>
              </a:ext>
            </a:extLst>
          </p:cNvPr>
          <p:cNvSpPr txBox="1"/>
          <p:nvPr/>
        </p:nvSpPr>
        <p:spPr>
          <a:xfrm>
            <a:off x="7488215" y="3257483"/>
            <a:ext cx="3800018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Valor transacionado de </a:t>
            </a: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</a:rPr>
              <a:t>3.337.567.441323</a:t>
            </a:r>
            <a:endParaRPr lang="pt-BR" sz="1600" b="1" dirty="0"/>
          </a:p>
        </p:txBody>
      </p:sp>
      <p:pic>
        <p:nvPicPr>
          <p:cNvPr id="2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02CBB150-DF06-5220-719F-8B07CA5D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6BEADCF-5907-E6D0-FEAD-AF8D3B8A369C}"/>
              </a:ext>
            </a:extLst>
          </p:cNvPr>
          <p:cNvSpPr txBox="1"/>
          <p:nvPr/>
        </p:nvSpPr>
        <p:spPr>
          <a:xfrm>
            <a:off x="7488215" y="4402537"/>
            <a:ext cx="3800018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57 produtos (#130)</a:t>
            </a:r>
          </a:p>
        </p:txBody>
      </p:sp>
    </p:spTree>
    <p:extLst>
      <p:ext uri="{BB962C8B-B14F-4D97-AF65-F5344CB8AC3E}">
        <p14:creationId xmlns:p14="http://schemas.microsoft.com/office/powerpoint/2010/main" val="339735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268</Words>
  <Application>Microsoft Office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Jonatas Franklin de Melo</dc:creator>
  <cp:lastModifiedBy>Natália Oliveira</cp:lastModifiedBy>
  <cp:revision>52</cp:revision>
  <dcterms:created xsi:type="dcterms:W3CDTF">2022-10-01T19:14:59Z</dcterms:created>
  <dcterms:modified xsi:type="dcterms:W3CDTF">2023-04-16T04:53:09Z</dcterms:modified>
</cp:coreProperties>
</file>