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4F_38E32505.xml" ContentType="application/vnd.ms-powerpoint.comments+xml"/>
  <Override PartName="/ppt/comments/modernComment_150_22BC0CB5.xml" ContentType="application/vnd.ms-powerpoint.comments+xml"/>
  <Override PartName="/ppt/comments/modernComment_152_D6078307.xml" ContentType="application/vnd.ms-powerpoint.comments+xml"/>
  <Override PartName="/ppt/comments/modernComment_156_3069538A.xml" ContentType="application/vnd.ms-powerpoint.comments+xml"/>
  <Override PartName="/ppt/comments/modernComment_157_E3543B0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6" r:id="rId6"/>
    <p:sldId id="338" r:id="rId7"/>
    <p:sldId id="342" r:id="rId8"/>
    <p:sldId id="343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4F12E371-8037-F45E-F6FD-046C767B1A24}" name="natalia.solorzanoperez-W207818526" initials="" userId="S::W207818526@student.hccs.edu::04287932-e38a-4590-952d-c617ed68132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5" autoAdjust="0"/>
    <p:restoredTop sz="95394" autoAdjust="0"/>
  </p:normalViewPr>
  <p:slideViewPr>
    <p:cSldViewPr snapToGrid="0">
      <p:cViewPr>
        <p:scale>
          <a:sx n="84" d="100"/>
          <a:sy n="84" d="100"/>
        </p:scale>
        <p:origin x="144" y="192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4F_38E325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68671F-F9F2-D048-9396-D4FA1A8A9B31}" authorId="{4F12E371-8037-F45E-F6FD-046C767B1A24}" created="2025-04-18T05:51:22.340">
    <pc:sldMkLst xmlns:pc="http://schemas.microsoft.com/office/powerpoint/2013/main/command">
      <pc:docMk/>
      <pc:sldMk cId="954410245" sldId="335"/>
    </pc:sldMkLst>
    <p188:txBody>
      <a:bodyPr/>
      <a:lstStyle/>
      <a:p>
        <a:r>
          <a:rPr lang="en-US"/>
          <a:t>Hello everyone, my name is Natalia Solorzano and for my final project, I chose a salary prediction machine learning pipeline using regression models. I worked solo on this project and explored the entire ML workflow — from dataset selection to model comparison and analysis.</a:t>
        </a:r>
      </a:p>
    </p188:txBody>
  </p188:cm>
</p188:cmLst>
</file>

<file path=ppt/comments/modernComment_150_22BC0C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8D9EA6D-3F65-C34B-906E-631FC61ABCF9}" authorId="{4F12E371-8037-F45E-F6FD-046C767B1A24}" created="2025-04-18T05:51:39.034">
    <pc:sldMkLst xmlns:pc="http://schemas.microsoft.com/office/powerpoint/2013/main/command">
      <pc:docMk/>
      <pc:sldMk cId="582749365" sldId="336"/>
    </pc:sldMkLst>
    <p188:txBody>
      <a:bodyPr/>
      <a:lstStyle/>
      <a:p>
        <a:r>
          <a:rPr lang="en-US"/>
          <a:t>Today I’ll walk you through the steps I followed — starting with the dataset, the preprocessing workflow, the models I implemented, and which one performed best.</a:t>
        </a:r>
      </a:p>
    </p188:txBody>
  </p188:cm>
</p188:cmLst>
</file>

<file path=ppt/comments/modernComment_152_D60783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5618AD-ED81-EE44-BEFB-B8A18F968ECB}" authorId="{4F12E371-8037-F45E-F6FD-046C767B1A24}" created="2025-04-18T06:13:51.189">
    <pc:sldMkLst xmlns:pc="http://schemas.microsoft.com/office/powerpoint/2013/main/command">
      <pc:docMk/>
      <pc:sldMk cId="3590816519" sldId="338"/>
    </pc:sldMkLst>
    <p188:txBody>
      <a:bodyPr/>
      <a:lstStyle/>
      <a:p>
        <a:r>
          <a:rPr lang="en-US"/>
          <a:t>The dataset came from Kaggle and contained salary vs years of experience. I removed duplicates, filtered out outliers using Z-score, normalized skewed salary data using a log transform, and created polynomial features. After scaling, I split the data into training, validation, and test sets.</a:t>
        </a:r>
      </a:p>
    </p188:txBody>
  </p188:cm>
</p188:cmLst>
</file>

<file path=ppt/comments/modernComment_156_306953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2487FAE-E3FF-944E-ADC0-4B46FA8D1225}" authorId="{4F12E371-8037-F45E-F6FD-046C767B1A24}" created="2025-04-18T06:13:36.157">
    <pc:sldMkLst xmlns:pc="http://schemas.microsoft.com/office/powerpoint/2013/main/command">
      <pc:docMk/>
      <pc:sldMk cId="812209034" sldId="342"/>
    </pc:sldMkLst>
    <p188:txBody>
      <a:bodyPr/>
      <a:lstStyle/>
      <a:p>
        <a:r>
          <a:rPr lang="en-US"/>
          <a:t>I trained five models and evaluated them using MAE, MSE, and R². Linear regression outperformed the rest with an R² of 0.80 on the validation set. I also implemented a Voting Regressor combining the top three models. The ensemble slightly improved performance on the test set.</a:t>
        </a:r>
      </a:p>
    </p188:txBody>
  </p188:cm>
</p188:cmLst>
</file>

<file path=ppt/comments/modernComment_157_E3543B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3E4935-2E0D-7A45-9B8A-183642A902B9}" authorId="{4F12E371-8037-F45E-F6FD-046C767B1A24}" created="2025-04-18T06:13:24.695">
    <pc:sldMkLst xmlns:pc="http://schemas.microsoft.com/office/powerpoint/2013/main/command">
      <pc:docMk/>
      <pc:sldMk cId="3813948168" sldId="343"/>
    </pc:sldMkLst>
    <p188:txBody>
      <a:bodyPr/>
      <a:lstStyle/>
      <a:p>
        <a:r>
          <a:rPr lang="en-US"/>
          <a:t>This project shows that a simple, clean dataset and the right preprocessing can make a huge difference. Linear Regression was the best fit due to the linear relationship. This kind of model can be applied in HR tech, compensation analysis, and job planning tools.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8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F_38E3250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0_22BC0CB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microsoft.com/office/2018/10/relationships/comments" Target="../comments/modernComment_152_D607830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56_3069538A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57_E3543B0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5232" y="5308979"/>
            <a:ext cx="5138585" cy="1372008"/>
          </a:xfrm>
        </p:spPr>
        <p:txBody>
          <a:bodyPr>
            <a:normAutofit/>
          </a:bodyPr>
          <a:lstStyle/>
          <a:p>
            <a:pPr algn="r"/>
            <a:r>
              <a:rPr kumimoji="0" lang="en-US" sz="1600" b="1" i="0" u="none" strike="noStrike" kern="1200" cap="none" spc="0" normalizeH="0" baseline="0" noProof="0" dirty="0">
                <a:ln w="10160">
                  <a:solidFill>
                    <a:srgbClr val="F9C99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Student: Natalia Solorzano Perez W207818526</a:t>
            </a:r>
            <a:br>
              <a:rPr kumimoji="0" lang="en-US" sz="1600" b="1" i="0" u="none" strike="noStrike" kern="1200" cap="none" spc="0" normalizeH="0" baseline="0" noProof="0" dirty="0">
                <a:ln w="10160">
                  <a:solidFill>
                    <a:srgbClr val="F9C99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>
                <a:ln w="10160">
                  <a:solidFill>
                    <a:srgbClr val="F9C99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Course: ITAI 2377 - Data Science in Artificial Intelligence</a:t>
            </a:r>
            <a:br>
              <a:rPr kumimoji="0" lang="en-US" sz="1600" b="1" i="0" u="none" strike="noStrike" kern="1200" cap="none" spc="0" normalizeH="0" baseline="0" noProof="0" dirty="0">
                <a:ln w="10160">
                  <a:solidFill>
                    <a:srgbClr val="F9C99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>
                <a:ln w="10160">
                  <a:solidFill>
                    <a:srgbClr val="F9C99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Professor: Viswanatha Rao</a:t>
            </a:r>
            <a:br>
              <a:rPr kumimoji="0" lang="en-US" sz="1600" b="1" i="0" u="none" strike="noStrike" kern="1200" cap="none" spc="0" normalizeH="0" baseline="0" noProof="0" dirty="0">
                <a:ln w="10160">
                  <a:solidFill>
                    <a:srgbClr val="F9C99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</a:br>
            <a:r>
              <a:rPr kumimoji="0" lang="en-US" sz="1600" b="1" i="0" u="none" strike="noStrike" kern="1200" cap="none" spc="0" normalizeH="0" baseline="0" noProof="0" dirty="0">
                <a:ln w="10160">
                  <a:solidFill>
                    <a:srgbClr val="F9C99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Posterama"/>
                <a:ea typeface="+mj-ea"/>
                <a:cs typeface="+mj-cs"/>
              </a:rPr>
              <a:t>Group ID: DS_WED_21229Spring 2025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A76EDB-0551-786A-99B5-E5FC052CBDC0}"/>
              </a:ext>
            </a:extLst>
          </p:cNvPr>
          <p:cNvSpPr txBox="1">
            <a:spLocks/>
          </p:cNvSpPr>
          <p:nvPr/>
        </p:nvSpPr>
        <p:spPr>
          <a:xfrm>
            <a:off x="6096000" y="900752"/>
            <a:ext cx="5581934" cy="4408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Final Project:</a:t>
            </a:r>
          </a:p>
          <a:p>
            <a:pPr algn="ctr"/>
            <a:r>
              <a:rPr lang="en-US" sz="5400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Salary Prediction</a:t>
            </a:r>
          </a:p>
          <a:p>
            <a:pPr algn="ctr"/>
            <a:r>
              <a:rPr lang="en-US" sz="5400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using Machine Learning</a:t>
            </a:r>
            <a:br>
              <a:rPr lang="en-US" sz="2800" dirty="0"/>
            </a:b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84" y="465629"/>
            <a:ext cx="5202936" cy="1152778"/>
          </a:xfrm>
        </p:spPr>
        <p:txBody>
          <a:bodyPr>
            <a:noAutofit/>
          </a:bodyPr>
          <a:lstStyle/>
          <a:p>
            <a:r>
              <a:rPr lang="en-US" sz="6000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Agenda</a:t>
            </a:r>
            <a:r>
              <a:rPr lang="en-US" sz="72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618407"/>
            <a:ext cx="8324089" cy="39472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Overview, Preprocessing and Feature Engineering</a:t>
            </a:r>
          </a:p>
          <a:p>
            <a:r>
              <a:rPr lang="en-US" dirty="0"/>
              <a:t>Model Training and Evaluation</a:t>
            </a:r>
          </a:p>
          <a:p>
            <a:r>
              <a:rPr lang="en-US" dirty="0"/>
              <a:t>Ensemble and Best Model</a:t>
            </a:r>
          </a:p>
          <a:p>
            <a:r>
              <a:rPr lang="en-US" dirty="0"/>
              <a:t>Conclusion &amp; Application</a:t>
            </a:r>
          </a:p>
          <a:p>
            <a:r>
              <a:rPr lang="en-US" dirty="0"/>
              <a:t>References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285" y="410845"/>
            <a:ext cx="7598133" cy="1310639"/>
          </a:xfrm>
        </p:spPr>
        <p:txBody>
          <a:bodyPr>
            <a:normAutofit fontScale="90000"/>
          </a:bodyPr>
          <a:lstStyle/>
          <a:p>
            <a:r>
              <a:rPr lang="en-US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Dataset Overview, Preprocessing and Feature Engineering</a:t>
            </a:r>
            <a:br>
              <a:rPr lang="en-US" cap="none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endParaRPr lang="en-ZA" cap="none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74867" y="1066165"/>
            <a:ext cx="6761258" cy="5143804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Source: Kaggle – Salary VS Experience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Columns: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 err="1"/>
              <a:t>YearsExperience</a:t>
            </a:r>
            <a:endParaRPr lang="en-US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Salary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Preprocessing: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Removed Duplicates &amp; Outliers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Handled Skewness with Log Transform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Engineered Polynomial Features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Scaled Features with </a:t>
            </a:r>
            <a:r>
              <a:rPr lang="en-US" dirty="0" err="1"/>
              <a:t>StandardScaler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Split: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Train: 70 %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Val: 15%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Test: 15%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Goal:</a:t>
            </a:r>
          </a:p>
          <a:p>
            <a:pPr lvl="1"/>
            <a:r>
              <a:rPr lang="en-US" sz="2000" i="1" dirty="0"/>
              <a:t>Determine the best model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246253"/>
            <a:ext cx="8601456" cy="659561"/>
          </a:xfrm>
        </p:spPr>
        <p:txBody>
          <a:bodyPr>
            <a:noAutofit/>
          </a:bodyPr>
          <a:lstStyle/>
          <a:p>
            <a:r>
              <a:rPr lang="en-US" sz="4400" cap="none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Model </a:t>
            </a:r>
            <a:r>
              <a:rPr lang="en-US" sz="4400" cap="none" dirty="0" err="1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Evalutation</a:t>
            </a:r>
            <a:r>
              <a:rPr lang="en-US" sz="4400" cap="none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&amp; Ensemble</a:t>
            </a:r>
            <a:endParaRPr lang="en-ZA" sz="4400" cap="none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2008" y="1018825"/>
            <a:ext cx="2554357" cy="2410175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/>
              <a:t>Models Trained:  </a:t>
            </a:r>
          </a:p>
          <a:p>
            <a:pPr marL="0" lvl="1" indent="0">
              <a:buNone/>
            </a:pPr>
            <a:r>
              <a:rPr lang="en-US" sz="1600" b="1" dirty="0"/>
              <a:t>- Linear Regression  </a:t>
            </a:r>
          </a:p>
          <a:p>
            <a:r>
              <a:rPr lang="en-US" sz="1600" b="1" dirty="0"/>
              <a:t>- Decision Tree  </a:t>
            </a:r>
          </a:p>
          <a:p>
            <a:r>
              <a:rPr lang="en-US" sz="1600" b="1" dirty="0"/>
              <a:t>- Random Forest  </a:t>
            </a:r>
          </a:p>
          <a:p>
            <a:r>
              <a:rPr lang="en-US" sz="1600" b="1" dirty="0"/>
              <a:t>- Gradient Boosting  </a:t>
            </a:r>
          </a:p>
          <a:p>
            <a:r>
              <a:rPr lang="en-US" sz="1600" b="1" dirty="0"/>
              <a:t>- KNN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F40137E8-6A7E-4566-5EBE-4FD35CB84ED2}"/>
              </a:ext>
            </a:extLst>
          </p:cNvPr>
          <p:cNvSpPr txBox="1">
            <a:spLocks/>
          </p:cNvSpPr>
          <p:nvPr/>
        </p:nvSpPr>
        <p:spPr>
          <a:xfrm>
            <a:off x="3371373" y="1303670"/>
            <a:ext cx="2554357" cy="1724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Validation R² Scores:  </a:t>
            </a:r>
          </a:p>
          <a:p>
            <a:r>
              <a:rPr lang="en-US" sz="1600" b="1" dirty="0"/>
              <a:t>- Linear Regression: 0.80  </a:t>
            </a:r>
          </a:p>
          <a:p>
            <a:r>
              <a:rPr lang="en-US" sz="1600" b="1" dirty="0"/>
              <a:t>- Random Forest: 0.77  </a:t>
            </a:r>
          </a:p>
          <a:p>
            <a:r>
              <a:rPr lang="en-US" sz="1600" b="1" dirty="0"/>
              <a:t>- KNN: 0.75 </a:t>
            </a:r>
          </a:p>
        </p:txBody>
      </p:sp>
      <p:pic>
        <p:nvPicPr>
          <p:cNvPr id="7" name="Picture 6" descr="A graph with blue bars&#10;&#10;AI-generated content may be incorrect.">
            <a:extLst>
              <a:ext uri="{FF2B5EF4-FFF2-40B4-BE49-F238E27FC236}">
                <a16:creationId xmlns:a16="http://schemas.microsoft.com/office/drawing/2014/main" id="{6D17DB8D-F831-05F0-A42A-0E8141A77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057" y="905814"/>
            <a:ext cx="5640509" cy="2792488"/>
          </a:xfrm>
          <a:prstGeom prst="rect">
            <a:avLst/>
          </a:prstGeom>
        </p:spPr>
      </p:pic>
      <p:pic>
        <p:nvPicPr>
          <p:cNvPr id="11" name="Picture 10" descr="A graph of a model comparison&#10;&#10;AI-generated content may be incorrect.">
            <a:extLst>
              <a:ext uri="{FF2B5EF4-FFF2-40B4-BE49-F238E27FC236}">
                <a16:creationId xmlns:a16="http://schemas.microsoft.com/office/drawing/2014/main" id="{629D4B9D-CF9E-B4D2-5CAE-8F01908C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208" y="3698302"/>
            <a:ext cx="4663440" cy="2792489"/>
          </a:xfrm>
          <a:prstGeom prst="rect">
            <a:avLst/>
          </a:prstGeom>
        </p:spPr>
      </p:pic>
      <p:sp>
        <p:nvSpPr>
          <p:cNvPr id="12" name="Title 7">
            <a:extLst>
              <a:ext uri="{FF2B5EF4-FFF2-40B4-BE49-F238E27FC236}">
                <a16:creationId xmlns:a16="http://schemas.microsoft.com/office/drawing/2014/main" id="{BE206980-F307-2729-6976-652147BCD21E}"/>
              </a:ext>
            </a:extLst>
          </p:cNvPr>
          <p:cNvSpPr txBox="1">
            <a:spLocks/>
          </p:cNvSpPr>
          <p:nvPr/>
        </p:nvSpPr>
        <p:spPr>
          <a:xfrm>
            <a:off x="1167954" y="3826856"/>
            <a:ext cx="4406839" cy="2021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cap="none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Winner </a:t>
            </a:r>
          </a:p>
          <a:p>
            <a:pPr algn="ctr"/>
            <a:r>
              <a:rPr lang="en-US" sz="4400" cap="none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LINEAR</a:t>
            </a:r>
          </a:p>
          <a:p>
            <a:pPr algn="ctr"/>
            <a:r>
              <a:rPr lang="en-US" sz="4400" cap="none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REGRESSION!!!</a:t>
            </a:r>
            <a:endParaRPr lang="en-ZA" sz="4400" cap="none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832" y="641484"/>
            <a:ext cx="2628024" cy="590718"/>
          </a:xfrm>
        </p:spPr>
        <p:txBody>
          <a:bodyPr>
            <a:noAutofit/>
          </a:bodyPr>
          <a:lstStyle/>
          <a:p>
            <a:r>
              <a:rPr lang="en-US" sz="3200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Conclusion </a:t>
            </a:r>
            <a:endParaRPr lang="en-ZA" sz="32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FFDAD3B3-4A9E-F795-266E-5943BA054791}"/>
              </a:ext>
            </a:extLst>
          </p:cNvPr>
          <p:cNvSpPr txBox="1">
            <a:spLocks/>
          </p:cNvSpPr>
          <p:nvPr/>
        </p:nvSpPr>
        <p:spPr>
          <a:xfrm>
            <a:off x="206064" y="1480258"/>
            <a:ext cx="9044064" cy="41721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Linear Regression best fit the data  </a:t>
            </a:r>
          </a:p>
          <a:p>
            <a:pPr algn="ctr"/>
            <a:r>
              <a:rPr lang="en-US" b="1" dirty="0"/>
              <a:t>Simpler model outperformed complex ones  </a:t>
            </a:r>
          </a:p>
          <a:p>
            <a:pPr algn="ctr"/>
            <a:r>
              <a:rPr lang="en-US" b="1" dirty="0"/>
              <a:t>Clean data is key to strong performance 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marL="0" indent="0" algn="ctr">
              <a:buNone/>
            </a:pPr>
            <a:r>
              <a:rPr lang="en-US" b="1" dirty="0"/>
              <a:t>✔️ Salary estimators for job seekers  </a:t>
            </a:r>
          </a:p>
          <a:p>
            <a:pPr marL="0" indent="0" algn="ctr">
              <a:buNone/>
            </a:pPr>
            <a:r>
              <a:rPr lang="en-US" b="1" dirty="0"/>
              <a:t>✔️ HR tech compensation tools  </a:t>
            </a:r>
          </a:p>
          <a:p>
            <a:pPr marL="0" indent="0" algn="ctr">
              <a:buNone/>
            </a:pPr>
            <a:r>
              <a:rPr lang="en-US" b="1" dirty="0"/>
              <a:t>✔️ Career planning insights</a:t>
            </a:r>
            <a:endParaRPr lang="en-US" dirty="0"/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E2275D0C-CB4A-8350-C6AC-7E20A87E7C75}"/>
              </a:ext>
            </a:extLst>
          </p:cNvPr>
          <p:cNvSpPr txBox="1">
            <a:spLocks/>
          </p:cNvSpPr>
          <p:nvPr/>
        </p:nvSpPr>
        <p:spPr>
          <a:xfrm>
            <a:off x="1197216" y="1722437"/>
            <a:ext cx="7871129" cy="36877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A2A37760-B887-2EA9-84F3-16A2D7DA8C50}"/>
              </a:ext>
            </a:extLst>
          </p:cNvPr>
          <p:cNvSpPr txBox="1">
            <a:spLocks/>
          </p:cNvSpPr>
          <p:nvPr/>
        </p:nvSpPr>
        <p:spPr>
          <a:xfrm>
            <a:off x="3011424" y="6285055"/>
            <a:ext cx="9180576" cy="6533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you! Natalia Solorzano Perez W207818526 </a:t>
            </a:r>
            <a:endParaRPr lang="en-ZA" sz="28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23CA8B2-96AB-68EE-0DD3-9427E980B562}"/>
              </a:ext>
            </a:extLst>
          </p:cNvPr>
          <p:cNvSpPr txBox="1">
            <a:spLocks/>
          </p:cNvSpPr>
          <p:nvPr/>
        </p:nvSpPr>
        <p:spPr>
          <a:xfrm>
            <a:off x="2976372" y="3270958"/>
            <a:ext cx="2879484" cy="5907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Applications</a:t>
            </a:r>
            <a:endParaRPr lang="en-ZA" sz="32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bg2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505016"/>
            <a:ext cx="5775656" cy="680988"/>
          </a:xfrm>
        </p:spPr>
        <p:txBody>
          <a:bodyPr/>
          <a:lstStyle/>
          <a:p>
            <a:r>
              <a:rPr lang="en-US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1186004"/>
            <a:ext cx="6248401" cy="516698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Sharma, A. (n.d.). *Salary Dataset - Simple Linear Regression*. Kaggle. https://</a:t>
            </a:r>
            <a:r>
              <a:rPr lang="en-US" dirty="0" err="1"/>
              <a:t>www.kaggle.com</a:t>
            </a:r>
            <a:r>
              <a:rPr lang="en-US" dirty="0"/>
              <a:t>/datasets/abhishek14398/salary-dataset-simple-linear-regression</a:t>
            </a:r>
          </a:p>
          <a:p>
            <a:r>
              <a:rPr lang="en-US" dirty="0"/>
              <a:t>Pedregosa, F., Varoquaux, G., </a:t>
            </a:r>
            <a:r>
              <a:rPr lang="en-US" dirty="0" err="1"/>
              <a:t>Gramfort</a:t>
            </a:r>
            <a:r>
              <a:rPr lang="en-US" dirty="0"/>
              <a:t>, A., Michel, V., Thirion, B., Grisel, O., ... &amp; Duchesnay, </a:t>
            </a:r>
            <a:r>
              <a:rPr lang="en-US" dirty="0" err="1"/>
              <a:t>É</a:t>
            </a:r>
            <a:r>
              <a:rPr lang="en-US" dirty="0"/>
              <a:t>. (2011). Scikit-learn: Machine learning in Python. *Journal of Machine Learning Research*, 12, 2825–2830.</a:t>
            </a:r>
          </a:p>
          <a:p>
            <a:r>
              <a:rPr lang="en-US" dirty="0"/>
              <a:t>McKinney, W. (2010). Data structures for statistical computing in Python. In *Proceedings of the 9th Python in Science Conference*, 51–56.</a:t>
            </a:r>
          </a:p>
          <a:p>
            <a:r>
              <a:rPr lang="en-US" dirty="0"/>
              <a:t>Hunter, J. D. (2007). Matplotlib: A 2D graphics environment. *Computing in Science &amp; Engineering*, 9(3), 90–95.</a:t>
            </a:r>
          </a:p>
          <a:p>
            <a:r>
              <a:rPr lang="en-US" dirty="0"/>
              <a:t>Waskom, M. (2021). Seaborn: Statistical data visualization. https://</a:t>
            </a:r>
            <a:r>
              <a:rPr lang="en-US" dirty="0" err="1"/>
              <a:t>seaborn.pydata.org</a:t>
            </a:r>
            <a:endParaRPr lang="en-US" dirty="0"/>
          </a:p>
          <a:p>
            <a:r>
              <a:rPr lang="en-US" dirty="0"/>
              <a:t>Chen, T., &amp; </a:t>
            </a:r>
            <a:r>
              <a:rPr lang="en-US" dirty="0" err="1"/>
              <a:t>Guestrin</a:t>
            </a:r>
            <a:r>
              <a:rPr lang="en-US" dirty="0"/>
              <a:t>, C. (2016). </a:t>
            </a:r>
            <a:r>
              <a:rPr lang="en-US" dirty="0" err="1"/>
              <a:t>XGBoost</a:t>
            </a:r>
            <a:r>
              <a:rPr lang="en-US" dirty="0"/>
              <a:t>: A scalable tree boosting system. In *Proceedings of the 22nd ACM SIGKDD International Conference on Knowledge Discovery and Data Mining*, 785–794.Microsoft. (n.d.). </a:t>
            </a:r>
          </a:p>
          <a:p>
            <a:r>
              <a:rPr lang="en-US" dirty="0" err="1"/>
              <a:t>LightGBM</a:t>
            </a:r>
            <a:r>
              <a:rPr lang="en-US" dirty="0"/>
              <a:t> documentation. https://</a:t>
            </a:r>
            <a:r>
              <a:rPr lang="en-US" dirty="0" err="1"/>
              <a:t>lightgbm.readthedocs.io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{59DDC8F5-E759-46F9-8C8D-B501E31173B3}tf16411248_win32</Template>
  <TotalTime>82</TotalTime>
  <Words>423</Words>
  <Application>Microsoft Macintosh PowerPoint</Application>
  <PresentationFormat>Widescreen</PresentationFormat>
  <Paragraphs>66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Posterama</vt:lpstr>
      <vt:lpstr>Custom</vt:lpstr>
      <vt:lpstr>Student: Natalia Solorzano Perez W207818526 Course: ITAI 2377 - Data Science in Artificial Intelligence Professor: Viswanatha Rao Group ID: DS_WED_21229Spring 2025</vt:lpstr>
      <vt:lpstr>Agenda </vt:lpstr>
      <vt:lpstr>Dataset Overview, Preprocessing and Feature Engineering </vt:lpstr>
      <vt:lpstr>Model Evalutation &amp; Ensemble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Solorzano</dc:creator>
  <cp:lastModifiedBy>natalia.solorzanoperez-W207818526</cp:lastModifiedBy>
  <cp:revision>2</cp:revision>
  <dcterms:created xsi:type="dcterms:W3CDTF">2025-02-23T20:42:58Z</dcterms:created>
  <dcterms:modified xsi:type="dcterms:W3CDTF">2025-04-18T06:15:23Z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