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ADCA-6BAF-4221-B2DE-371A763E9D2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8AF5-966E-4EDF-BF47-0125AD7F80C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77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ADCA-6BAF-4221-B2DE-371A763E9D2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8AF5-966E-4EDF-BF47-0125AD7F80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4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ADCA-6BAF-4221-B2DE-371A763E9D2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8AF5-966E-4EDF-BF47-0125AD7F80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ADCA-6BAF-4221-B2DE-371A763E9D2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8AF5-966E-4EDF-BF47-0125AD7F80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ADCA-6BAF-4221-B2DE-371A763E9D2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8AF5-966E-4EDF-BF47-0125AD7F80C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82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ADCA-6BAF-4221-B2DE-371A763E9D2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8AF5-966E-4EDF-BF47-0125AD7F80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ADCA-6BAF-4221-B2DE-371A763E9D2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8AF5-966E-4EDF-BF47-0125AD7F80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ADCA-6BAF-4221-B2DE-371A763E9D2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8AF5-966E-4EDF-BF47-0125AD7F80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ADCA-6BAF-4221-B2DE-371A763E9D2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8AF5-966E-4EDF-BF47-0125AD7F80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76ADCA-6BAF-4221-B2DE-371A763E9D2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A98AF5-966E-4EDF-BF47-0125AD7F80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ADCA-6BAF-4221-B2DE-371A763E9D2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8AF5-966E-4EDF-BF47-0125AD7F80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76ADCA-6BAF-4221-B2DE-371A763E9D2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A98AF5-966E-4EDF-BF47-0125AD7F80C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2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sz="4000" b="1" dirty="0">
                <a:latin typeface="+mn-lt"/>
              </a:rPr>
              <a:t>ESTIMACIÓN DE LA REGRESIÓN LASSO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Miguel </a:t>
            </a:r>
            <a:r>
              <a:rPr lang="en-US" dirty="0" err="1" smtClean="0">
                <a:latin typeface="+mn-lt"/>
              </a:rPr>
              <a:t>Coto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Natalia d</a:t>
            </a:r>
            <a:r>
              <a:rPr lang="es-CR" dirty="0" err="1" smtClean="0">
                <a:latin typeface="+mn-lt"/>
              </a:rPr>
              <a:t>íaz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426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9186"/>
            <a:ext cx="10058400" cy="1450757"/>
          </a:xfrm>
        </p:spPr>
        <p:txBody>
          <a:bodyPr>
            <a:normAutofit/>
          </a:bodyPr>
          <a:lstStyle/>
          <a:p>
            <a:r>
              <a:rPr lang="es-CR" sz="4000" dirty="0" smtClean="0">
                <a:latin typeface="+mn-lt"/>
              </a:rPr>
              <a:t>Ejemplo </a:t>
            </a:r>
            <a:endParaRPr lang="en-US" sz="40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97280" y="1831711"/>
            <a:ext cx="105991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2400" dirty="0"/>
              <a:t>Las variables utilizadas fueron: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ninnos</a:t>
            </a:r>
            <a:r>
              <a:rPr lang="es-ES" sz="2400" dirty="0"/>
              <a:t>:  cantidad de niños. 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cocina_elec</a:t>
            </a:r>
            <a:r>
              <a:rPr lang="es-ES" sz="2400" dirty="0"/>
              <a:t>: cocina con </a:t>
            </a:r>
            <a:r>
              <a:rPr lang="es-ES" sz="2400" dirty="0" smtClean="0"/>
              <a:t>electricidad.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banno</a:t>
            </a:r>
            <a:r>
              <a:rPr lang="es-ES" sz="2400" dirty="0"/>
              <a:t>:  tenencia de </a:t>
            </a:r>
            <a:r>
              <a:rPr lang="es-ES" sz="2400" dirty="0" smtClean="0"/>
              <a:t>baño.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sin_educ</a:t>
            </a:r>
            <a:r>
              <a:rPr lang="es-ES" sz="2400" dirty="0"/>
              <a:t>: jefe del hogar sin </a:t>
            </a:r>
            <a:r>
              <a:rPr lang="es-ES" sz="2400" dirty="0" smtClean="0"/>
              <a:t>educación.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urbano</a:t>
            </a:r>
            <a:r>
              <a:rPr lang="es-ES" sz="2400" dirty="0"/>
              <a:t>: zona </a:t>
            </a:r>
            <a:r>
              <a:rPr lang="es-ES" sz="2400" dirty="0" smtClean="0"/>
              <a:t>urbana.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renta</a:t>
            </a:r>
            <a:r>
              <a:rPr lang="es-ES" sz="2400" dirty="0"/>
              <a:t>: monto de pago de alquiler en </a:t>
            </a:r>
            <a:r>
              <a:rPr lang="es-ES" sz="2400" dirty="0" smtClean="0"/>
              <a:t>colones.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sani_alcant</a:t>
            </a:r>
            <a:r>
              <a:rPr lang="es-ES" sz="2400" dirty="0"/>
              <a:t>: sanitario por </a:t>
            </a:r>
            <a:r>
              <a:rPr lang="es-ES" sz="2400" dirty="0" smtClean="0"/>
              <a:t>alcantarillado.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casadx</a:t>
            </a:r>
            <a:r>
              <a:rPr lang="es-ES" sz="2400" dirty="0"/>
              <a:t>: jefe del hogar </a:t>
            </a:r>
            <a:r>
              <a:rPr lang="es-ES" sz="2400" dirty="0" smtClean="0"/>
              <a:t>casado.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dependencia</a:t>
            </a:r>
            <a:r>
              <a:rPr lang="es-ES" sz="2400" dirty="0"/>
              <a:t>: miembros del hogar menores de 19 años o mayores de </a:t>
            </a:r>
            <a:r>
              <a:rPr lang="es-ES" sz="2400" dirty="0" smtClean="0"/>
              <a:t>64.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casa_propia</a:t>
            </a:r>
            <a:r>
              <a:rPr lang="es-ES" sz="2400" dirty="0"/>
              <a:t>: si la casa es propia.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26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8" y="1066801"/>
            <a:ext cx="109918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1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07" y="1646463"/>
            <a:ext cx="5391150" cy="952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" y="3371986"/>
            <a:ext cx="8062170" cy="269788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734698" y="1765663"/>
            <a:ext cx="32134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</a:t>
            </a:r>
            <a:r>
              <a:rPr lang="es-ES" sz="2400" dirty="0" smtClean="0"/>
              <a:t>unto de corte: media de la variable respuesta que corresponde a 0.22.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</a:t>
            </a:r>
            <a:r>
              <a:rPr lang="es-ES" sz="2400" dirty="0" smtClean="0"/>
              <a:t>egresión </a:t>
            </a:r>
            <a:r>
              <a:rPr lang="es-ES" sz="2400" dirty="0" err="1" smtClean="0"/>
              <a:t>lasso</a:t>
            </a:r>
            <a:r>
              <a:rPr lang="es-ES" sz="2400" dirty="0" smtClean="0"/>
              <a:t> tiene una sensibilidad de 76%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13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9186"/>
            <a:ext cx="10058400" cy="1450757"/>
          </a:xfrm>
        </p:spPr>
        <p:txBody>
          <a:bodyPr>
            <a:normAutofit/>
          </a:bodyPr>
          <a:lstStyle/>
          <a:p>
            <a:r>
              <a:rPr lang="es-CR" sz="4000" dirty="0" smtClean="0">
                <a:latin typeface="+mn-lt"/>
              </a:rPr>
              <a:t>Conclusiones </a:t>
            </a:r>
            <a:endParaRPr lang="en-US" sz="40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13305" y="2005883"/>
            <a:ext cx="105991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 smtClean="0"/>
              <a:t>El </a:t>
            </a:r>
            <a:r>
              <a:rPr lang="es-CR" sz="2400" dirty="0"/>
              <a:t>modelo de regresión </a:t>
            </a:r>
            <a:r>
              <a:rPr lang="es-CR" sz="2400" dirty="0" err="1"/>
              <a:t>lasso</a:t>
            </a:r>
            <a:r>
              <a:rPr lang="es-CR" sz="2400" dirty="0"/>
              <a:t> permite realizar selección de variables cuando se tiene una gran cantidad de variables, en este caso se comprobó que las estimaciones de los coeficientes son más precisas con la regresión </a:t>
            </a:r>
            <a:r>
              <a:rPr lang="es-CR" sz="2400" dirty="0" err="1"/>
              <a:t>lasso</a:t>
            </a:r>
            <a:r>
              <a:rPr lang="es-CR" sz="2400" dirty="0"/>
              <a:t> que las obtenidas con el modelo de regresión </a:t>
            </a:r>
            <a:r>
              <a:rPr lang="es-CR" sz="2400" dirty="0" smtClean="0"/>
              <a:t>logística.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 smtClean="0"/>
              <a:t>Se </a:t>
            </a:r>
            <a:r>
              <a:rPr lang="es-CR" sz="2400" dirty="0"/>
              <a:t>observó que el parámetro lambda usado es de gran importancia, ya que influye en las predicciones y en la cantidad de variables significativas.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32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9186"/>
            <a:ext cx="10058400" cy="1450757"/>
          </a:xfrm>
        </p:spPr>
        <p:txBody>
          <a:bodyPr>
            <a:normAutofit/>
          </a:bodyPr>
          <a:lstStyle/>
          <a:p>
            <a:r>
              <a:rPr lang="es-CR" sz="4000" dirty="0" smtClean="0">
                <a:latin typeface="+mn-lt"/>
              </a:rPr>
              <a:t>Conclusiones </a:t>
            </a:r>
            <a:endParaRPr lang="en-US" sz="40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61054" y="1719943"/>
            <a:ext cx="105991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 smtClean="0"/>
              <a:t>El</a:t>
            </a:r>
            <a:r>
              <a:rPr lang="es-ES" sz="2400" dirty="0" smtClean="0"/>
              <a:t> modelo de regresión </a:t>
            </a:r>
            <a:r>
              <a:rPr lang="es-ES" sz="2400" dirty="0" err="1" smtClean="0"/>
              <a:t>lasso</a:t>
            </a:r>
            <a:r>
              <a:rPr lang="es-ES" sz="2400" dirty="0" smtClean="0"/>
              <a:t> da una mejor sensibilidad para la categoría de hogares pobres que el modelo logístico.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</a:t>
            </a:r>
            <a:r>
              <a:rPr lang="es-ES" sz="2400" dirty="0" smtClean="0"/>
              <a:t>elección de variables: con regresión </a:t>
            </a:r>
            <a:r>
              <a:rPr lang="es-ES" sz="2400" dirty="0" err="1" smtClean="0"/>
              <a:t>lasso</a:t>
            </a:r>
            <a:r>
              <a:rPr lang="es-ES" sz="2400" dirty="0" smtClean="0"/>
              <a:t> se obtuvo que las variables se redujeron de 10 a 6, resultando significativas las variables de: cantidad de niños, si en el hogar se cocina con electricidad, el pago de alquiler, si el jefe está casado, dependencia y la tenencia de casa propia.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</a:t>
            </a:r>
            <a:r>
              <a:rPr lang="es-ES" sz="2400" dirty="0" smtClean="0"/>
              <a:t>amilias con más niños son más propensos a caer en pobreza. </a:t>
            </a:r>
            <a:r>
              <a:rPr lang="es-ES" sz="2400" dirty="0"/>
              <a:t>E</a:t>
            </a:r>
            <a:r>
              <a:rPr lang="es-ES" sz="2400" dirty="0" smtClean="0"/>
              <a:t>l estado civil de estar casado disminuye la propensión de caer en pobreza.  Así mismo, la tenencia de casa propia disminuye la propensión de caer en pobreza.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250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9186"/>
            <a:ext cx="10058400" cy="1450757"/>
          </a:xfrm>
        </p:spPr>
        <p:txBody>
          <a:bodyPr>
            <a:normAutofit/>
          </a:bodyPr>
          <a:lstStyle/>
          <a:p>
            <a:r>
              <a:rPr lang="es-CR" sz="4000" dirty="0" smtClean="0">
                <a:latin typeface="+mn-lt"/>
              </a:rPr>
              <a:t>Introducción</a:t>
            </a:r>
            <a:endParaRPr lang="en-US" sz="40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88072" y="2249723"/>
            <a:ext cx="105991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rgbClr val="000000"/>
                </a:solidFill>
                <a:ea typeface="Arial" panose="020B0604020202020204" pitchFamily="34" charset="0"/>
              </a:rPr>
              <a:t>Tibshirani</a:t>
            </a:r>
            <a:r>
              <a:rPr lang="es-ES" sz="2400" dirty="0" smtClean="0">
                <a:solidFill>
                  <a:srgbClr val="000000"/>
                </a:solidFill>
                <a:ea typeface="Arial" panose="020B0604020202020204" pitchFamily="34" charset="0"/>
              </a:rPr>
              <a:t> (1996) </a:t>
            </a: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propuso un nuevo método llamado LASSO (</a:t>
            </a:r>
            <a:r>
              <a:rPr lang="es-ES" sz="2400" dirty="0" err="1">
                <a:solidFill>
                  <a:srgbClr val="000000"/>
                </a:solidFill>
                <a:ea typeface="Arial" panose="020B0604020202020204" pitchFamily="34" charset="0"/>
              </a:rPr>
              <a:t>Least</a:t>
            </a: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ea typeface="Arial" panose="020B0604020202020204" pitchFamily="34" charset="0"/>
              </a:rPr>
              <a:t>Absolute</a:t>
            </a: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ea typeface="Arial" panose="020B0604020202020204" pitchFamily="34" charset="0"/>
              </a:rPr>
              <a:t>Shrinkage</a:t>
            </a: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 and </a:t>
            </a:r>
            <a:r>
              <a:rPr lang="es-ES" sz="2400" dirty="0" err="1">
                <a:solidFill>
                  <a:srgbClr val="000000"/>
                </a:solidFill>
                <a:ea typeface="Arial" panose="020B0604020202020204" pitchFamily="34" charset="0"/>
              </a:rPr>
              <a:t>Selection</a:t>
            </a: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ea typeface="Arial" panose="020B0604020202020204" pitchFamily="34" charset="0"/>
              </a:rPr>
              <a:t>Operator</a:t>
            </a:r>
            <a:r>
              <a:rPr lang="es-ES" sz="2400" dirty="0" smtClean="0">
                <a:solidFill>
                  <a:srgbClr val="000000"/>
                </a:solidFill>
                <a:ea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T</a:t>
            </a:r>
            <a:r>
              <a:rPr lang="es-ES" sz="2400" dirty="0" smtClean="0">
                <a:solidFill>
                  <a:srgbClr val="000000"/>
                </a:solidFill>
                <a:ea typeface="Arial" panose="020B0604020202020204" pitchFamily="34" charset="0"/>
              </a:rPr>
              <a:t>écnica </a:t>
            </a: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de regresión lineal </a:t>
            </a:r>
            <a:r>
              <a:rPr lang="es-ES" sz="2400" dirty="0" smtClean="0">
                <a:solidFill>
                  <a:srgbClr val="000000"/>
                </a:solidFill>
                <a:ea typeface="Arial" panose="020B0604020202020204" pitchFamily="34" charset="0"/>
              </a:rPr>
              <a:t>regularizada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0000"/>
                </a:solidFill>
                <a:ea typeface="Arial" panose="020B0604020202020204" pitchFamily="34" charset="0"/>
              </a:rPr>
              <a:t> Combina: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M</a:t>
            </a:r>
            <a:r>
              <a:rPr lang="es-ES" sz="2400" dirty="0" smtClean="0">
                <a:solidFill>
                  <a:srgbClr val="000000"/>
                </a:solidFill>
                <a:ea typeface="Arial" panose="020B0604020202020204" pitchFamily="34" charset="0"/>
              </a:rPr>
              <a:t>odelo </a:t>
            </a: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de regresión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P</a:t>
            </a:r>
            <a:r>
              <a:rPr lang="es-ES" sz="2400" dirty="0" smtClean="0">
                <a:solidFill>
                  <a:srgbClr val="000000"/>
                </a:solidFill>
                <a:ea typeface="Arial" panose="020B0604020202020204" pitchFamily="34" charset="0"/>
              </a:rPr>
              <a:t>rocedimiento </a:t>
            </a: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de contracción de algunos parámetros hacia cero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S</a:t>
            </a:r>
            <a:r>
              <a:rPr lang="es-ES" sz="2400" dirty="0" smtClean="0">
                <a:solidFill>
                  <a:srgbClr val="000000"/>
                </a:solidFill>
                <a:ea typeface="Arial" panose="020B0604020202020204" pitchFamily="34" charset="0"/>
              </a:rPr>
              <a:t>elección </a:t>
            </a: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de </a:t>
            </a:r>
            <a:r>
              <a:rPr lang="es-ES" sz="2400" dirty="0" smtClean="0">
                <a:solidFill>
                  <a:srgbClr val="000000"/>
                </a:solidFill>
                <a:ea typeface="Arial" panose="020B0604020202020204" pitchFamily="34" charset="0"/>
              </a:rPr>
              <a:t>variables</a:t>
            </a:r>
          </a:p>
          <a:p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I</a:t>
            </a:r>
            <a:r>
              <a:rPr lang="es-ES" sz="2400" dirty="0" smtClean="0">
                <a:solidFill>
                  <a:srgbClr val="000000"/>
                </a:solidFill>
                <a:ea typeface="Arial" panose="020B0604020202020204" pitchFamily="34" charset="0"/>
              </a:rPr>
              <a:t>mponiendo </a:t>
            </a: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una penalización sobre los coeficientes de regresión para mejorar la exactitud e </a:t>
            </a:r>
            <a:r>
              <a:rPr lang="es-ES" sz="2400" dirty="0" err="1">
                <a:solidFill>
                  <a:srgbClr val="000000"/>
                </a:solidFill>
                <a:ea typeface="Arial" panose="020B0604020202020204" pitchFamily="34" charset="0"/>
              </a:rPr>
              <a:t>interpretabilidad</a:t>
            </a:r>
            <a:r>
              <a:rPr lang="es-ES" sz="2400" dirty="0">
                <a:solidFill>
                  <a:srgbClr val="000000"/>
                </a:solidFill>
                <a:ea typeface="Arial" panose="020B0604020202020204" pitchFamily="34" charset="0"/>
              </a:rPr>
              <a:t> del </a:t>
            </a:r>
            <a:r>
              <a:rPr lang="es-ES" sz="2400" dirty="0" smtClean="0">
                <a:solidFill>
                  <a:srgbClr val="000000"/>
                </a:solidFill>
                <a:ea typeface="Arial" panose="020B0604020202020204" pitchFamily="34" charset="0"/>
              </a:rPr>
              <a:t>modelo.</a:t>
            </a:r>
            <a:endParaRPr lang="es-MX" sz="2400" dirty="0" smtClean="0">
              <a:solidFill>
                <a:srgbClr val="000000"/>
              </a:solidFill>
              <a:ea typeface="Arial" panose="020B0604020202020204" pitchFamily="34" charset="0"/>
            </a:endParaRPr>
          </a:p>
          <a:p>
            <a:r>
              <a:rPr lang="es-MX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8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9186"/>
            <a:ext cx="10058400" cy="1450757"/>
          </a:xfrm>
        </p:spPr>
        <p:txBody>
          <a:bodyPr>
            <a:normAutofit/>
          </a:bodyPr>
          <a:lstStyle/>
          <a:p>
            <a:r>
              <a:rPr lang="es-CR" sz="4000" dirty="0" smtClean="0">
                <a:latin typeface="+mn-lt"/>
              </a:rPr>
              <a:t>Objetivo</a:t>
            </a:r>
            <a:endParaRPr lang="en-US" sz="40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88072" y="2249723"/>
            <a:ext cx="10599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</a:rPr>
              <a:t>R</a:t>
            </a:r>
            <a:r>
              <a:rPr lang="es-MX" sz="2400" dirty="0" err="1" smtClean="0"/>
              <a:t>ealizar</a:t>
            </a:r>
            <a:r>
              <a:rPr lang="es-MX" sz="2400" dirty="0" smtClean="0"/>
              <a:t> </a:t>
            </a:r>
            <a:r>
              <a:rPr lang="es-MX" sz="2400" dirty="0"/>
              <a:t>una estimación del modelo de regresión </a:t>
            </a:r>
            <a:r>
              <a:rPr lang="es-MX" sz="2400" dirty="0" err="1"/>
              <a:t>lasso</a:t>
            </a:r>
            <a:r>
              <a:rPr lang="es-MX" sz="2400" dirty="0"/>
              <a:t> con el método de máxima verosimilitud</a:t>
            </a:r>
            <a:r>
              <a:rPr lang="es-ES" sz="2400" dirty="0" smtClean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98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9186"/>
            <a:ext cx="10058400" cy="1450757"/>
          </a:xfrm>
        </p:spPr>
        <p:txBody>
          <a:bodyPr>
            <a:normAutofit/>
          </a:bodyPr>
          <a:lstStyle/>
          <a:p>
            <a:r>
              <a:rPr lang="es-CR" sz="4000" dirty="0" smtClean="0">
                <a:latin typeface="+mn-lt"/>
              </a:rPr>
              <a:t>Modelo</a:t>
            </a:r>
            <a:endParaRPr lang="en-US" sz="40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88072" y="2249723"/>
            <a:ext cx="105991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</a:rPr>
              <a:t>F</a:t>
            </a:r>
            <a:r>
              <a:rPr lang="es-MX" sz="2400" dirty="0" smtClean="0"/>
              <a:t>unción de verosimilitud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59" y="3044733"/>
            <a:ext cx="9250500" cy="24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4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9186"/>
            <a:ext cx="10058400" cy="1450757"/>
          </a:xfrm>
        </p:spPr>
        <p:txBody>
          <a:bodyPr>
            <a:normAutofit/>
          </a:bodyPr>
          <a:lstStyle/>
          <a:p>
            <a:r>
              <a:rPr lang="es-CR" sz="4000" dirty="0" smtClean="0">
                <a:latin typeface="+mn-lt"/>
              </a:rPr>
              <a:t>Propiedades del Modelo</a:t>
            </a:r>
            <a:endParaRPr lang="en-US" sz="4000" dirty="0"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758639"/>
            <a:ext cx="8212183" cy="45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8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12" y="219144"/>
            <a:ext cx="8770076" cy="606218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248503" y="704781"/>
            <a:ext cx="27519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2400" b="1" dirty="0">
                <a:ea typeface="Calibri" panose="020F0502020204030204" pitchFamily="34" charset="0"/>
              </a:rPr>
              <a:t>coeficiente </a:t>
            </a:r>
            <a:r>
              <a:rPr lang="es-CR" sz="2400" b="1" dirty="0" smtClean="0">
                <a:ea typeface="Calibri" panose="020F0502020204030204" pitchFamily="34" charset="0"/>
              </a:rPr>
              <a:t>significativo</a:t>
            </a:r>
          </a:p>
          <a:p>
            <a:endParaRPr lang="es-CR" sz="2400" dirty="0" smtClean="0"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>
                <a:ea typeface="Calibri" panose="020F0502020204030204" pitchFamily="34" charset="0"/>
              </a:rPr>
              <a:t>E</a:t>
            </a:r>
            <a:r>
              <a:rPr lang="es-CR" sz="2400" dirty="0" smtClean="0">
                <a:ea typeface="Calibri" panose="020F0502020204030204" pitchFamily="34" charset="0"/>
              </a:rPr>
              <a:t>stimaciones coeficiente </a:t>
            </a:r>
            <a:r>
              <a:rPr lang="es-CR" sz="2400" dirty="0">
                <a:ea typeface="Calibri" panose="020F0502020204030204" pitchFamily="34" charset="0"/>
              </a:rPr>
              <a:t>son más </a:t>
            </a:r>
            <a:r>
              <a:rPr lang="es-CR" sz="2400" dirty="0" smtClean="0">
                <a:ea typeface="Calibri" panose="020F0502020204030204" pitchFamily="34" charset="0"/>
              </a:rPr>
              <a:t>precisas </a:t>
            </a:r>
            <a:r>
              <a:rPr lang="es-CR" sz="2400" dirty="0">
                <a:ea typeface="Calibri" panose="020F0502020204030204" pitchFamily="34" charset="0"/>
              </a:rPr>
              <a:t>en ambos </a:t>
            </a:r>
            <a:r>
              <a:rPr lang="es-CR" sz="2400" dirty="0" smtClean="0">
                <a:ea typeface="Calibri" panose="020F0502020204030204" pitchFamily="34" charset="0"/>
              </a:rPr>
              <a:t>modelos al aumentar tamaño muestra.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 smtClean="0">
                <a:ea typeface="Calibri" panose="020F0502020204030204" pitchFamily="34" charset="0"/>
              </a:rPr>
              <a:t>Estimaciones </a:t>
            </a:r>
            <a:r>
              <a:rPr lang="es-CR" sz="2400" dirty="0">
                <a:ea typeface="Calibri" panose="020F0502020204030204" pitchFamily="34" charset="0"/>
              </a:rPr>
              <a:t>en la regresión logística tienden a ser mayores que en la regresión </a:t>
            </a:r>
            <a:r>
              <a:rPr lang="es-CR" sz="2400" dirty="0" err="1">
                <a:ea typeface="Calibri" panose="020F0502020204030204" pitchFamily="34" charset="0"/>
              </a:rPr>
              <a:t>lasso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2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490857" y="409906"/>
            <a:ext cx="350955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2400" b="1" dirty="0">
                <a:ea typeface="Calibri" panose="020F0502020204030204" pitchFamily="34" charset="0"/>
              </a:rPr>
              <a:t>coeficiente </a:t>
            </a:r>
            <a:r>
              <a:rPr lang="es-CR" sz="2400" b="1" dirty="0" smtClean="0">
                <a:ea typeface="Calibri" panose="020F0502020204030204" pitchFamily="34" charset="0"/>
              </a:rPr>
              <a:t>no significativo</a:t>
            </a:r>
          </a:p>
          <a:p>
            <a:endParaRPr lang="es-CR" sz="2400" dirty="0" smtClean="0"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ea typeface="Calibri" panose="020F0502020204030204" pitchFamily="34" charset="0"/>
              </a:rPr>
              <a:t>Lasso: a mayor tamaño de muestra las estimaciones del coeficiente tienden a valores muy pequeños cercanos a cero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Logística: </a:t>
            </a:r>
            <a:r>
              <a:rPr lang="es-ES" sz="2400" dirty="0" smtClean="0">
                <a:ea typeface="Calibri" panose="020F0502020204030204" pitchFamily="34" charset="0"/>
              </a:rPr>
              <a:t>a mayor tamaño de muestra </a:t>
            </a:r>
            <a:r>
              <a:rPr lang="es-ES" sz="2400" dirty="0" smtClean="0"/>
              <a:t>estimaciones del coeficiente son más pequeñas, pero no tienden a valores cercanos a cero.</a:t>
            </a:r>
            <a:endParaRPr lang="en-U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4" y="212544"/>
            <a:ext cx="8153265" cy="60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3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715795" y="409906"/>
            <a:ext cx="42846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R" sz="2400" dirty="0" smtClean="0"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ea typeface="Calibri" panose="020F0502020204030204" pitchFamily="34" charset="0"/>
              </a:rPr>
              <a:t>A</a:t>
            </a:r>
            <a:r>
              <a:rPr lang="es-ES" sz="2400" dirty="0" smtClean="0">
                <a:ea typeface="Calibri" panose="020F0502020204030204" pitchFamily="34" charset="0"/>
              </a:rPr>
              <a:t> mayor lambda menor es la cantidad de variables significativas.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lambda.min</a:t>
            </a:r>
            <a:r>
              <a:rPr lang="es-ES" sz="2400" dirty="0" smtClean="0"/>
              <a:t> es el valor de λ que da un error de validación cruzada medio mínimo.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lambda.1se proporciona el modelo más regularizado de manera que el error está dentro de un error estándar del mínimo</a:t>
            </a:r>
            <a:endParaRPr lang="en-U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97" y="775335"/>
            <a:ext cx="7095136" cy="39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0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9186"/>
            <a:ext cx="10058400" cy="1450757"/>
          </a:xfrm>
        </p:spPr>
        <p:txBody>
          <a:bodyPr>
            <a:normAutofit/>
          </a:bodyPr>
          <a:lstStyle/>
          <a:p>
            <a:r>
              <a:rPr lang="es-CR" sz="4000" dirty="0" smtClean="0">
                <a:latin typeface="+mn-lt"/>
              </a:rPr>
              <a:t>Ejemplo </a:t>
            </a:r>
            <a:endParaRPr lang="en-US" sz="4000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97280" y="2258432"/>
            <a:ext cx="10599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 smtClean="0"/>
              <a:t>Datos </a:t>
            </a:r>
            <a:r>
              <a:rPr lang="es-CR" sz="2400" dirty="0"/>
              <a:t>recolectados por el Banco Interamericano de Desarrollo (BID</a:t>
            </a:r>
            <a:r>
              <a:rPr lang="es-CR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 smtClean="0"/>
              <a:t> 2973 </a:t>
            </a:r>
            <a:r>
              <a:rPr lang="es-CR" sz="2400" dirty="0"/>
              <a:t>hogares para Costa </a:t>
            </a:r>
            <a:r>
              <a:rPr lang="es-CR" sz="2400" dirty="0" smtClean="0"/>
              <a:t>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/>
              <a:t>V</a:t>
            </a:r>
            <a:r>
              <a:rPr lang="es-CR" sz="2400" dirty="0" smtClean="0"/>
              <a:t>ariable </a:t>
            </a:r>
            <a:r>
              <a:rPr lang="es-CR" sz="2400" dirty="0"/>
              <a:t>objetivo se refiere a la categorización usando el PMT que clasifica a los hogares en “No vulnerables”, “Vulnerables”, “Pobres” y “En extrema pobreza”, en este caso se categorizó como 1 hogares pobres o en extrema pobreza y como 0 las categorías restantes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06515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580</Words>
  <Application>Microsoft Office PowerPoint</Application>
  <PresentationFormat>Panorámica</PresentationFormat>
  <Paragraphs>57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Retrospección</vt:lpstr>
      <vt:lpstr>ESTIMACIÓN DE LA REGRESIÓN LASSO </vt:lpstr>
      <vt:lpstr>Introducción</vt:lpstr>
      <vt:lpstr>Objetivo</vt:lpstr>
      <vt:lpstr>Modelo</vt:lpstr>
      <vt:lpstr>Propiedades del Modelo</vt:lpstr>
      <vt:lpstr>Presentación de PowerPoint</vt:lpstr>
      <vt:lpstr>Presentación de PowerPoint</vt:lpstr>
      <vt:lpstr>Presentación de PowerPoint</vt:lpstr>
      <vt:lpstr>Ejemplo </vt:lpstr>
      <vt:lpstr>Ejemplo </vt:lpstr>
      <vt:lpstr>Presentación de PowerPoint</vt:lpstr>
      <vt:lpstr>Presentación de PowerPoint</vt:lpstr>
      <vt:lpstr>Conclusiones 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</dc:creator>
  <cp:lastModifiedBy>Natalia</cp:lastModifiedBy>
  <cp:revision>6</cp:revision>
  <dcterms:created xsi:type="dcterms:W3CDTF">2020-12-06T21:15:25Z</dcterms:created>
  <dcterms:modified xsi:type="dcterms:W3CDTF">2020-12-06T22:01:43Z</dcterms:modified>
</cp:coreProperties>
</file>