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F0wnguxh6sclS1ludMCXP5vj5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D8099E-28DC-4B60-BD28-AC3089C63012}">
  <a:tblStyle styleId="{61D8099E-28DC-4B60-BD28-AC3089C630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3e912af7b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g133e912af7b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33e912af7b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33e912af7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33e912af7b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133e912af7b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3e912af7b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g133e912af7b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322893c9c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g1322893c9c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22893c9cc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1322893c9c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39df6be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g1339df6be4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39df6be48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g1339df6be4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33e912af7b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133e912af7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3e912af7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133e912af7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milprogramadores.unsa.edu.ar/" TargetMode="External"/><Relationship Id="rId5" Type="http://schemas.openxmlformats.org/officeDocument/2006/relationships/hyperlink" Target="https://t.me/milprogramadoressaltenios" TargetMode="External"/><Relationship Id="rId6" Type="http://schemas.openxmlformats.org/officeDocument/2006/relationships/hyperlink" Target="http://ayudamilprogramadore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
          <p:cNvGrpSpPr/>
          <p:nvPr/>
        </p:nvGrpSpPr>
        <p:grpSpPr>
          <a:xfrm>
            <a:off x="-1" y="0"/>
            <a:ext cx="12192001" cy="6851904"/>
            <a:chOff x="-1" y="0"/>
            <a:chExt cx="12192001" cy="6851904"/>
          </a:xfrm>
        </p:grpSpPr>
        <p:pic>
          <p:nvPicPr>
            <p:cNvPr id="85" name="Google Shape;85;p1"/>
            <p:cNvPicPr preferRelativeResize="0"/>
            <p:nvPr/>
          </p:nvPicPr>
          <p:blipFill rotWithShape="1">
            <a:blip r:embed="rId3">
              <a:alphaModFix/>
            </a:blip>
            <a:srcRect b="0" l="0" r="0" t="0"/>
            <a:stretch/>
          </p:blipFill>
          <p:spPr>
            <a:xfrm>
              <a:off x="0" y="0"/>
              <a:ext cx="12192000" cy="5099303"/>
            </a:xfrm>
            <a:prstGeom prst="rect">
              <a:avLst/>
            </a:prstGeom>
            <a:noFill/>
            <a:ln>
              <a:noFill/>
            </a:ln>
          </p:spPr>
        </p:pic>
        <p:pic>
          <p:nvPicPr>
            <p:cNvPr id="86" name="Google Shape;86;p1"/>
            <p:cNvPicPr preferRelativeResize="0"/>
            <p:nvPr/>
          </p:nvPicPr>
          <p:blipFill rotWithShape="1">
            <a:blip r:embed="rId4">
              <a:alphaModFix/>
            </a:blip>
            <a:srcRect b="0" l="0" r="0" t="0"/>
            <a:stretch/>
          </p:blipFill>
          <p:spPr>
            <a:xfrm>
              <a:off x="-1" y="5099304"/>
              <a:ext cx="12192001" cy="1752600"/>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133e912af7b_0_58"/>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241" name="Google Shape;241;g133e912af7b_0_58"/>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242" name="Google Shape;242;g133e912af7b_0_58"/>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243" name="Google Shape;243;g133e912af7b_0_58"/>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244" name="Google Shape;244;g133e912af7b_0_58"/>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245" name="Google Shape;245;g133e912af7b_0_58"/>
          <p:cNvSpPr txBox="1"/>
          <p:nvPr/>
        </p:nvSpPr>
        <p:spPr>
          <a:xfrm>
            <a:off x="1772650" y="1325850"/>
            <a:ext cx="98181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Agregación y composición</a:t>
            </a:r>
            <a:endParaRPr b="1"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Casos particulares de asociación</a:t>
            </a:r>
            <a:endParaRPr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Relaciones entre un todo y sus partes</a:t>
            </a:r>
            <a:endParaRPr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Gráficamente, se muestra como asociaciones con un rombo en uno de los extremos</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b="1" lang="es-ES" sz="2000">
                <a:solidFill>
                  <a:schemeClr val="dk1"/>
                </a:solidFill>
                <a:latin typeface="Roboto"/>
                <a:ea typeface="Roboto"/>
                <a:cs typeface="Roboto"/>
                <a:sym typeface="Roboto"/>
              </a:rPr>
              <a:t>Agregación</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b="1" lang="es-ES" sz="2000">
                <a:solidFill>
                  <a:schemeClr val="dk1"/>
                </a:solidFill>
                <a:latin typeface="Roboto"/>
                <a:ea typeface="Roboto"/>
                <a:cs typeface="Roboto"/>
                <a:sym typeface="Roboto"/>
              </a:rPr>
              <a:t>		</a:t>
            </a:r>
            <a:r>
              <a:rPr lang="es-ES" sz="2000">
                <a:solidFill>
                  <a:schemeClr val="dk1"/>
                </a:solidFill>
                <a:latin typeface="Roboto"/>
                <a:ea typeface="Roboto"/>
                <a:cs typeface="Roboto"/>
                <a:sym typeface="Roboto"/>
              </a:rPr>
              <a:t>Es un tipo de asociación que indica que una clase es parte de otra clase (composición débil). Pero las dos clases no son dependientes una de la otra. Se la representa con un rombo color blanco  en el extremo de la clase que representa el “todo”</a:t>
            </a:r>
            <a:endParaRPr sz="2000">
              <a:solidFill>
                <a:schemeClr val="dk1"/>
              </a:solidFill>
              <a:latin typeface="Roboto"/>
              <a:ea typeface="Roboto"/>
              <a:cs typeface="Roboto"/>
              <a:sym typeface="Roboto"/>
            </a:endParaRPr>
          </a:p>
        </p:txBody>
      </p:sp>
      <p:cxnSp>
        <p:nvCxnSpPr>
          <p:cNvPr id="246" name="Google Shape;246;g133e912af7b_0_58"/>
          <p:cNvCxnSpPr>
            <a:stCxn id="247" idx="3"/>
            <a:endCxn id="248" idx="1"/>
          </p:cNvCxnSpPr>
          <p:nvPr/>
        </p:nvCxnSpPr>
        <p:spPr>
          <a:xfrm flipH="1" rot="10800000">
            <a:off x="4726550" y="5065213"/>
            <a:ext cx="2489400" cy="20400"/>
          </a:xfrm>
          <a:prstGeom prst="straightConnector1">
            <a:avLst/>
          </a:prstGeom>
          <a:noFill/>
          <a:ln cap="flat" cmpd="sng" w="9525">
            <a:solidFill>
              <a:schemeClr val="dk2"/>
            </a:solidFill>
            <a:prstDash val="solid"/>
            <a:round/>
            <a:headEnd len="med" w="med" type="none"/>
            <a:tailEnd len="med" w="med" type="none"/>
          </a:ln>
        </p:spPr>
      </p:cxnSp>
      <p:grpSp>
        <p:nvGrpSpPr>
          <p:cNvPr id="249" name="Google Shape;249;g133e912af7b_0_58"/>
          <p:cNvGrpSpPr/>
          <p:nvPr/>
        </p:nvGrpSpPr>
        <p:grpSpPr>
          <a:xfrm>
            <a:off x="2606150" y="4538163"/>
            <a:ext cx="7185850" cy="944950"/>
            <a:chOff x="2503075" y="4028100"/>
            <a:chExt cx="7185850" cy="944950"/>
          </a:xfrm>
        </p:grpSpPr>
        <p:sp>
          <p:nvSpPr>
            <p:cNvPr id="247" name="Google Shape;247;g133e912af7b_0_58"/>
            <p:cNvSpPr/>
            <p:nvPr/>
          </p:nvSpPr>
          <p:spPr>
            <a:xfrm>
              <a:off x="2503075" y="4178050"/>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Trabajador</a:t>
              </a:r>
              <a:endParaRPr/>
            </a:p>
          </p:txBody>
        </p:sp>
        <p:sp>
          <p:nvSpPr>
            <p:cNvPr id="250" name="Google Shape;250;g133e912af7b_0_58"/>
            <p:cNvSpPr/>
            <p:nvPr/>
          </p:nvSpPr>
          <p:spPr>
            <a:xfrm>
              <a:off x="7568525" y="4178050"/>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Departamento</a:t>
              </a:r>
              <a:endParaRPr/>
            </a:p>
          </p:txBody>
        </p:sp>
        <p:sp>
          <p:nvSpPr>
            <p:cNvPr id="251" name="Google Shape;251;g133e912af7b_0_58"/>
            <p:cNvSpPr txBox="1"/>
            <p:nvPr/>
          </p:nvSpPr>
          <p:spPr>
            <a:xfrm>
              <a:off x="4983900" y="4028100"/>
              <a:ext cx="228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 name="Google Shape;248;g133e912af7b_0_58"/>
            <p:cNvSpPr/>
            <p:nvPr/>
          </p:nvSpPr>
          <p:spPr>
            <a:xfrm>
              <a:off x="7112950" y="4428300"/>
              <a:ext cx="455575" cy="253800"/>
            </a:xfrm>
            <a:prstGeom prst="flowChartDecis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g133e912af7b_0_58"/>
          <p:cNvSpPr txBox="1"/>
          <p:nvPr/>
        </p:nvSpPr>
        <p:spPr>
          <a:xfrm>
            <a:off x="3403050" y="5605075"/>
            <a:ext cx="5385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Departamento agrupa a varios trabajadores</a:t>
            </a:r>
            <a:endParaRPr sz="20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133e912af7b_0_79"/>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258" name="Google Shape;258;g133e912af7b_0_79"/>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259" name="Google Shape;259;g133e912af7b_0_79"/>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260" name="Google Shape;260;g133e912af7b_0_79"/>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261" name="Google Shape;261;g133e912af7b_0_79"/>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262" name="Google Shape;262;g133e912af7b_0_79"/>
          <p:cNvSpPr txBox="1"/>
          <p:nvPr/>
        </p:nvSpPr>
        <p:spPr>
          <a:xfrm>
            <a:off x="1844575" y="1553325"/>
            <a:ext cx="98181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Agregación y composición</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b="1" lang="es-ES" sz="2000">
                <a:solidFill>
                  <a:schemeClr val="dk1"/>
                </a:solidFill>
                <a:latin typeface="Roboto"/>
                <a:ea typeface="Roboto"/>
                <a:cs typeface="Roboto"/>
                <a:sym typeface="Roboto"/>
              </a:rPr>
              <a:t>Composición</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b="1" lang="es-ES" sz="2000">
                <a:solidFill>
                  <a:schemeClr val="dk1"/>
                </a:solidFill>
                <a:latin typeface="Roboto"/>
                <a:ea typeface="Roboto"/>
                <a:cs typeface="Roboto"/>
                <a:sym typeface="Roboto"/>
              </a:rPr>
              <a:t>		</a:t>
            </a:r>
            <a:r>
              <a:rPr lang="es-ES" sz="2000">
                <a:solidFill>
                  <a:schemeClr val="dk1"/>
                </a:solidFill>
                <a:latin typeface="Roboto"/>
                <a:ea typeface="Roboto"/>
                <a:cs typeface="Roboto"/>
                <a:sym typeface="Roboto"/>
              </a:rPr>
              <a:t>Es un tipo de asociación que indica que una clase es parte de otra clase (composición fuerte). Pero las dos clases en este caso </a:t>
            </a:r>
            <a:r>
              <a:rPr lang="es-ES" sz="2000">
                <a:solidFill>
                  <a:schemeClr val="dk1"/>
                </a:solidFill>
                <a:latin typeface="Roboto"/>
                <a:ea typeface="Roboto"/>
                <a:cs typeface="Roboto"/>
                <a:sym typeface="Roboto"/>
              </a:rPr>
              <a:t>sí son</a:t>
            </a:r>
            <a:r>
              <a:rPr lang="es-ES" sz="2000">
                <a:solidFill>
                  <a:schemeClr val="dk1"/>
                </a:solidFill>
                <a:latin typeface="Roboto"/>
                <a:ea typeface="Roboto"/>
                <a:cs typeface="Roboto"/>
                <a:sym typeface="Roboto"/>
              </a:rPr>
              <a:t> dependientes una de la otra. </a:t>
            </a:r>
            <a:r>
              <a:rPr lang="es-ES" sz="2000">
                <a:solidFill>
                  <a:schemeClr val="dk1"/>
                </a:solidFill>
                <a:latin typeface="Roboto"/>
                <a:ea typeface="Roboto"/>
                <a:cs typeface="Roboto"/>
                <a:sym typeface="Roboto"/>
              </a:rPr>
              <a:t>La supresión</a:t>
            </a:r>
            <a:r>
              <a:rPr lang="es-ES" sz="2000">
                <a:solidFill>
                  <a:schemeClr val="dk1"/>
                </a:solidFill>
                <a:latin typeface="Roboto"/>
                <a:ea typeface="Roboto"/>
                <a:cs typeface="Roboto"/>
                <a:sym typeface="Roboto"/>
              </a:rPr>
              <a:t> </a:t>
            </a:r>
            <a:r>
              <a:rPr lang="es-ES" sz="2000">
                <a:solidFill>
                  <a:schemeClr val="dk1"/>
                </a:solidFill>
                <a:latin typeface="Roboto"/>
                <a:ea typeface="Roboto"/>
                <a:cs typeface="Roboto"/>
                <a:sym typeface="Roboto"/>
              </a:rPr>
              <a:t>del</a:t>
            </a:r>
            <a:r>
              <a:rPr lang="es-ES" sz="2000">
                <a:solidFill>
                  <a:schemeClr val="dk1"/>
                </a:solidFill>
                <a:latin typeface="Roboto"/>
                <a:ea typeface="Roboto"/>
                <a:cs typeface="Roboto"/>
                <a:sym typeface="Roboto"/>
              </a:rPr>
              <a:t> objeto compuesto conlleva </a:t>
            </a:r>
            <a:r>
              <a:rPr lang="es-ES" sz="2000">
                <a:solidFill>
                  <a:schemeClr val="dk1"/>
                </a:solidFill>
                <a:latin typeface="Roboto"/>
                <a:ea typeface="Roboto"/>
                <a:cs typeface="Roboto"/>
                <a:sym typeface="Roboto"/>
              </a:rPr>
              <a:t>la supresión</a:t>
            </a:r>
            <a:r>
              <a:rPr lang="es-ES" sz="2000">
                <a:solidFill>
                  <a:schemeClr val="dk1"/>
                </a:solidFill>
                <a:latin typeface="Roboto"/>
                <a:ea typeface="Roboto"/>
                <a:cs typeface="Roboto"/>
                <a:sym typeface="Roboto"/>
              </a:rPr>
              <a:t> de los componentes.  Se la representa con un rombo de color negro en el extremo de la clase que representa el “todo”</a:t>
            </a:r>
            <a:endParaRPr sz="2000">
              <a:solidFill>
                <a:schemeClr val="dk1"/>
              </a:solidFill>
              <a:latin typeface="Roboto"/>
              <a:ea typeface="Roboto"/>
              <a:cs typeface="Roboto"/>
              <a:sym typeface="Roboto"/>
            </a:endParaRPr>
          </a:p>
        </p:txBody>
      </p:sp>
      <p:cxnSp>
        <p:nvCxnSpPr>
          <p:cNvPr id="263" name="Google Shape;263;g133e912af7b_0_79"/>
          <p:cNvCxnSpPr>
            <a:stCxn id="264" idx="3"/>
            <a:endCxn id="265" idx="1"/>
          </p:cNvCxnSpPr>
          <p:nvPr/>
        </p:nvCxnSpPr>
        <p:spPr>
          <a:xfrm flipH="1" rot="10800000">
            <a:off x="5209175" y="4850338"/>
            <a:ext cx="2489400" cy="20400"/>
          </a:xfrm>
          <a:prstGeom prst="straightConnector1">
            <a:avLst/>
          </a:prstGeom>
          <a:noFill/>
          <a:ln cap="flat" cmpd="sng" w="9525">
            <a:solidFill>
              <a:schemeClr val="dk2"/>
            </a:solidFill>
            <a:prstDash val="solid"/>
            <a:round/>
            <a:headEnd len="med" w="med" type="none"/>
            <a:tailEnd len="med" w="med" type="none"/>
          </a:ln>
        </p:spPr>
      </p:cxnSp>
      <p:grpSp>
        <p:nvGrpSpPr>
          <p:cNvPr id="266" name="Google Shape;266;g133e912af7b_0_79"/>
          <p:cNvGrpSpPr/>
          <p:nvPr/>
        </p:nvGrpSpPr>
        <p:grpSpPr>
          <a:xfrm>
            <a:off x="3088775" y="4323288"/>
            <a:ext cx="7185850" cy="944950"/>
            <a:chOff x="2503075" y="4028100"/>
            <a:chExt cx="7185850" cy="944950"/>
          </a:xfrm>
        </p:grpSpPr>
        <p:sp>
          <p:nvSpPr>
            <p:cNvPr id="264" name="Google Shape;264;g133e912af7b_0_79"/>
            <p:cNvSpPr/>
            <p:nvPr/>
          </p:nvSpPr>
          <p:spPr>
            <a:xfrm>
              <a:off x="2503075" y="4178050"/>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Trabajador</a:t>
              </a:r>
              <a:endParaRPr/>
            </a:p>
          </p:txBody>
        </p:sp>
        <p:sp>
          <p:nvSpPr>
            <p:cNvPr id="267" name="Google Shape;267;g133e912af7b_0_79"/>
            <p:cNvSpPr/>
            <p:nvPr/>
          </p:nvSpPr>
          <p:spPr>
            <a:xfrm>
              <a:off x="7568525" y="4178050"/>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Administración</a:t>
              </a:r>
              <a:endParaRPr/>
            </a:p>
          </p:txBody>
        </p:sp>
        <p:sp>
          <p:nvSpPr>
            <p:cNvPr id="268" name="Google Shape;268;g133e912af7b_0_79"/>
            <p:cNvSpPr txBox="1"/>
            <p:nvPr/>
          </p:nvSpPr>
          <p:spPr>
            <a:xfrm>
              <a:off x="4983900" y="4028100"/>
              <a:ext cx="228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 name="Google Shape;265;g133e912af7b_0_79"/>
            <p:cNvSpPr/>
            <p:nvPr/>
          </p:nvSpPr>
          <p:spPr>
            <a:xfrm>
              <a:off x="7112950" y="4428300"/>
              <a:ext cx="455575" cy="253800"/>
            </a:xfrm>
            <a:prstGeom prst="flowChartDecision">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g133e912af7b_0_79"/>
          <p:cNvSpPr txBox="1"/>
          <p:nvPr/>
        </p:nvSpPr>
        <p:spPr>
          <a:xfrm>
            <a:off x="3038125" y="5483125"/>
            <a:ext cx="74310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El tiempo de vida de los objetos </a:t>
            </a:r>
            <a:r>
              <a:rPr lang="es-ES" sz="2000">
                <a:solidFill>
                  <a:schemeClr val="dk1"/>
                </a:solidFill>
                <a:latin typeface="Roboto"/>
                <a:ea typeface="Roboto"/>
                <a:cs typeface="Roboto"/>
                <a:sym typeface="Roboto"/>
              </a:rPr>
              <a:t>trabajadores</a:t>
            </a:r>
            <a:r>
              <a:rPr lang="es-ES" sz="2000">
                <a:solidFill>
                  <a:schemeClr val="dk1"/>
                </a:solidFill>
                <a:latin typeface="Roboto"/>
                <a:ea typeface="Roboto"/>
                <a:cs typeface="Roboto"/>
                <a:sym typeface="Roboto"/>
              </a:rPr>
              <a:t> depende del tiempo de vida del objeto administración. Si no hay una </a:t>
            </a:r>
            <a:r>
              <a:rPr lang="es-ES" sz="2000">
                <a:solidFill>
                  <a:schemeClr val="dk1"/>
                </a:solidFill>
                <a:latin typeface="Roboto"/>
                <a:ea typeface="Roboto"/>
                <a:cs typeface="Roboto"/>
                <a:sym typeface="Roboto"/>
              </a:rPr>
              <a:t>administración no puede haber trabajadores</a:t>
            </a:r>
            <a:r>
              <a:rPr lang="es-ES" sz="2000">
                <a:solidFill>
                  <a:schemeClr val="dk1"/>
                </a:solidFill>
                <a:latin typeface="Roboto"/>
                <a:ea typeface="Roboto"/>
                <a:cs typeface="Roboto"/>
                <a:sym typeface="Roboto"/>
              </a:rPr>
              <a:t>  </a:t>
            </a:r>
            <a:endParaRPr sz="20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133e912af7b_0_95"/>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275" name="Google Shape;275;g133e912af7b_0_95"/>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276" name="Google Shape;276;g133e912af7b_0_95"/>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277" name="Google Shape;277;g133e912af7b_0_95"/>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278" name="Google Shape;278;g133e912af7b_0_95"/>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279" name="Google Shape;279;g133e912af7b_0_95"/>
          <p:cNvSpPr txBox="1"/>
          <p:nvPr/>
        </p:nvSpPr>
        <p:spPr>
          <a:xfrm>
            <a:off x="1844575" y="1553325"/>
            <a:ext cx="9818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Dependencias</a:t>
            </a:r>
            <a:endParaRPr b="1" sz="2000">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Relación más débil  que una asociación.  Es una relación de uso, es decir una clase que usa a otra, que la necesita por su contenido. Se presenta con una flecha discontinua va desde la clase utilizadora a la clase utilizada</a:t>
            </a:r>
            <a:endParaRPr sz="2000">
              <a:solidFill>
                <a:schemeClr val="dk1"/>
              </a:solidFill>
              <a:latin typeface="Roboto"/>
              <a:ea typeface="Roboto"/>
              <a:cs typeface="Roboto"/>
              <a:sym typeface="Roboto"/>
            </a:endParaRPr>
          </a:p>
        </p:txBody>
      </p:sp>
      <p:grpSp>
        <p:nvGrpSpPr>
          <p:cNvPr id="280" name="Google Shape;280;g133e912af7b_0_95"/>
          <p:cNvGrpSpPr/>
          <p:nvPr/>
        </p:nvGrpSpPr>
        <p:grpSpPr>
          <a:xfrm>
            <a:off x="3108483" y="3104400"/>
            <a:ext cx="2183575" cy="1968737"/>
            <a:chOff x="1907650" y="2396350"/>
            <a:chExt cx="2183575" cy="1968737"/>
          </a:xfrm>
        </p:grpSpPr>
        <p:sp>
          <p:nvSpPr>
            <p:cNvPr id="281" name="Google Shape;281;g133e912af7b_0_95"/>
            <p:cNvSpPr/>
            <p:nvPr/>
          </p:nvSpPr>
          <p:spPr>
            <a:xfrm>
              <a:off x="1954925" y="2396350"/>
              <a:ext cx="2128500" cy="19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cxnSp>
          <p:nvCxnSpPr>
            <p:cNvPr id="282" name="Google Shape;282;g133e912af7b_0_95"/>
            <p:cNvCxnSpPr/>
            <p:nvPr/>
          </p:nvCxnSpPr>
          <p:spPr>
            <a:xfrm>
              <a:off x="1907650" y="3239575"/>
              <a:ext cx="21756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g133e912af7b_0_95"/>
            <p:cNvCxnSpPr/>
            <p:nvPr/>
          </p:nvCxnSpPr>
          <p:spPr>
            <a:xfrm>
              <a:off x="1947125" y="3537600"/>
              <a:ext cx="2144100" cy="15900"/>
            </a:xfrm>
            <a:prstGeom prst="straightConnector1">
              <a:avLst/>
            </a:prstGeom>
            <a:noFill/>
            <a:ln cap="flat" cmpd="sng" w="9525">
              <a:solidFill>
                <a:schemeClr val="dk2"/>
              </a:solidFill>
              <a:prstDash val="solid"/>
              <a:round/>
              <a:headEnd len="med" w="med" type="none"/>
              <a:tailEnd len="med" w="med" type="none"/>
            </a:ln>
          </p:spPr>
        </p:cxnSp>
        <p:sp>
          <p:nvSpPr>
            <p:cNvPr id="284" name="Google Shape;284;g133e912af7b_0_95"/>
            <p:cNvSpPr txBox="1"/>
            <p:nvPr/>
          </p:nvSpPr>
          <p:spPr>
            <a:xfrm>
              <a:off x="1947125" y="2397963"/>
              <a:ext cx="2144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Planificación de curso</a:t>
              </a:r>
              <a:endParaRPr sz="1800">
                <a:latin typeface="Calibri"/>
                <a:ea typeface="Calibri"/>
                <a:cs typeface="Calibri"/>
                <a:sym typeface="Calibri"/>
              </a:endParaRPr>
            </a:p>
          </p:txBody>
        </p:sp>
        <p:sp>
          <p:nvSpPr>
            <p:cNvPr id="285" name="Google Shape;285;g133e912af7b_0_95"/>
            <p:cNvSpPr txBox="1"/>
            <p:nvPr/>
          </p:nvSpPr>
          <p:spPr>
            <a:xfrm>
              <a:off x="1923400" y="3626187"/>
              <a:ext cx="2144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latin typeface="Calibri"/>
                  <a:ea typeface="Calibri"/>
                  <a:cs typeface="Calibri"/>
                  <a:sym typeface="Calibri"/>
                </a:rPr>
                <a:t>Añadir (curso)</a:t>
              </a:r>
              <a:endParaRPr sz="1800">
                <a:latin typeface="Calibri"/>
                <a:ea typeface="Calibri"/>
                <a:cs typeface="Calibri"/>
                <a:sym typeface="Calibri"/>
              </a:endParaRPr>
            </a:p>
            <a:p>
              <a:pPr indent="0" lvl="0" marL="0" rtl="0" algn="l">
                <a:spcBef>
                  <a:spcPts val="0"/>
                </a:spcBef>
                <a:spcAft>
                  <a:spcPts val="0"/>
                </a:spcAft>
                <a:buNone/>
              </a:pPr>
              <a:r>
                <a:rPr lang="es-ES" sz="1800">
                  <a:latin typeface="Calibri"/>
                  <a:ea typeface="Calibri"/>
                  <a:cs typeface="Calibri"/>
                  <a:sym typeface="Calibri"/>
                </a:rPr>
                <a:t>Eliminar (curso)</a:t>
              </a:r>
              <a:endParaRPr sz="1800">
                <a:latin typeface="Calibri"/>
                <a:ea typeface="Calibri"/>
                <a:cs typeface="Calibri"/>
                <a:sym typeface="Calibri"/>
              </a:endParaRPr>
            </a:p>
          </p:txBody>
        </p:sp>
      </p:grpSp>
      <p:grpSp>
        <p:nvGrpSpPr>
          <p:cNvPr id="286" name="Google Shape;286;g133e912af7b_0_95"/>
          <p:cNvGrpSpPr/>
          <p:nvPr/>
        </p:nvGrpSpPr>
        <p:grpSpPr>
          <a:xfrm>
            <a:off x="6892150" y="3104400"/>
            <a:ext cx="2175600" cy="1939200"/>
            <a:chOff x="1923400" y="2396350"/>
            <a:chExt cx="2175600" cy="1939200"/>
          </a:xfrm>
        </p:grpSpPr>
        <p:sp>
          <p:nvSpPr>
            <p:cNvPr id="287" name="Google Shape;287;g133e912af7b_0_95"/>
            <p:cNvSpPr/>
            <p:nvPr/>
          </p:nvSpPr>
          <p:spPr>
            <a:xfrm>
              <a:off x="1954925" y="2396350"/>
              <a:ext cx="2128500" cy="19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1800"/>
                <a:t>Atributos</a:t>
              </a:r>
              <a:endParaRPr sz="1800"/>
            </a:p>
          </p:txBody>
        </p:sp>
        <p:cxnSp>
          <p:nvCxnSpPr>
            <p:cNvPr id="288" name="Google Shape;288;g133e912af7b_0_95"/>
            <p:cNvCxnSpPr/>
            <p:nvPr/>
          </p:nvCxnSpPr>
          <p:spPr>
            <a:xfrm>
              <a:off x="1923400" y="2869325"/>
              <a:ext cx="2175600" cy="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g133e912af7b_0_95"/>
            <p:cNvCxnSpPr/>
            <p:nvPr/>
          </p:nvCxnSpPr>
          <p:spPr>
            <a:xfrm>
              <a:off x="1939150" y="3783725"/>
              <a:ext cx="2144100" cy="15900"/>
            </a:xfrm>
            <a:prstGeom prst="straightConnector1">
              <a:avLst/>
            </a:prstGeom>
            <a:noFill/>
            <a:ln cap="flat" cmpd="sng" w="9525">
              <a:solidFill>
                <a:schemeClr val="dk2"/>
              </a:solidFill>
              <a:prstDash val="solid"/>
              <a:round/>
              <a:headEnd len="med" w="med" type="none"/>
              <a:tailEnd len="med" w="med" type="none"/>
            </a:ln>
          </p:spPr>
        </p:cxnSp>
        <p:sp>
          <p:nvSpPr>
            <p:cNvPr id="290" name="Google Shape;290;g133e912af7b_0_95"/>
            <p:cNvSpPr txBox="1"/>
            <p:nvPr/>
          </p:nvSpPr>
          <p:spPr>
            <a:xfrm>
              <a:off x="1939150" y="2407625"/>
              <a:ext cx="214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Cursos</a:t>
              </a:r>
              <a:endParaRPr sz="1800">
                <a:latin typeface="Calibri"/>
                <a:ea typeface="Calibri"/>
                <a:cs typeface="Calibri"/>
                <a:sym typeface="Calibri"/>
              </a:endParaRPr>
            </a:p>
          </p:txBody>
        </p:sp>
        <p:sp>
          <p:nvSpPr>
            <p:cNvPr id="291" name="Google Shape;291;g133e912af7b_0_95"/>
            <p:cNvSpPr txBox="1"/>
            <p:nvPr/>
          </p:nvSpPr>
          <p:spPr>
            <a:xfrm>
              <a:off x="1939150" y="3783725"/>
              <a:ext cx="21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latin typeface="Calibri"/>
                  <a:ea typeface="Calibri"/>
                  <a:cs typeface="Calibri"/>
                  <a:sym typeface="Calibri"/>
                </a:rPr>
                <a:t>Métodos</a:t>
              </a:r>
              <a:endParaRPr sz="1800">
                <a:latin typeface="Calibri"/>
                <a:ea typeface="Calibri"/>
                <a:cs typeface="Calibri"/>
                <a:sym typeface="Calibri"/>
              </a:endParaRPr>
            </a:p>
          </p:txBody>
        </p:sp>
      </p:grpSp>
      <p:cxnSp>
        <p:nvCxnSpPr>
          <p:cNvPr id="292" name="Google Shape;292;g133e912af7b_0_95"/>
          <p:cNvCxnSpPr>
            <a:stCxn id="281" idx="3"/>
            <a:endCxn id="287" idx="1"/>
          </p:cNvCxnSpPr>
          <p:nvPr/>
        </p:nvCxnSpPr>
        <p:spPr>
          <a:xfrm>
            <a:off x="5284258" y="4074000"/>
            <a:ext cx="1639500" cy="0"/>
          </a:xfrm>
          <a:prstGeom prst="straightConnector1">
            <a:avLst/>
          </a:prstGeom>
          <a:noFill/>
          <a:ln cap="flat" cmpd="sng" w="9525">
            <a:solidFill>
              <a:schemeClr val="dk2"/>
            </a:solidFill>
            <a:prstDash val="dot"/>
            <a:round/>
            <a:headEnd len="med" w="med" type="none"/>
            <a:tailEnd len="med" w="med" type="stealth"/>
          </a:ln>
        </p:spPr>
      </p:cxnSp>
      <p:sp>
        <p:nvSpPr>
          <p:cNvPr id="293" name="Google Shape;293;g133e912af7b_0_95"/>
          <p:cNvSpPr txBox="1"/>
          <p:nvPr/>
        </p:nvSpPr>
        <p:spPr>
          <a:xfrm>
            <a:off x="1772650" y="5221550"/>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En este caso Curso se utiliza como </a:t>
            </a:r>
            <a:r>
              <a:rPr lang="es-ES" sz="2000">
                <a:solidFill>
                  <a:schemeClr val="dk1"/>
                </a:solidFill>
                <a:latin typeface="Roboto"/>
                <a:ea typeface="Roboto"/>
                <a:cs typeface="Roboto"/>
                <a:sym typeface="Roboto"/>
              </a:rPr>
              <a:t>parámetro</a:t>
            </a:r>
            <a:r>
              <a:rPr lang="es-ES" sz="2000">
                <a:solidFill>
                  <a:schemeClr val="dk1"/>
                </a:solidFill>
                <a:latin typeface="Roboto"/>
                <a:ea typeface="Roboto"/>
                <a:cs typeface="Roboto"/>
                <a:sym typeface="Roboto"/>
              </a:rPr>
              <a:t> en las operaciones Añadir y Eliminar de la planificación del curso</a:t>
            </a:r>
            <a:endParaRPr sz="20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g133e912af7b_0_120"/>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299" name="Google Shape;299;g133e912af7b_0_120"/>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300" name="Google Shape;300;g133e912af7b_0_120"/>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301" name="Google Shape;301;g133e912af7b_0_120"/>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302" name="Google Shape;302;g133e912af7b_0_120"/>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303" name="Google Shape;303;g133e912af7b_0_120"/>
          <p:cNvSpPr txBox="1"/>
          <p:nvPr/>
        </p:nvSpPr>
        <p:spPr>
          <a:xfrm>
            <a:off x="1844575" y="1553325"/>
            <a:ext cx="98181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Herencia (</a:t>
            </a:r>
            <a:r>
              <a:rPr b="1" lang="es-ES" sz="2000">
                <a:solidFill>
                  <a:schemeClr val="dk1"/>
                </a:solidFill>
                <a:latin typeface="Roboto"/>
                <a:ea typeface="Roboto"/>
                <a:cs typeface="Roboto"/>
                <a:sym typeface="Roboto"/>
              </a:rPr>
              <a:t>generalización</a:t>
            </a:r>
            <a:r>
              <a:rPr b="1" lang="es-ES" sz="2000">
                <a:solidFill>
                  <a:schemeClr val="dk1"/>
                </a:solidFill>
                <a:latin typeface="Roboto"/>
                <a:ea typeface="Roboto"/>
                <a:cs typeface="Roboto"/>
                <a:sym typeface="Roboto"/>
              </a:rPr>
              <a:t> y </a:t>
            </a:r>
            <a:r>
              <a:rPr b="1" lang="es-ES" sz="2000">
                <a:solidFill>
                  <a:schemeClr val="dk1"/>
                </a:solidFill>
                <a:latin typeface="Roboto"/>
                <a:ea typeface="Roboto"/>
                <a:cs typeface="Roboto"/>
                <a:sym typeface="Roboto"/>
              </a:rPr>
              <a:t>especialización</a:t>
            </a:r>
            <a:r>
              <a:rPr b="1" lang="es-ES" sz="2000">
                <a:solidFill>
                  <a:schemeClr val="dk1"/>
                </a:solidFill>
                <a:latin typeface="Roboto"/>
                <a:ea typeface="Roboto"/>
                <a:cs typeface="Roboto"/>
                <a:sym typeface="Roboto"/>
              </a:rPr>
              <a:t>)</a:t>
            </a:r>
            <a:endParaRPr b="1"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La relación entre una superclase y sus subclases</a:t>
            </a:r>
            <a:endParaRPr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Objetos de distintas clases pueden tener atributos similares y exhibir comportamiento parecidos </a:t>
            </a:r>
            <a:endParaRPr sz="2000">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2000"/>
              <a:buFont typeface="Arial"/>
              <a:buNone/>
            </a:pPr>
            <a:r>
              <a:t/>
            </a:r>
            <a:endParaRPr sz="2000">
              <a:solidFill>
                <a:schemeClr val="dk1"/>
              </a:solidFill>
              <a:latin typeface="Roboto"/>
              <a:ea typeface="Roboto"/>
              <a:cs typeface="Roboto"/>
              <a:sym typeface="Roboto"/>
            </a:endParaRPr>
          </a:p>
        </p:txBody>
      </p:sp>
      <p:sp>
        <p:nvSpPr>
          <p:cNvPr id="304" name="Google Shape;304;g133e912af7b_0_120"/>
          <p:cNvSpPr/>
          <p:nvPr/>
        </p:nvSpPr>
        <p:spPr>
          <a:xfrm>
            <a:off x="4896875" y="3031488"/>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Trabajador</a:t>
            </a:r>
            <a:endParaRPr/>
          </a:p>
        </p:txBody>
      </p:sp>
      <p:sp>
        <p:nvSpPr>
          <p:cNvPr id="305" name="Google Shape;305;g133e912af7b_0_120"/>
          <p:cNvSpPr/>
          <p:nvPr/>
        </p:nvSpPr>
        <p:spPr>
          <a:xfrm>
            <a:off x="7017263" y="5494288"/>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Administrativo</a:t>
            </a:r>
            <a:endParaRPr/>
          </a:p>
        </p:txBody>
      </p:sp>
      <p:sp>
        <p:nvSpPr>
          <p:cNvPr id="306" name="Google Shape;306;g133e912af7b_0_120"/>
          <p:cNvSpPr/>
          <p:nvPr/>
        </p:nvSpPr>
        <p:spPr>
          <a:xfrm>
            <a:off x="3476963" y="5532151"/>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Profesor</a:t>
            </a:r>
            <a:endParaRPr/>
          </a:p>
        </p:txBody>
      </p:sp>
      <p:cxnSp>
        <p:nvCxnSpPr>
          <p:cNvPr id="307" name="Google Shape;307;g133e912af7b_0_120"/>
          <p:cNvCxnSpPr>
            <a:stCxn id="306" idx="0"/>
          </p:cNvCxnSpPr>
          <p:nvPr/>
        </p:nvCxnSpPr>
        <p:spPr>
          <a:xfrm rot="10800000">
            <a:off x="4535963" y="4829551"/>
            <a:ext cx="1200" cy="702600"/>
          </a:xfrm>
          <a:prstGeom prst="straightConnector1">
            <a:avLst/>
          </a:prstGeom>
          <a:noFill/>
          <a:ln cap="flat" cmpd="sng" w="9525">
            <a:solidFill>
              <a:schemeClr val="dk2"/>
            </a:solidFill>
            <a:prstDash val="solid"/>
            <a:round/>
            <a:headEnd len="med" w="med" type="none"/>
            <a:tailEnd len="med" w="med" type="none"/>
          </a:ln>
        </p:spPr>
      </p:cxnSp>
      <p:sp>
        <p:nvSpPr>
          <p:cNvPr id="308" name="Google Shape;308;g133e912af7b_0_120"/>
          <p:cNvSpPr/>
          <p:nvPr/>
        </p:nvSpPr>
        <p:spPr>
          <a:xfrm>
            <a:off x="5597375" y="3826500"/>
            <a:ext cx="719400" cy="3975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g133e912af7b_0_120"/>
          <p:cNvCxnSpPr>
            <a:stCxn id="305" idx="0"/>
          </p:cNvCxnSpPr>
          <p:nvPr/>
        </p:nvCxnSpPr>
        <p:spPr>
          <a:xfrm rot="10800000">
            <a:off x="8062463" y="4840288"/>
            <a:ext cx="15000" cy="6540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g133e912af7b_0_120"/>
          <p:cNvCxnSpPr>
            <a:stCxn id="308" idx="3"/>
          </p:cNvCxnSpPr>
          <p:nvPr/>
        </p:nvCxnSpPr>
        <p:spPr>
          <a:xfrm>
            <a:off x="5957075" y="4224000"/>
            <a:ext cx="6300" cy="5658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g133e912af7b_0_120"/>
          <p:cNvCxnSpPr/>
          <p:nvPr/>
        </p:nvCxnSpPr>
        <p:spPr>
          <a:xfrm flipH="1" rot="10800000">
            <a:off x="4524675" y="4808375"/>
            <a:ext cx="3540000" cy="1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7"/>
          <p:cNvPicPr preferRelativeResize="0"/>
          <p:nvPr/>
        </p:nvPicPr>
        <p:blipFill rotWithShape="1">
          <a:blip r:embed="rId3">
            <a:alphaModFix/>
          </a:blip>
          <a:srcRect b="0" l="0" r="0" t="0"/>
          <a:stretch/>
        </p:blipFill>
        <p:spPr>
          <a:xfrm>
            <a:off x="0" y="0"/>
            <a:ext cx="12192000" cy="6857142"/>
          </a:xfrm>
          <a:prstGeom prst="rect">
            <a:avLst/>
          </a:prstGeom>
          <a:noFill/>
          <a:ln>
            <a:noFill/>
          </a:ln>
        </p:spPr>
      </p:pic>
      <p:sp>
        <p:nvSpPr>
          <p:cNvPr id="317" name="Google Shape;317;p7"/>
          <p:cNvSpPr txBox="1"/>
          <p:nvPr/>
        </p:nvSpPr>
        <p:spPr>
          <a:xfrm>
            <a:off x="535459" y="3417288"/>
            <a:ext cx="82296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s-ES" sz="1200" u="none" cap="none" strike="noStrike">
                <a:solidFill>
                  <a:schemeClr val="lt1"/>
                </a:solidFill>
                <a:latin typeface="Roboto"/>
                <a:ea typeface="Roboto"/>
                <a:cs typeface="Roboto"/>
                <a:sym typeface="Roboto"/>
              </a:rPr>
              <a:t>WEB: </a:t>
            </a:r>
            <a:r>
              <a:rPr b="0" i="0" lang="es-ES" sz="1200" u="sng" cap="none" strike="noStrike">
                <a:solidFill>
                  <a:schemeClr val="lt1"/>
                </a:solidFill>
                <a:latin typeface="Roboto"/>
                <a:ea typeface="Roboto"/>
                <a:cs typeface="Roboto"/>
                <a:sym typeface="Roboto"/>
                <a:hlinkClick r:id="rId4">
                  <a:extLst>
                    <a:ext uri="{A12FA001-AC4F-418D-AE19-62706E023703}">
                      <ahyp:hlinkClr val="tx"/>
                    </a:ext>
                  </a:extLst>
                </a:hlinkClick>
              </a:rPr>
              <a:t>http://milprogramadores.unsa.edu.ar/</a:t>
            </a:r>
            <a:endParaRPr b="0" i="0" sz="12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s-ES" sz="1200" u="none" cap="none" strike="noStrike">
                <a:solidFill>
                  <a:schemeClr val="lt1"/>
                </a:solidFill>
                <a:latin typeface="Roboto"/>
                <a:ea typeface="Roboto"/>
                <a:cs typeface="Roboto"/>
                <a:sym typeface="Roboto"/>
              </a:rPr>
              <a:t>CANAL TELEGRAM: </a:t>
            </a:r>
            <a:r>
              <a:rPr b="0" i="0" lang="es-ES" sz="1200" u="sng" cap="none" strike="noStrike">
                <a:solidFill>
                  <a:schemeClr val="lt1"/>
                </a:solidFill>
                <a:latin typeface="Roboto"/>
                <a:ea typeface="Roboto"/>
                <a:cs typeface="Roboto"/>
                <a:sym typeface="Roboto"/>
                <a:hlinkClick r:id="rId5">
                  <a:extLst>
                    <a:ext uri="{A12FA001-AC4F-418D-AE19-62706E023703}">
                      <ahyp:hlinkClr val="tx"/>
                    </a:ext>
                  </a:extLst>
                </a:hlinkClick>
              </a:rPr>
              <a:t>https://t.me/milprogramadoressaltenios</a:t>
            </a:r>
            <a:endParaRPr b="0" i="0" sz="12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s-ES" sz="1200" u="none" cap="none" strike="noStrike">
                <a:solidFill>
                  <a:schemeClr val="lt1"/>
                </a:solidFill>
                <a:latin typeface="Roboto"/>
                <a:ea typeface="Roboto"/>
                <a:cs typeface="Roboto"/>
                <a:sym typeface="Roboto"/>
              </a:rPr>
              <a:t>CENTRO DE AYUDA: </a:t>
            </a:r>
            <a:r>
              <a:rPr b="0" i="0" lang="es-ES" sz="1200" u="sng" cap="none" strike="noStrike">
                <a:solidFill>
                  <a:schemeClr val="lt1"/>
                </a:solidFill>
                <a:latin typeface="Roboto"/>
                <a:ea typeface="Roboto"/>
                <a:cs typeface="Roboto"/>
                <a:sym typeface="Roboto"/>
                <a:hlinkClick r:id="rId6">
                  <a:extLst>
                    <a:ext uri="{A12FA001-AC4F-418D-AE19-62706E023703}">
                      <ahyp:hlinkClr val="tx"/>
                    </a:ext>
                  </a:extLst>
                </a:hlinkClick>
              </a:rPr>
              <a:t>http://ayudamilprogramadores.com/</a:t>
            </a:r>
            <a:endParaRPr b="0" i="0" sz="1200" u="none" cap="none" strike="noStrike">
              <a:solidFill>
                <a:schemeClr val="lt1"/>
              </a:solidFill>
              <a:latin typeface="Roboto"/>
              <a:ea typeface="Roboto"/>
              <a:cs typeface="Roboto"/>
              <a:sym typeface="Roboto"/>
            </a:endParaRPr>
          </a:p>
        </p:txBody>
      </p:sp>
      <p:sp>
        <p:nvSpPr>
          <p:cNvPr id="318" name="Google Shape;318;p7"/>
          <p:cNvSpPr txBox="1"/>
          <p:nvPr/>
        </p:nvSpPr>
        <p:spPr>
          <a:xfrm>
            <a:off x="75655" y="1688250"/>
            <a:ext cx="6708618"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s-ES" sz="3600" u="none" cap="none" strike="noStrike">
                <a:solidFill>
                  <a:schemeClr val="lt1"/>
                </a:solidFill>
                <a:latin typeface="Roboto"/>
                <a:ea typeface="Roboto"/>
                <a:cs typeface="Roboto"/>
                <a:sym typeface="Roboto"/>
              </a:rPr>
              <a:t>Gracias.</a:t>
            </a:r>
            <a:endParaRPr b="1" i="0" sz="4000" u="none" cap="none" strike="noStrike">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b="0" l="0" r="0" t="0"/>
          <a:stretch/>
        </p:blipFill>
        <p:spPr>
          <a:xfrm>
            <a:off x="0" y="0"/>
            <a:ext cx="1042416" cy="6858000"/>
          </a:xfrm>
          <a:prstGeom prst="rect">
            <a:avLst/>
          </a:prstGeom>
          <a:noFill/>
          <a:ln>
            <a:noFill/>
          </a:ln>
        </p:spPr>
      </p:pic>
      <p:sp>
        <p:nvSpPr>
          <p:cNvPr id="92" name="Google Shape;92;p2"/>
          <p:cNvSpPr txBox="1"/>
          <p:nvPr/>
        </p:nvSpPr>
        <p:spPr>
          <a:xfrm rot="-5400000">
            <a:off x="-240379" y="5711642"/>
            <a:ext cx="15231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93" name="Google Shape;93;p2"/>
          <p:cNvSpPr txBox="1"/>
          <p:nvPr/>
        </p:nvSpPr>
        <p:spPr>
          <a:xfrm>
            <a:off x="6684575" y="1843638"/>
            <a:ext cx="5328600" cy="3170700"/>
          </a:xfrm>
          <a:prstGeom prst="rect">
            <a:avLst/>
          </a:prstGeom>
          <a:noFill/>
          <a:ln>
            <a:noFill/>
          </a:ln>
        </p:spPr>
        <p:txBody>
          <a:bodyPr anchorCtr="0" anchor="t" bIns="45700" lIns="91425" spcFirstLastPara="1" rIns="91425" wrap="square" tIns="45700">
            <a:spAutoFit/>
          </a:bodyPr>
          <a:lstStyle/>
          <a:p>
            <a:pPr indent="-317500" lvl="0" marL="342900" marR="0" rtl="0" algn="l">
              <a:lnSpc>
                <a:spcPct val="100000"/>
              </a:lnSpc>
              <a:spcBef>
                <a:spcPts val="0"/>
              </a:spcBef>
              <a:spcAft>
                <a:spcPts val="0"/>
              </a:spcAft>
              <a:buClr>
                <a:schemeClr val="dk1"/>
              </a:buClr>
              <a:buSzPts val="2000"/>
              <a:buFont typeface="Noto Sans Symbols"/>
              <a:buChar char="▪"/>
            </a:pPr>
            <a:r>
              <a:rPr lang="es-ES" sz="2000">
                <a:solidFill>
                  <a:schemeClr val="dk1"/>
                </a:solidFill>
                <a:latin typeface="Roboto"/>
                <a:ea typeface="Roboto"/>
                <a:cs typeface="Roboto"/>
                <a:sym typeface="Roboto"/>
              </a:rPr>
              <a:t>Describen las estructura </a:t>
            </a:r>
            <a:r>
              <a:rPr lang="es-ES" sz="2000">
                <a:solidFill>
                  <a:schemeClr val="dk1"/>
                </a:solidFill>
                <a:latin typeface="Roboto"/>
                <a:ea typeface="Roboto"/>
                <a:cs typeface="Roboto"/>
                <a:sym typeface="Roboto"/>
              </a:rPr>
              <a:t>estática</a:t>
            </a:r>
            <a:r>
              <a:rPr lang="es-ES" sz="2000">
                <a:solidFill>
                  <a:schemeClr val="dk1"/>
                </a:solidFill>
                <a:latin typeface="Roboto"/>
                <a:ea typeface="Roboto"/>
                <a:cs typeface="Roboto"/>
                <a:sym typeface="Roboto"/>
              </a:rPr>
              <a:t> de un </a:t>
            </a:r>
            <a:r>
              <a:rPr lang="es-ES" sz="2000">
                <a:solidFill>
                  <a:schemeClr val="dk1"/>
                </a:solidFill>
                <a:latin typeface="Roboto"/>
                <a:ea typeface="Roboto"/>
                <a:cs typeface="Roboto"/>
                <a:sym typeface="Roboto"/>
              </a:rPr>
              <a:t>sistema mostrando sus clases los atributos, operaciones (métodos) y la relaciones entre los objetos.</a:t>
            </a:r>
            <a:endParaRPr sz="2000">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317500" lvl="0" marL="3429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Es un esquema gráfico.</a:t>
            </a:r>
            <a:endParaRPr sz="2000">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317500" lvl="0" marL="3429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permiten visualizar a partir de las clases y sus vínculos, como los objetos interactúan en el entorno propuesto.</a:t>
            </a:r>
            <a:endParaRPr sz="2000">
              <a:solidFill>
                <a:schemeClr val="dk1"/>
              </a:solidFill>
              <a:latin typeface="Roboto"/>
              <a:ea typeface="Roboto"/>
              <a:cs typeface="Roboto"/>
              <a:sym typeface="Roboto"/>
            </a:endParaRPr>
          </a:p>
        </p:txBody>
      </p:sp>
      <p:sp>
        <p:nvSpPr>
          <p:cNvPr id="94" name="Google Shape;94;p2"/>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Diagramas de Clases</a:t>
            </a:r>
            <a:endParaRPr b="0" i="0" sz="4000" u="none" cap="none" strike="noStrike">
              <a:solidFill>
                <a:schemeClr val="dk1"/>
              </a:solidFill>
              <a:latin typeface="Roboto"/>
              <a:ea typeface="Roboto"/>
              <a:cs typeface="Roboto"/>
              <a:sym typeface="Roboto"/>
            </a:endParaRPr>
          </a:p>
        </p:txBody>
      </p:sp>
      <p:sp>
        <p:nvSpPr>
          <p:cNvPr id="95" name="Google Shape;95;p2"/>
          <p:cNvSpPr txBox="1"/>
          <p:nvPr/>
        </p:nvSpPr>
        <p:spPr>
          <a:xfrm>
            <a:off x="9185312" y="6361500"/>
            <a:ext cx="2685535" cy="25391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pic>
        <p:nvPicPr>
          <p:cNvPr id="96" name="Google Shape;96;p2"/>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pic>
        <p:nvPicPr>
          <p:cNvPr id="97" name="Google Shape;97;p2"/>
          <p:cNvPicPr preferRelativeResize="0"/>
          <p:nvPr/>
        </p:nvPicPr>
        <p:blipFill rotWithShape="1">
          <a:blip r:embed="rId5">
            <a:alphaModFix/>
          </a:blip>
          <a:srcRect b="0" l="0" r="0" t="8408"/>
          <a:stretch/>
        </p:blipFill>
        <p:spPr>
          <a:xfrm>
            <a:off x="1139975" y="1301487"/>
            <a:ext cx="5708224" cy="42550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3"/>
          <p:cNvPicPr preferRelativeResize="0"/>
          <p:nvPr/>
        </p:nvPicPr>
        <p:blipFill rotWithShape="1">
          <a:blip r:embed="rId3">
            <a:alphaModFix/>
          </a:blip>
          <a:srcRect b="0" l="0" r="0" t="0"/>
          <a:stretch/>
        </p:blipFill>
        <p:spPr>
          <a:xfrm>
            <a:off x="0" y="0"/>
            <a:ext cx="1042416" cy="6858000"/>
          </a:xfrm>
          <a:prstGeom prst="rect">
            <a:avLst/>
          </a:prstGeom>
          <a:noFill/>
          <a:ln>
            <a:noFill/>
          </a:ln>
        </p:spPr>
      </p:pic>
      <p:sp>
        <p:nvSpPr>
          <p:cNvPr id="103" name="Google Shape;103;p3"/>
          <p:cNvSpPr txBox="1"/>
          <p:nvPr/>
        </p:nvSpPr>
        <p:spPr>
          <a:xfrm rot="-5400000">
            <a:off x="-240379" y="5711642"/>
            <a:ext cx="1523174"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104" name="Google Shape;104;p3"/>
          <p:cNvSpPr txBox="1"/>
          <p:nvPr/>
        </p:nvSpPr>
        <p:spPr>
          <a:xfrm>
            <a:off x="1772650" y="1441275"/>
            <a:ext cx="97083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Un diagrama de clases </a:t>
            </a:r>
            <a:r>
              <a:rPr lang="es-ES" sz="2000">
                <a:solidFill>
                  <a:schemeClr val="dk1"/>
                </a:solidFill>
                <a:latin typeface="Roboto"/>
                <a:ea typeface="Roboto"/>
                <a:cs typeface="Roboto"/>
                <a:sym typeface="Roboto"/>
              </a:rPr>
              <a:t>está</a:t>
            </a:r>
            <a:r>
              <a:rPr lang="es-ES" sz="2000">
                <a:solidFill>
                  <a:schemeClr val="dk1"/>
                </a:solidFill>
                <a:latin typeface="Roboto"/>
                <a:ea typeface="Roboto"/>
                <a:cs typeface="Roboto"/>
                <a:sym typeface="Roboto"/>
              </a:rPr>
              <a:t> formado por varios rectángulos  conectados por </a:t>
            </a:r>
            <a:r>
              <a:rPr lang="es-ES" sz="2000">
                <a:solidFill>
                  <a:schemeClr val="dk1"/>
                </a:solidFill>
                <a:latin typeface="Roboto"/>
                <a:ea typeface="Roboto"/>
                <a:cs typeface="Roboto"/>
                <a:sym typeface="Roboto"/>
              </a:rPr>
              <a:t>líneas</a:t>
            </a:r>
            <a:r>
              <a:rPr lang="es-ES" sz="2000">
                <a:solidFill>
                  <a:schemeClr val="dk1"/>
                </a:solidFill>
                <a:latin typeface="Roboto"/>
                <a:ea typeface="Roboto"/>
                <a:cs typeface="Roboto"/>
                <a:sym typeface="Roboto"/>
              </a:rPr>
              <a:t> que representan las asociaciones o manera en que las clases se </a:t>
            </a:r>
            <a:r>
              <a:rPr lang="es-ES" sz="2000">
                <a:solidFill>
                  <a:schemeClr val="dk1"/>
                </a:solidFill>
                <a:latin typeface="Roboto"/>
                <a:ea typeface="Roboto"/>
                <a:cs typeface="Roboto"/>
                <a:sym typeface="Roboto"/>
              </a:rPr>
              <a:t>relacionan</a:t>
            </a:r>
            <a:r>
              <a:rPr lang="es-ES" sz="2000">
                <a:solidFill>
                  <a:schemeClr val="dk1"/>
                </a:solidFill>
                <a:latin typeface="Roboto"/>
                <a:ea typeface="Roboto"/>
                <a:cs typeface="Roboto"/>
                <a:sym typeface="Roboto"/>
              </a:rPr>
              <a:t> </a:t>
            </a:r>
            <a:r>
              <a:rPr lang="es-ES" sz="2000">
                <a:solidFill>
                  <a:schemeClr val="dk1"/>
                </a:solidFill>
                <a:latin typeface="Roboto"/>
                <a:ea typeface="Roboto"/>
                <a:cs typeface="Roboto"/>
                <a:sym typeface="Roboto"/>
              </a:rPr>
              <a:t>entre sí</a:t>
            </a:r>
            <a:endParaRPr b="0" i="0" sz="2000" u="none" cap="none" strike="noStrike">
              <a:solidFill>
                <a:schemeClr val="dk1"/>
              </a:solidFill>
              <a:latin typeface="Roboto"/>
              <a:ea typeface="Roboto"/>
              <a:cs typeface="Roboto"/>
              <a:sym typeface="Roboto"/>
            </a:endParaRPr>
          </a:p>
        </p:txBody>
      </p:sp>
      <p:sp>
        <p:nvSpPr>
          <p:cNvPr id="105" name="Google Shape;105;p3"/>
          <p:cNvSpPr txBox="1"/>
          <p:nvPr/>
        </p:nvSpPr>
        <p:spPr>
          <a:xfrm>
            <a:off x="1772652" y="617838"/>
            <a:ext cx="981798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106" name="Google Shape;106;p3"/>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107" name="Google Shape;107;p3"/>
          <p:cNvSpPr txBox="1"/>
          <p:nvPr/>
        </p:nvSpPr>
        <p:spPr>
          <a:xfrm>
            <a:off x="9185312" y="6361500"/>
            <a:ext cx="2685535" cy="25391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108" name="Google Shape;108;p3"/>
          <p:cNvSpPr txBox="1"/>
          <p:nvPr/>
        </p:nvSpPr>
        <p:spPr>
          <a:xfrm>
            <a:off x="4544225" y="2719963"/>
            <a:ext cx="52305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CLASES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Las clases se representan con rectángulos</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divididos en tres áreas: la superior</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contiene el nombre de la clase, la central</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contiene los atributos y la inferior los métodos.</a:t>
            </a:r>
            <a:endParaRPr sz="2000">
              <a:solidFill>
                <a:schemeClr val="dk1"/>
              </a:solidFill>
              <a:latin typeface="Roboto"/>
              <a:ea typeface="Roboto"/>
              <a:cs typeface="Roboto"/>
              <a:sym typeface="Roboto"/>
            </a:endParaRPr>
          </a:p>
        </p:txBody>
      </p:sp>
      <p:grpSp>
        <p:nvGrpSpPr>
          <p:cNvPr id="109" name="Google Shape;109;p3"/>
          <p:cNvGrpSpPr/>
          <p:nvPr/>
        </p:nvGrpSpPr>
        <p:grpSpPr>
          <a:xfrm>
            <a:off x="1986475" y="2945000"/>
            <a:ext cx="2175600" cy="1939200"/>
            <a:chOff x="1923400" y="2396350"/>
            <a:chExt cx="2175600" cy="1939200"/>
          </a:xfrm>
        </p:grpSpPr>
        <p:sp>
          <p:nvSpPr>
            <p:cNvPr id="110" name="Google Shape;110;p3"/>
            <p:cNvSpPr/>
            <p:nvPr/>
          </p:nvSpPr>
          <p:spPr>
            <a:xfrm>
              <a:off x="1954925" y="2396350"/>
              <a:ext cx="2128500" cy="19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1800"/>
                <a:t>Atributos</a:t>
              </a:r>
              <a:endParaRPr sz="1800"/>
            </a:p>
          </p:txBody>
        </p:sp>
        <p:cxnSp>
          <p:nvCxnSpPr>
            <p:cNvPr id="111" name="Google Shape;111;p3"/>
            <p:cNvCxnSpPr/>
            <p:nvPr/>
          </p:nvCxnSpPr>
          <p:spPr>
            <a:xfrm>
              <a:off x="1923400" y="2869325"/>
              <a:ext cx="2175600" cy="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3"/>
            <p:cNvCxnSpPr/>
            <p:nvPr/>
          </p:nvCxnSpPr>
          <p:spPr>
            <a:xfrm>
              <a:off x="1939150" y="3783725"/>
              <a:ext cx="2144100" cy="159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3"/>
            <p:cNvSpPr txBox="1"/>
            <p:nvPr/>
          </p:nvSpPr>
          <p:spPr>
            <a:xfrm>
              <a:off x="1939150" y="2407625"/>
              <a:ext cx="214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Nombre de la clase</a:t>
              </a:r>
              <a:endParaRPr sz="1800">
                <a:latin typeface="Calibri"/>
                <a:ea typeface="Calibri"/>
                <a:cs typeface="Calibri"/>
                <a:sym typeface="Calibri"/>
              </a:endParaRPr>
            </a:p>
          </p:txBody>
        </p:sp>
        <p:sp>
          <p:nvSpPr>
            <p:cNvPr id="114" name="Google Shape;114;p3"/>
            <p:cNvSpPr txBox="1"/>
            <p:nvPr/>
          </p:nvSpPr>
          <p:spPr>
            <a:xfrm>
              <a:off x="1939150" y="3783725"/>
              <a:ext cx="21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latin typeface="Calibri"/>
                  <a:ea typeface="Calibri"/>
                  <a:cs typeface="Calibri"/>
                  <a:sym typeface="Calibri"/>
                </a:rPr>
                <a:t>Métodos</a:t>
              </a:r>
              <a:endParaRPr sz="1800">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g1322893c9cc_0_13"/>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120" name="Google Shape;120;g1322893c9cc_0_13"/>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121" name="Google Shape;121;g1322893c9cc_0_13"/>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122" name="Google Shape;122;g1322893c9cc_0_13"/>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123" name="Google Shape;123;g1322893c9cc_0_13"/>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124" name="Google Shape;124;g1322893c9cc_0_13"/>
          <p:cNvSpPr txBox="1"/>
          <p:nvPr/>
        </p:nvSpPr>
        <p:spPr>
          <a:xfrm>
            <a:off x="1844575" y="1553325"/>
            <a:ext cx="98181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Relaciones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	</a:t>
            </a:r>
            <a:r>
              <a:rPr lang="es-ES" sz="2000">
                <a:solidFill>
                  <a:schemeClr val="dk1"/>
                </a:solidFill>
                <a:latin typeface="Roboto"/>
                <a:ea typeface="Roboto"/>
                <a:cs typeface="Roboto"/>
                <a:sym typeface="Roboto"/>
              </a:rPr>
              <a:t>Las relaciones </a:t>
            </a:r>
            <a:r>
              <a:rPr lang="es-ES" sz="2000">
                <a:solidFill>
                  <a:schemeClr val="dk1"/>
                </a:solidFill>
                <a:latin typeface="Roboto"/>
                <a:ea typeface="Roboto"/>
                <a:cs typeface="Roboto"/>
                <a:sym typeface="Roboto"/>
              </a:rPr>
              <a:t>existentes</a:t>
            </a:r>
            <a:r>
              <a:rPr lang="es-ES" sz="2000">
                <a:solidFill>
                  <a:schemeClr val="dk1"/>
                </a:solidFill>
                <a:latin typeface="Roboto"/>
                <a:ea typeface="Roboto"/>
                <a:cs typeface="Roboto"/>
                <a:sym typeface="Roboto"/>
              </a:rPr>
              <a:t> </a:t>
            </a:r>
            <a:r>
              <a:rPr lang="es-ES" sz="2000">
                <a:solidFill>
                  <a:schemeClr val="dk1"/>
                </a:solidFill>
                <a:latin typeface="Roboto"/>
                <a:ea typeface="Roboto"/>
                <a:cs typeface="Roboto"/>
                <a:sym typeface="Roboto"/>
              </a:rPr>
              <a:t>entre</a:t>
            </a:r>
            <a:r>
              <a:rPr lang="es-ES" sz="2000">
                <a:solidFill>
                  <a:schemeClr val="dk1"/>
                </a:solidFill>
                <a:latin typeface="Roboto"/>
                <a:ea typeface="Roboto"/>
                <a:cs typeface="Roboto"/>
                <a:sym typeface="Roboto"/>
              </a:rPr>
              <a:t> las distintas clases nos indican cómo se comunican los objetos de esas clases entre sí.</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	Existen distintos tipos de relaciones:</a:t>
            </a:r>
            <a:endParaRPr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sz="2000">
              <a:solidFill>
                <a:schemeClr val="dk1"/>
              </a:solidFill>
              <a:latin typeface="Roboto"/>
              <a:ea typeface="Roboto"/>
              <a:cs typeface="Roboto"/>
              <a:sym typeface="Roboto"/>
            </a:endParaRPr>
          </a:p>
          <a:p>
            <a:pPr indent="-355600" lvl="0" marL="1371600" marR="0" rtl="0" algn="l">
              <a:lnSpc>
                <a:spcPct val="100000"/>
              </a:lnSpc>
              <a:spcBef>
                <a:spcPts val="0"/>
              </a:spcBef>
              <a:spcAft>
                <a:spcPts val="0"/>
              </a:spcAft>
              <a:buClr>
                <a:schemeClr val="dk1"/>
              </a:buClr>
              <a:buSzPts val="2000"/>
              <a:buFont typeface="Roboto"/>
              <a:buChar char="●"/>
            </a:pPr>
            <a:r>
              <a:rPr b="1" lang="es-ES" sz="2000">
                <a:solidFill>
                  <a:schemeClr val="dk1"/>
                </a:solidFill>
                <a:latin typeface="Roboto"/>
                <a:ea typeface="Roboto"/>
                <a:cs typeface="Roboto"/>
                <a:sym typeface="Roboto"/>
              </a:rPr>
              <a:t>Asociación</a:t>
            </a:r>
            <a:r>
              <a:rPr lang="es-ES" sz="2000">
                <a:solidFill>
                  <a:schemeClr val="dk1"/>
                </a:solidFill>
                <a:latin typeface="Roboto"/>
                <a:ea typeface="Roboto"/>
                <a:cs typeface="Roboto"/>
                <a:sym typeface="Roboto"/>
              </a:rPr>
              <a:t>: conexión entre clases</a:t>
            </a:r>
            <a:endParaRPr sz="2000">
              <a:solidFill>
                <a:schemeClr val="dk1"/>
              </a:solidFill>
              <a:latin typeface="Roboto"/>
              <a:ea typeface="Roboto"/>
              <a:cs typeface="Roboto"/>
              <a:sym typeface="Roboto"/>
            </a:endParaRPr>
          </a:p>
          <a:p>
            <a:pPr indent="0" lvl="0" marL="137160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355600" lvl="0" marL="1371600" marR="0" rtl="0" algn="l">
              <a:lnSpc>
                <a:spcPct val="100000"/>
              </a:lnSpc>
              <a:spcBef>
                <a:spcPts val="0"/>
              </a:spcBef>
              <a:spcAft>
                <a:spcPts val="0"/>
              </a:spcAft>
              <a:buClr>
                <a:schemeClr val="dk1"/>
              </a:buClr>
              <a:buSzPts val="2000"/>
              <a:buFont typeface="Roboto"/>
              <a:buChar char="●"/>
            </a:pPr>
            <a:r>
              <a:rPr b="1" lang="es-ES" sz="2000">
                <a:solidFill>
                  <a:schemeClr val="dk1"/>
                </a:solidFill>
                <a:latin typeface="Roboto"/>
                <a:ea typeface="Roboto"/>
                <a:cs typeface="Roboto"/>
                <a:sym typeface="Roboto"/>
              </a:rPr>
              <a:t>Dependencias</a:t>
            </a:r>
            <a:r>
              <a:rPr lang="es-ES" sz="2000">
                <a:solidFill>
                  <a:schemeClr val="dk1"/>
                </a:solidFill>
                <a:latin typeface="Roboto"/>
                <a:ea typeface="Roboto"/>
                <a:cs typeface="Roboto"/>
                <a:sym typeface="Roboto"/>
              </a:rPr>
              <a:t>: relación de uso</a:t>
            </a:r>
            <a:endParaRPr sz="2000">
              <a:solidFill>
                <a:schemeClr val="dk1"/>
              </a:solidFill>
              <a:latin typeface="Roboto"/>
              <a:ea typeface="Roboto"/>
              <a:cs typeface="Roboto"/>
              <a:sym typeface="Roboto"/>
            </a:endParaRPr>
          </a:p>
          <a:p>
            <a:pPr indent="0" lvl="0" marL="1371600" marR="0" rtl="0" algn="l">
              <a:lnSpc>
                <a:spcPct val="100000"/>
              </a:lnSpc>
              <a:spcBef>
                <a:spcPts val="0"/>
              </a:spcBef>
              <a:spcAft>
                <a:spcPts val="0"/>
              </a:spcAft>
              <a:buNone/>
            </a:pPr>
            <a:r>
              <a:t/>
            </a:r>
            <a:endParaRPr sz="2000">
              <a:solidFill>
                <a:schemeClr val="dk1"/>
              </a:solidFill>
              <a:latin typeface="Roboto"/>
              <a:ea typeface="Roboto"/>
              <a:cs typeface="Roboto"/>
              <a:sym typeface="Roboto"/>
            </a:endParaRPr>
          </a:p>
          <a:p>
            <a:pPr indent="-355600" lvl="0" marL="1371600" marR="0" rtl="0" algn="l">
              <a:lnSpc>
                <a:spcPct val="100000"/>
              </a:lnSpc>
              <a:spcBef>
                <a:spcPts val="0"/>
              </a:spcBef>
              <a:spcAft>
                <a:spcPts val="0"/>
              </a:spcAft>
              <a:buClr>
                <a:schemeClr val="dk1"/>
              </a:buClr>
              <a:buSzPts val="2000"/>
              <a:buFont typeface="Roboto"/>
              <a:buChar char="●"/>
            </a:pPr>
            <a:r>
              <a:rPr b="1" lang="es-ES" sz="2000">
                <a:solidFill>
                  <a:schemeClr val="dk1"/>
                </a:solidFill>
                <a:latin typeface="Roboto"/>
                <a:ea typeface="Roboto"/>
                <a:cs typeface="Roboto"/>
                <a:sym typeface="Roboto"/>
              </a:rPr>
              <a:t>Generalización / Especialización</a:t>
            </a:r>
            <a:r>
              <a:rPr lang="es-ES" sz="2000">
                <a:solidFill>
                  <a:schemeClr val="dk1"/>
                </a:solidFill>
                <a:latin typeface="Roboto"/>
                <a:ea typeface="Roboto"/>
                <a:cs typeface="Roboto"/>
                <a:sym typeface="Roboto"/>
              </a:rPr>
              <a:t>: relación de herencia</a:t>
            </a:r>
            <a:endParaRPr sz="20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1322893c9cc_0_30"/>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130" name="Google Shape;130;g1322893c9cc_0_30"/>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131" name="Google Shape;131;g1322893c9cc_0_30"/>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132" name="Google Shape;132;g1322893c9cc_0_30"/>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133" name="Google Shape;133;g1322893c9cc_0_30"/>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134" name="Google Shape;134;g1322893c9cc_0_30"/>
          <p:cNvSpPr txBox="1"/>
          <p:nvPr/>
        </p:nvSpPr>
        <p:spPr>
          <a:xfrm>
            <a:off x="1844575" y="1553325"/>
            <a:ext cx="981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Asociación</a:t>
            </a:r>
            <a:endParaRPr b="1" sz="2000">
              <a:solidFill>
                <a:schemeClr val="dk1"/>
              </a:solidFill>
              <a:latin typeface="Roboto"/>
              <a:ea typeface="Roboto"/>
              <a:cs typeface="Roboto"/>
              <a:sym typeface="Roboto"/>
            </a:endParaRPr>
          </a:p>
          <a:p>
            <a:pPr indent="45720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R</a:t>
            </a:r>
            <a:r>
              <a:rPr lang="es-ES" sz="2000">
                <a:solidFill>
                  <a:schemeClr val="dk1"/>
                </a:solidFill>
                <a:latin typeface="Roboto"/>
                <a:ea typeface="Roboto"/>
                <a:cs typeface="Roboto"/>
                <a:sym typeface="Roboto"/>
              </a:rPr>
              <a:t>epresentan las relaciones más generales entre clases, es decir la</a:t>
            </a:r>
            <a:r>
              <a:rPr lang="es-ES" sz="2000">
                <a:solidFill>
                  <a:schemeClr val="dk1"/>
                </a:solidFill>
                <a:latin typeface="Roboto"/>
                <a:ea typeface="Roboto"/>
                <a:cs typeface="Roboto"/>
                <a:sym typeface="Roboto"/>
              </a:rPr>
              <a:t> relación estructural que describe una conexión entre objetos.</a:t>
            </a:r>
            <a:endParaRPr sz="2000">
              <a:solidFill>
                <a:schemeClr val="dk1"/>
              </a:solidFill>
              <a:latin typeface="Roboto"/>
              <a:ea typeface="Roboto"/>
              <a:cs typeface="Roboto"/>
              <a:sym typeface="Roboto"/>
            </a:endParaRPr>
          </a:p>
        </p:txBody>
      </p:sp>
      <p:grpSp>
        <p:nvGrpSpPr>
          <p:cNvPr id="135" name="Google Shape;135;g1322893c9cc_0_30"/>
          <p:cNvGrpSpPr/>
          <p:nvPr/>
        </p:nvGrpSpPr>
        <p:grpSpPr>
          <a:xfrm>
            <a:off x="3124245" y="2850400"/>
            <a:ext cx="5943517" cy="1939200"/>
            <a:chOff x="2927208" y="2945000"/>
            <a:chExt cx="5943517" cy="1939200"/>
          </a:xfrm>
        </p:grpSpPr>
        <p:grpSp>
          <p:nvGrpSpPr>
            <p:cNvPr id="136" name="Google Shape;136;g1322893c9cc_0_30"/>
            <p:cNvGrpSpPr/>
            <p:nvPr/>
          </p:nvGrpSpPr>
          <p:grpSpPr>
            <a:xfrm>
              <a:off x="2927208" y="2945000"/>
              <a:ext cx="2175600" cy="1939200"/>
              <a:chOff x="1923400" y="2396350"/>
              <a:chExt cx="2175600" cy="1939200"/>
            </a:xfrm>
          </p:grpSpPr>
          <p:sp>
            <p:nvSpPr>
              <p:cNvPr id="137" name="Google Shape;137;g1322893c9cc_0_30"/>
              <p:cNvSpPr/>
              <p:nvPr/>
            </p:nvSpPr>
            <p:spPr>
              <a:xfrm>
                <a:off x="1954925" y="2396350"/>
                <a:ext cx="2128500" cy="19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1800"/>
                  <a:t>Atributos</a:t>
                </a:r>
                <a:endParaRPr sz="1800"/>
              </a:p>
            </p:txBody>
          </p:sp>
          <p:cxnSp>
            <p:nvCxnSpPr>
              <p:cNvPr id="138" name="Google Shape;138;g1322893c9cc_0_30"/>
              <p:cNvCxnSpPr/>
              <p:nvPr/>
            </p:nvCxnSpPr>
            <p:spPr>
              <a:xfrm>
                <a:off x="1923400" y="2869325"/>
                <a:ext cx="2175600" cy="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g1322893c9cc_0_30"/>
              <p:cNvCxnSpPr/>
              <p:nvPr/>
            </p:nvCxnSpPr>
            <p:spPr>
              <a:xfrm>
                <a:off x="1939150" y="3783725"/>
                <a:ext cx="2144100" cy="15900"/>
              </a:xfrm>
              <a:prstGeom prst="straightConnector1">
                <a:avLst/>
              </a:prstGeom>
              <a:noFill/>
              <a:ln cap="flat" cmpd="sng" w="9525">
                <a:solidFill>
                  <a:schemeClr val="dk2"/>
                </a:solidFill>
                <a:prstDash val="solid"/>
                <a:round/>
                <a:headEnd len="med" w="med" type="none"/>
                <a:tailEnd len="med" w="med" type="none"/>
              </a:ln>
            </p:spPr>
          </p:cxnSp>
          <p:sp>
            <p:nvSpPr>
              <p:cNvPr id="140" name="Google Shape;140;g1322893c9cc_0_30"/>
              <p:cNvSpPr txBox="1"/>
              <p:nvPr/>
            </p:nvSpPr>
            <p:spPr>
              <a:xfrm>
                <a:off x="1939150" y="2396350"/>
                <a:ext cx="214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Cliente</a:t>
                </a:r>
                <a:endParaRPr sz="1800">
                  <a:latin typeface="Calibri"/>
                  <a:ea typeface="Calibri"/>
                  <a:cs typeface="Calibri"/>
                  <a:sym typeface="Calibri"/>
                </a:endParaRPr>
              </a:p>
            </p:txBody>
          </p:sp>
          <p:sp>
            <p:nvSpPr>
              <p:cNvPr id="141" name="Google Shape;141;g1322893c9cc_0_30"/>
              <p:cNvSpPr txBox="1"/>
              <p:nvPr/>
            </p:nvSpPr>
            <p:spPr>
              <a:xfrm>
                <a:off x="1939150" y="3783725"/>
                <a:ext cx="21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latin typeface="Calibri"/>
                    <a:ea typeface="Calibri"/>
                    <a:cs typeface="Calibri"/>
                    <a:sym typeface="Calibri"/>
                  </a:rPr>
                  <a:t>Métodos</a:t>
                </a:r>
                <a:endParaRPr sz="1800">
                  <a:latin typeface="Calibri"/>
                  <a:ea typeface="Calibri"/>
                  <a:cs typeface="Calibri"/>
                  <a:sym typeface="Calibri"/>
                </a:endParaRPr>
              </a:p>
            </p:txBody>
          </p:sp>
        </p:grpSp>
        <p:grpSp>
          <p:nvGrpSpPr>
            <p:cNvPr id="142" name="Google Shape;142;g1322893c9cc_0_30"/>
            <p:cNvGrpSpPr/>
            <p:nvPr/>
          </p:nvGrpSpPr>
          <p:grpSpPr>
            <a:xfrm>
              <a:off x="6695125" y="2945000"/>
              <a:ext cx="2175600" cy="1939200"/>
              <a:chOff x="1923400" y="2396350"/>
              <a:chExt cx="2175600" cy="1939200"/>
            </a:xfrm>
          </p:grpSpPr>
          <p:sp>
            <p:nvSpPr>
              <p:cNvPr id="143" name="Google Shape;143;g1322893c9cc_0_30"/>
              <p:cNvSpPr/>
              <p:nvPr/>
            </p:nvSpPr>
            <p:spPr>
              <a:xfrm>
                <a:off x="1954925" y="2396350"/>
                <a:ext cx="2128500" cy="19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1800"/>
                  <a:t>Atributos</a:t>
                </a:r>
                <a:endParaRPr sz="1800"/>
              </a:p>
            </p:txBody>
          </p:sp>
          <p:cxnSp>
            <p:nvCxnSpPr>
              <p:cNvPr id="144" name="Google Shape;144;g1322893c9cc_0_30"/>
              <p:cNvCxnSpPr/>
              <p:nvPr/>
            </p:nvCxnSpPr>
            <p:spPr>
              <a:xfrm>
                <a:off x="1923400" y="2869325"/>
                <a:ext cx="2175600" cy="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g1322893c9cc_0_30"/>
              <p:cNvCxnSpPr/>
              <p:nvPr/>
            </p:nvCxnSpPr>
            <p:spPr>
              <a:xfrm>
                <a:off x="1939150" y="3783725"/>
                <a:ext cx="2144100" cy="15900"/>
              </a:xfrm>
              <a:prstGeom prst="straightConnector1">
                <a:avLst/>
              </a:prstGeom>
              <a:noFill/>
              <a:ln cap="flat" cmpd="sng" w="9525">
                <a:solidFill>
                  <a:schemeClr val="dk2"/>
                </a:solidFill>
                <a:prstDash val="solid"/>
                <a:round/>
                <a:headEnd len="med" w="med" type="none"/>
                <a:tailEnd len="med" w="med" type="none"/>
              </a:ln>
            </p:spPr>
          </p:cxnSp>
          <p:sp>
            <p:nvSpPr>
              <p:cNvPr id="146" name="Google Shape;146;g1322893c9cc_0_30"/>
              <p:cNvSpPr txBox="1"/>
              <p:nvPr/>
            </p:nvSpPr>
            <p:spPr>
              <a:xfrm>
                <a:off x="1939150" y="2407625"/>
                <a:ext cx="214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Dirección</a:t>
                </a:r>
                <a:endParaRPr sz="1800">
                  <a:latin typeface="Calibri"/>
                  <a:ea typeface="Calibri"/>
                  <a:cs typeface="Calibri"/>
                  <a:sym typeface="Calibri"/>
                </a:endParaRPr>
              </a:p>
            </p:txBody>
          </p:sp>
          <p:sp>
            <p:nvSpPr>
              <p:cNvPr id="147" name="Google Shape;147;g1322893c9cc_0_30"/>
              <p:cNvSpPr txBox="1"/>
              <p:nvPr/>
            </p:nvSpPr>
            <p:spPr>
              <a:xfrm>
                <a:off x="1939150" y="3783725"/>
                <a:ext cx="21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grpSp>
        <p:cxnSp>
          <p:nvCxnSpPr>
            <p:cNvPr id="148" name="Google Shape;148;g1322893c9cc_0_30"/>
            <p:cNvCxnSpPr>
              <a:stCxn id="137" idx="3"/>
              <a:endCxn id="143" idx="1"/>
            </p:cNvCxnSpPr>
            <p:nvPr/>
          </p:nvCxnSpPr>
          <p:spPr>
            <a:xfrm>
              <a:off x="5087233" y="3914600"/>
              <a:ext cx="1639500" cy="0"/>
            </a:xfrm>
            <a:prstGeom prst="straightConnector1">
              <a:avLst/>
            </a:prstGeom>
            <a:noFill/>
            <a:ln cap="flat" cmpd="sng" w="9525">
              <a:solidFill>
                <a:schemeClr val="dk2"/>
              </a:solidFill>
              <a:prstDash val="solid"/>
              <a:round/>
              <a:headEnd len="med" w="med" type="none"/>
              <a:tailEnd len="med" w="med" type="none"/>
            </a:ln>
          </p:spPr>
        </p:cxnSp>
        <p:sp>
          <p:nvSpPr>
            <p:cNvPr id="149" name="Google Shape;149;g1322893c9cc_0_30"/>
            <p:cNvSpPr txBox="1"/>
            <p:nvPr/>
          </p:nvSpPr>
          <p:spPr>
            <a:xfrm>
              <a:off x="5360275" y="3326525"/>
              <a:ext cx="121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vive en</a:t>
              </a:r>
              <a:endParaRPr sz="1800">
                <a:latin typeface="Calibri"/>
                <a:ea typeface="Calibri"/>
                <a:cs typeface="Calibri"/>
                <a:sym typeface="Calibri"/>
              </a:endParaRPr>
            </a:p>
          </p:txBody>
        </p:sp>
      </p:grpSp>
      <p:sp>
        <p:nvSpPr>
          <p:cNvPr id="150" name="Google Shape;150;g1322893c9cc_0_30"/>
          <p:cNvSpPr txBox="1"/>
          <p:nvPr/>
        </p:nvSpPr>
        <p:spPr>
          <a:xfrm>
            <a:off x="1772650" y="5221550"/>
            <a:ext cx="981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Gráficamente</a:t>
            </a:r>
            <a:r>
              <a:rPr lang="es-ES" sz="2000">
                <a:solidFill>
                  <a:schemeClr val="dk1"/>
                </a:solidFill>
                <a:latin typeface="Roboto"/>
                <a:ea typeface="Roboto"/>
                <a:cs typeface="Roboto"/>
                <a:sym typeface="Roboto"/>
              </a:rPr>
              <a:t>, se muestra como una línea continua que une las clases relacionadas entre sí. El nombre de la asociación va por </a:t>
            </a:r>
            <a:r>
              <a:rPr lang="es-ES" sz="2000">
                <a:solidFill>
                  <a:schemeClr val="dk1"/>
                </a:solidFill>
                <a:latin typeface="Roboto"/>
                <a:ea typeface="Roboto"/>
                <a:cs typeface="Roboto"/>
                <a:sym typeface="Roboto"/>
              </a:rPr>
              <a:t>encima</a:t>
            </a:r>
            <a:r>
              <a:rPr lang="es-ES" sz="2000">
                <a:solidFill>
                  <a:schemeClr val="dk1"/>
                </a:solidFill>
                <a:latin typeface="Roboto"/>
                <a:ea typeface="Roboto"/>
                <a:cs typeface="Roboto"/>
                <a:sym typeface="Roboto"/>
              </a:rPr>
              <a:t> o por debajo de la línea que la representa.</a:t>
            </a:r>
            <a:endParaRPr sz="20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1339df6be48_0_0"/>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156" name="Google Shape;156;g1339df6be48_0_0"/>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157" name="Google Shape;157;g1339df6be48_0_0"/>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158" name="Google Shape;158;g1339df6be48_0_0"/>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159" name="Google Shape;159;g1339df6be48_0_0"/>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160" name="Google Shape;160;g1339df6be48_0_0"/>
          <p:cNvSpPr txBox="1"/>
          <p:nvPr/>
        </p:nvSpPr>
        <p:spPr>
          <a:xfrm>
            <a:off x="1844575" y="1553325"/>
            <a:ext cx="98181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Navegación de las a</a:t>
            </a:r>
            <a:r>
              <a:rPr b="1" lang="es-ES" sz="2000">
                <a:solidFill>
                  <a:schemeClr val="dk1"/>
                </a:solidFill>
                <a:latin typeface="Roboto"/>
                <a:ea typeface="Roboto"/>
                <a:cs typeface="Roboto"/>
                <a:sym typeface="Roboto"/>
              </a:rPr>
              <a:t>sociación</a:t>
            </a:r>
            <a:endParaRPr b="1"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Suelen ser bidireccional</a:t>
            </a:r>
            <a:endParaRPr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Se puede restringir su navegación a un único sentido (unidireccional)</a:t>
            </a:r>
            <a:endParaRPr sz="2000">
              <a:solidFill>
                <a:schemeClr val="dk1"/>
              </a:solidFill>
              <a:latin typeface="Roboto"/>
              <a:ea typeface="Roboto"/>
              <a:cs typeface="Roboto"/>
              <a:sym typeface="Roboto"/>
            </a:endParaRPr>
          </a:p>
        </p:txBody>
      </p:sp>
      <p:grpSp>
        <p:nvGrpSpPr>
          <p:cNvPr id="161" name="Google Shape;161;g1339df6be48_0_0"/>
          <p:cNvGrpSpPr/>
          <p:nvPr/>
        </p:nvGrpSpPr>
        <p:grpSpPr>
          <a:xfrm>
            <a:off x="3124245" y="2920075"/>
            <a:ext cx="2175600" cy="1939200"/>
            <a:chOff x="1923400" y="2396350"/>
            <a:chExt cx="2175600" cy="1939200"/>
          </a:xfrm>
        </p:grpSpPr>
        <p:sp>
          <p:nvSpPr>
            <p:cNvPr id="162" name="Google Shape;162;g1339df6be48_0_0"/>
            <p:cNvSpPr/>
            <p:nvPr/>
          </p:nvSpPr>
          <p:spPr>
            <a:xfrm>
              <a:off x="1954925" y="2396350"/>
              <a:ext cx="2128500" cy="19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1800"/>
                <a:t>Atributos</a:t>
              </a:r>
              <a:endParaRPr sz="1800"/>
            </a:p>
          </p:txBody>
        </p:sp>
        <p:cxnSp>
          <p:nvCxnSpPr>
            <p:cNvPr id="163" name="Google Shape;163;g1339df6be48_0_0"/>
            <p:cNvCxnSpPr/>
            <p:nvPr/>
          </p:nvCxnSpPr>
          <p:spPr>
            <a:xfrm>
              <a:off x="1923400" y="2869325"/>
              <a:ext cx="2175600" cy="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g1339df6be48_0_0"/>
            <p:cNvCxnSpPr/>
            <p:nvPr/>
          </p:nvCxnSpPr>
          <p:spPr>
            <a:xfrm>
              <a:off x="1939150" y="3783725"/>
              <a:ext cx="2144100" cy="15900"/>
            </a:xfrm>
            <a:prstGeom prst="straightConnector1">
              <a:avLst/>
            </a:prstGeom>
            <a:noFill/>
            <a:ln cap="flat" cmpd="sng" w="9525">
              <a:solidFill>
                <a:schemeClr val="dk2"/>
              </a:solidFill>
              <a:prstDash val="solid"/>
              <a:round/>
              <a:headEnd len="med" w="med" type="none"/>
              <a:tailEnd len="med" w="med" type="none"/>
            </a:ln>
          </p:spPr>
        </p:cxnSp>
        <p:sp>
          <p:nvSpPr>
            <p:cNvPr id="165" name="Google Shape;165;g1339df6be48_0_0"/>
            <p:cNvSpPr txBox="1"/>
            <p:nvPr/>
          </p:nvSpPr>
          <p:spPr>
            <a:xfrm>
              <a:off x="1939150" y="2396350"/>
              <a:ext cx="214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cliente</a:t>
              </a:r>
              <a:endParaRPr sz="1800">
                <a:latin typeface="Calibri"/>
                <a:ea typeface="Calibri"/>
                <a:cs typeface="Calibri"/>
                <a:sym typeface="Calibri"/>
              </a:endParaRPr>
            </a:p>
          </p:txBody>
        </p:sp>
        <p:sp>
          <p:nvSpPr>
            <p:cNvPr id="166" name="Google Shape;166;g1339df6be48_0_0"/>
            <p:cNvSpPr txBox="1"/>
            <p:nvPr/>
          </p:nvSpPr>
          <p:spPr>
            <a:xfrm>
              <a:off x="1939150" y="3783725"/>
              <a:ext cx="21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latin typeface="Calibri"/>
                  <a:ea typeface="Calibri"/>
                  <a:cs typeface="Calibri"/>
                  <a:sym typeface="Calibri"/>
                </a:rPr>
                <a:t>Métodos</a:t>
              </a:r>
              <a:endParaRPr sz="1800">
                <a:latin typeface="Calibri"/>
                <a:ea typeface="Calibri"/>
                <a:cs typeface="Calibri"/>
                <a:sym typeface="Calibri"/>
              </a:endParaRPr>
            </a:p>
          </p:txBody>
        </p:sp>
      </p:grpSp>
      <p:grpSp>
        <p:nvGrpSpPr>
          <p:cNvPr id="167" name="Google Shape;167;g1339df6be48_0_0"/>
          <p:cNvGrpSpPr/>
          <p:nvPr/>
        </p:nvGrpSpPr>
        <p:grpSpPr>
          <a:xfrm>
            <a:off x="6892163" y="2920075"/>
            <a:ext cx="2175600" cy="1939200"/>
            <a:chOff x="1923400" y="2396350"/>
            <a:chExt cx="2175600" cy="1939200"/>
          </a:xfrm>
        </p:grpSpPr>
        <p:sp>
          <p:nvSpPr>
            <p:cNvPr id="168" name="Google Shape;168;g1339df6be48_0_0"/>
            <p:cNvSpPr/>
            <p:nvPr/>
          </p:nvSpPr>
          <p:spPr>
            <a:xfrm>
              <a:off x="1954925" y="2396350"/>
              <a:ext cx="2128500" cy="19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ES" sz="1800"/>
                <a:t>Atributos</a:t>
              </a:r>
              <a:endParaRPr sz="1800"/>
            </a:p>
          </p:txBody>
        </p:sp>
        <p:cxnSp>
          <p:nvCxnSpPr>
            <p:cNvPr id="169" name="Google Shape;169;g1339df6be48_0_0"/>
            <p:cNvCxnSpPr/>
            <p:nvPr/>
          </p:nvCxnSpPr>
          <p:spPr>
            <a:xfrm>
              <a:off x="1923400" y="2869325"/>
              <a:ext cx="2175600" cy="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g1339df6be48_0_0"/>
            <p:cNvCxnSpPr/>
            <p:nvPr/>
          </p:nvCxnSpPr>
          <p:spPr>
            <a:xfrm>
              <a:off x="1939150" y="3783725"/>
              <a:ext cx="2144100" cy="15900"/>
            </a:xfrm>
            <a:prstGeom prst="straightConnector1">
              <a:avLst/>
            </a:prstGeom>
            <a:noFill/>
            <a:ln cap="flat" cmpd="sng" w="9525">
              <a:solidFill>
                <a:schemeClr val="dk2"/>
              </a:solidFill>
              <a:prstDash val="solid"/>
              <a:round/>
              <a:headEnd len="med" w="med" type="none"/>
              <a:tailEnd len="med" w="med" type="none"/>
            </a:ln>
          </p:spPr>
        </p:cxnSp>
        <p:sp>
          <p:nvSpPr>
            <p:cNvPr id="171" name="Google Shape;171;g1339df6be48_0_0"/>
            <p:cNvSpPr txBox="1"/>
            <p:nvPr/>
          </p:nvSpPr>
          <p:spPr>
            <a:xfrm>
              <a:off x="1939150" y="2407625"/>
              <a:ext cx="214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cuenta</a:t>
              </a:r>
              <a:endParaRPr sz="1800">
                <a:latin typeface="Calibri"/>
                <a:ea typeface="Calibri"/>
                <a:cs typeface="Calibri"/>
                <a:sym typeface="Calibri"/>
              </a:endParaRPr>
            </a:p>
          </p:txBody>
        </p:sp>
        <p:sp>
          <p:nvSpPr>
            <p:cNvPr id="172" name="Google Shape;172;g1339df6be48_0_0"/>
            <p:cNvSpPr txBox="1"/>
            <p:nvPr/>
          </p:nvSpPr>
          <p:spPr>
            <a:xfrm>
              <a:off x="1939150" y="3783725"/>
              <a:ext cx="214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grpSp>
      <p:cxnSp>
        <p:nvCxnSpPr>
          <p:cNvPr id="173" name="Google Shape;173;g1339df6be48_0_0"/>
          <p:cNvCxnSpPr>
            <a:stCxn id="162" idx="3"/>
            <a:endCxn id="168" idx="1"/>
          </p:cNvCxnSpPr>
          <p:nvPr/>
        </p:nvCxnSpPr>
        <p:spPr>
          <a:xfrm>
            <a:off x="5284270" y="3889675"/>
            <a:ext cx="1639500" cy="0"/>
          </a:xfrm>
          <a:prstGeom prst="straightConnector1">
            <a:avLst/>
          </a:prstGeom>
          <a:noFill/>
          <a:ln cap="flat" cmpd="sng" w="9525">
            <a:solidFill>
              <a:schemeClr val="dk2"/>
            </a:solidFill>
            <a:prstDash val="solid"/>
            <a:round/>
            <a:headEnd len="med" w="med" type="none"/>
            <a:tailEnd len="med" w="med" type="none"/>
          </a:ln>
        </p:spPr>
      </p:cxnSp>
      <p:sp>
        <p:nvSpPr>
          <p:cNvPr id="174" name="Google Shape;174;g1339df6be48_0_0"/>
          <p:cNvSpPr txBox="1"/>
          <p:nvPr/>
        </p:nvSpPr>
        <p:spPr>
          <a:xfrm>
            <a:off x="5191535" y="3319025"/>
            <a:ext cx="1597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1800">
                <a:latin typeface="Calibri"/>
                <a:ea typeface="Calibri"/>
                <a:cs typeface="Calibri"/>
                <a:sym typeface="Calibri"/>
              </a:rPr>
              <a:t>es titular de </a:t>
            </a:r>
            <a:endParaRPr sz="1800">
              <a:latin typeface="Calibri"/>
              <a:ea typeface="Calibri"/>
              <a:cs typeface="Calibri"/>
              <a:sym typeface="Calibri"/>
            </a:endParaRPr>
          </a:p>
        </p:txBody>
      </p:sp>
      <p:sp>
        <p:nvSpPr>
          <p:cNvPr id="175" name="Google Shape;175;g1339df6be48_0_0"/>
          <p:cNvSpPr/>
          <p:nvPr/>
        </p:nvSpPr>
        <p:spPr>
          <a:xfrm rot="5400000">
            <a:off x="6619252" y="3481975"/>
            <a:ext cx="203325" cy="135800"/>
          </a:xfrm>
          <a:prstGeom prst="flowChartExtra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1339df6be48_0_0"/>
          <p:cNvSpPr txBox="1"/>
          <p:nvPr/>
        </p:nvSpPr>
        <p:spPr>
          <a:xfrm>
            <a:off x="1772650" y="5403825"/>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ES" sz="2000">
                <a:solidFill>
                  <a:schemeClr val="dk1"/>
                </a:solidFill>
                <a:latin typeface="Roboto"/>
                <a:ea typeface="Roboto"/>
                <a:cs typeface="Roboto"/>
                <a:sym typeface="Roboto"/>
              </a:rPr>
              <a:t>Gráficamente, cuando la asociación es unidireccional, se lo representa con una flehca de color negro indicando el sentido de la asociación</a:t>
            </a:r>
            <a:endParaRPr sz="2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1339df6be48_0_35"/>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182" name="Google Shape;182;g1339df6be48_0_35"/>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183" name="Google Shape;183;g1339df6be48_0_35"/>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184" name="Google Shape;184;g1339df6be48_0_35"/>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185" name="Google Shape;185;g1339df6be48_0_35"/>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186" name="Google Shape;186;g1339df6be48_0_35"/>
          <p:cNvSpPr txBox="1"/>
          <p:nvPr/>
        </p:nvSpPr>
        <p:spPr>
          <a:xfrm>
            <a:off x="1844575" y="1553325"/>
            <a:ext cx="9818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Multiplicidad</a:t>
            </a:r>
            <a:r>
              <a:rPr b="1" lang="es-ES" sz="2000">
                <a:solidFill>
                  <a:schemeClr val="dk1"/>
                </a:solidFill>
                <a:latin typeface="Roboto"/>
                <a:ea typeface="Roboto"/>
                <a:cs typeface="Roboto"/>
                <a:sym typeface="Roboto"/>
              </a:rPr>
              <a:t> de las asociaciones</a:t>
            </a:r>
            <a:endParaRPr b="1"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Determina cuántos objetos de cada tipo intervienen en la relación</a:t>
            </a:r>
            <a:endParaRPr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Cada asociación tiene dos multiplicidades (una para cada extrem de la relación)</a:t>
            </a:r>
            <a:endParaRPr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Se indica la multiplicidad mínima y </a:t>
            </a:r>
            <a:r>
              <a:rPr lang="es-ES" sz="2000">
                <a:solidFill>
                  <a:schemeClr val="dk1"/>
                </a:solidFill>
                <a:latin typeface="Roboto"/>
                <a:ea typeface="Roboto"/>
                <a:cs typeface="Roboto"/>
                <a:sym typeface="Roboto"/>
              </a:rPr>
              <a:t>máxima</a:t>
            </a:r>
            <a:endParaRPr sz="2000">
              <a:solidFill>
                <a:schemeClr val="dk1"/>
              </a:solidFill>
              <a:latin typeface="Roboto"/>
              <a:ea typeface="Roboto"/>
              <a:cs typeface="Roboto"/>
              <a:sym typeface="Roboto"/>
            </a:endParaRPr>
          </a:p>
        </p:txBody>
      </p:sp>
      <p:graphicFrame>
        <p:nvGraphicFramePr>
          <p:cNvPr id="187" name="Google Shape;187;g1339df6be48_0_35"/>
          <p:cNvGraphicFramePr/>
          <p:nvPr/>
        </p:nvGraphicFramePr>
        <p:xfrm>
          <a:off x="3404163" y="3059000"/>
          <a:ext cx="3000000" cy="3000000"/>
        </p:xfrm>
        <a:graphic>
          <a:graphicData uri="http://schemas.openxmlformats.org/drawingml/2006/table">
            <a:tbl>
              <a:tblPr>
                <a:noFill/>
                <a:tableStyleId>{61D8099E-28DC-4B60-BD28-AC3089C63012}</a:tableStyleId>
              </a:tblPr>
              <a:tblGrid>
                <a:gridCol w="2391450"/>
                <a:gridCol w="2904225"/>
              </a:tblGrid>
              <a:tr h="383750">
                <a:tc>
                  <a:txBody>
                    <a:bodyPr/>
                    <a:lstStyle/>
                    <a:p>
                      <a:pPr indent="0" lvl="0" marL="0" rtl="0" algn="ctr">
                        <a:spcBef>
                          <a:spcPts val="0"/>
                        </a:spcBef>
                        <a:spcAft>
                          <a:spcPts val="0"/>
                        </a:spcAft>
                        <a:buNone/>
                      </a:pPr>
                      <a:r>
                        <a:rPr b="1" lang="es-ES"/>
                        <a:t>Multiplicidad</a:t>
                      </a:r>
                      <a:endParaRPr b="1"/>
                    </a:p>
                  </a:txBody>
                  <a:tcPr marT="91425" marB="91425" marR="91425" marL="91425" anchor="ctr">
                    <a:solidFill>
                      <a:srgbClr val="6FA8DC"/>
                    </a:solidFill>
                  </a:tcPr>
                </a:tc>
                <a:tc>
                  <a:txBody>
                    <a:bodyPr/>
                    <a:lstStyle/>
                    <a:p>
                      <a:pPr indent="0" lvl="0" marL="0" rtl="0" algn="ctr">
                        <a:spcBef>
                          <a:spcPts val="0"/>
                        </a:spcBef>
                        <a:spcAft>
                          <a:spcPts val="0"/>
                        </a:spcAft>
                        <a:buNone/>
                      </a:pPr>
                      <a:r>
                        <a:rPr b="1" lang="es-ES"/>
                        <a:t>Significado</a:t>
                      </a:r>
                      <a:endParaRPr b="1"/>
                    </a:p>
                  </a:txBody>
                  <a:tcPr marT="91425" marB="91425" marR="91425" marL="91425" anchor="ctr">
                    <a:solidFill>
                      <a:srgbClr val="6FA8DC"/>
                    </a:solidFill>
                  </a:tcPr>
                </a:tc>
              </a:tr>
              <a:tr h="383750">
                <a:tc>
                  <a:txBody>
                    <a:bodyPr/>
                    <a:lstStyle/>
                    <a:p>
                      <a:pPr indent="0" lvl="0" marL="0" rtl="0" algn="ctr">
                        <a:spcBef>
                          <a:spcPts val="0"/>
                        </a:spcBef>
                        <a:spcAft>
                          <a:spcPts val="0"/>
                        </a:spcAft>
                        <a:buNone/>
                      </a:pPr>
                      <a:r>
                        <a:rPr lang="es-ES"/>
                        <a:t>1</a:t>
                      </a:r>
                      <a:endParaRPr/>
                    </a:p>
                  </a:txBody>
                  <a:tcPr marT="91425" marB="91425" marR="91425" marL="91425"/>
                </a:tc>
                <a:tc>
                  <a:txBody>
                    <a:bodyPr/>
                    <a:lstStyle/>
                    <a:p>
                      <a:pPr indent="0" lvl="0" marL="0" rtl="0" algn="l">
                        <a:spcBef>
                          <a:spcPts val="0"/>
                        </a:spcBef>
                        <a:spcAft>
                          <a:spcPts val="0"/>
                        </a:spcAft>
                        <a:buNone/>
                      </a:pPr>
                      <a:r>
                        <a:rPr lang="es-ES"/>
                        <a:t>Uno y sólo uno</a:t>
                      </a:r>
                      <a:endParaRPr/>
                    </a:p>
                  </a:txBody>
                  <a:tcPr marT="91425" marB="91425" marR="91425" marL="91425"/>
                </a:tc>
              </a:tr>
              <a:tr h="383750">
                <a:tc>
                  <a:txBody>
                    <a:bodyPr/>
                    <a:lstStyle/>
                    <a:p>
                      <a:pPr indent="0" lvl="0" marL="0" rtl="0" algn="ctr">
                        <a:spcBef>
                          <a:spcPts val="0"/>
                        </a:spcBef>
                        <a:spcAft>
                          <a:spcPts val="0"/>
                        </a:spcAft>
                        <a:buNone/>
                      </a:pPr>
                      <a:r>
                        <a:rPr lang="es-ES"/>
                        <a:t>0 .. 1</a:t>
                      </a:r>
                      <a:endParaRPr/>
                    </a:p>
                  </a:txBody>
                  <a:tcPr marT="91425" marB="91425" marR="91425" marL="91425"/>
                </a:tc>
                <a:tc>
                  <a:txBody>
                    <a:bodyPr/>
                    <a:lstStyle/>
                    <a:p>
                      <a:pPr indent="0" lvl="0" marL="0" rtl="0" algn="l">
                        <a:spcBef>
                          <a:spcPts val="0"/>
                        </a:spcBef>
                        <a:spcAft>
                          <a:spcPts val="0"/>
                        </a:spcAft>
                        <a:buNone/>
                      </a:pPr>
                      <a:r>
                        <a:rPr lang="es-ES"/>
                        <a:t>Cero</a:t>
                      </a:r>
                      <a:r>
                        <a:rPr lang="es-ES"/>
                        <a:t> o uno</a:t>
                      </a:r>
                      <a:endParaRPr/>
                    </a:p>
                  </a:txBody>
                  <a:tcPr marT="91425" marB="91425" marR="91425" marL="91425"/>
                </a:tc>
              </a:tr>
              <a:tr h="383750">
                <a:tc>
                  <a:txBody>
                    <a:bodyPr/>
                    <a:lstStyle/>
                    <a:p>
                      <a:pPr indent="0" lvl="0" marL="0" rtl="0" algn="ctr">
                        <a:spcBef>
                          <a:spcPts val="0"/>
                        </a:spcBef>
                        <a:spcAft>
                          <a:spcPts val="0"/>
                        </a:spcAft>
                        <a:buNone/>
                      </a:pPr>
                      <a:r>
                        <a:rPr lang="es-ES"/>
                        <a:t>N .. M</a:t>
                      </a:r>
                      <a:endParaRPr/>
                    </a:p>
                  </a:txBody>
                  <a:tcPr marT="91425" marB="91425" marR="91425" marL="91425"/>
                </a:tc>
                <a:tc>
                  <a:txBody>
                    <a:bodyPr/>
                    <a:lstStyle/>
                    <a:p>
                      <a:pPr indent="0" lvl="0" marL="0" rtl="0" algn="l">
                        <a:spcBef>
                          <a:spcPts val="0"/>
                        </a:spcBef>
                        <a:spcAft>
                          <a:spcPts val="0"/>
                        </a:spcAft>
                        <a:buNone/>
                      </a:pPr>
                      <a:r>
                        <a:rPr lang="es-ES"/>
                        <a:t>Desde N hasta M</a:t>
                      </a:r>
                      <a:endParaRPr/>
                    </a:p>
                  </a:txBody>
                  <a:tcPr marT="91425" marB="91425" marR="91425" marL="91425"/>
                </a:tc>
              </a:tr>
              <a:tr h="383750">
                <a:tc>
                  <a:txBody>
                    <a:bodyPr/>
                    <a:lstStyle/>
                    <a:p>
                      <a:pPr indent="0" lvl="0" marL="0" rtl="0" algn="ctr">
                        <a:spcBef>
                          <a:spcPts val="0"/>
                        </a:spcBef>
                        <a:spcAft>
                          <a:spcPts val="0"/>
                        </a:spcAft>
                        <a:buNone/>
                      </a:pPr>
                      <a:r>
                        <a:rPr lang="es-ES"/>
                        <a:t>*</a:t>
                      </a:r>
                      <a:endParaRPr/>
                    </a:p>
                  </a:txBody>
                  <a:tcPr marT="91425" marB="91425" marR="91425" marL="91425"/>
                </a:tc>
                <a:tc>
                  <a:txBody>
                    <a:bodyPr/>
                    <a:lstStyle/>
                    <a:p>
                      <a:pPr indent="0" lvl="0" marL="0" rtl="0" algn="l">
                        <a:spcBef>
                          <a:spcPts val="0"/>
                        </a:spcBef>
                        <a:spcAft>
                          <a:spcPts val="0"/>
                        </a:spcAft>
                        <a:buNone/>
                      </a:pPr>
                      <a:r>
                        <a:rPr lang="es-ES"/>
                        <a:t>Cero o varios</a:t>
                      </a:r>
                      <a:endParaRPr/>
                    </a:p>
                  </a:txBody>
                  <a:tcPr marT="91425" marB="91425" marR="91425" marL="91425"/>
                </a:tc>
              </a:tr>
              <a:tr h="383750">
                <a:tc>
                  <a:txBody>
                    <a:bodyPr/>
                    <a:lstStyle/>
                    <a:p>
                      <a:pPr indent="0" lvl="0" marL="0" rtl="0" algn="ctr">
                        <a:spcBef>
                          <a:spcPts val="0"/>
                        </a:spcBef>
                        <a:spcAft>
                          <a:spcPts val="0"/>
                        </a:spcAft>
                        <a:buNone/>
                      </a:pPr>
                      <a:r>
                        <a:rPr lang="es-ES"/>
                        <a:t>0 .. *</a:t>
                      </a:r>
                      <a:endParaRPr/>
                    </a:p>
                  </a:txBody>
                  <a:tcPr marT="91425" marB="91425" marR="91425" marL="91425"/>
                </a:tc>
                <a:tc>
                  <a:txBody>
                    <a:bodyPr/>
                    <a:lstStyle/>
                    <a:p>
                      <a:pPr indent="0" lvl="0" marL="0" rtl="0" algn="l">
                        <a:spcBef>
                          <a:spcPts val="0"/>
                        </a:spcBef>
                        <a:spcAft>
                          <a:spcPts val="0"/>
                        </a:spcAft>
                        <a:buNone/>
                      </a:pPr>
                      <a:r>
                        <a:rPr lang="es-ES"/>
                        <a:t>Cero  o varios</a:t>
                      </a:r>
                      <a:endParaRPr/>
                    </a:p>
                  </a:txBody>
                  <a:tcPr marT="91425" marB="91425" marR="91425" marL="91425"/>
                </a:tc>
              </a:tr>
              <a:tr h="325950">
                <a:tc>
                  <a:txBody>
                    <a:bodyPr/>
                    <a:lstStyle/>
                    <a:p>
                      <a:pPr indent="0" lvl="0" marL="0" rtl="0" algn="ctr">
                        <a:spcBef>
                          <a:spcPts val="0"/>
                        </a:spcBef>
                        <a:spcAft>
                          <a:spcPts val="0"/>
                        </a:spcAft>
                        <a:buNone/>
                      </a:pPr>
                      <a:r>
                        <a:rPr lang="es-ES"/>
                        <a:t>1 .. *</a:t>
                      </a:r>
                      <a:endParaRPr/>
                    </a:p>
                  </a:txBody>
                  <a:tcPr marT="91425" marB="91425" marR="91425" marL="91425"/>
                </a:tc>
                <a:tc>
                  <a:txBody>
                    <a:bodyPr/>
                    <a:lstStyle/>
                    <a:p>
                      <a:pPr indent="0" lvl="0" marL="0" rtl="0" algn="l">
                        <a:spcBef>
                          <a:spcPts val="0"/>
                        </a:spcBef>
                        <a:spcAft>
                          <a:spcPts val="0"/>
                        </a:spcAft>
                        <a:buNone/>
                      </a:pPr>
                      <a:r>
                        <a:rPr lang="es-ES"/>
                        <a:t>Uno o varios (al menos uno)</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133e912af7b_0_1"/>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193" name="Google Shape;193;g133e912af7b_0_1"/>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194" name="Google Shape;194;g133e912af7b_0_1"/>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195" name="Google Shape;195;g133e912af7b_0_1"/>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196" name="Google Shape;196;g133e912af7b_0_1"/>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197" name="Google Shape;197;g133e912af7b_0_1"/>
          <p:cNvSpPr txBox="1"/>
          <p:nvPr/>
        </p:nvSpPr>
        <p:spPr>
          <a:xfrm>
            <a:off x="1844575" y="1553325"/>
            <a:ext cx="98181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Multiplicidad de las asociaciones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Cuando la multiplicidad mínima es 0, la relación es opcional.</a:t>
            </a:r>
            <a:endParaRPr sz="2000">
              <a:solidFill>
                <a:schemeClr val="dk1"/>
              </a:solidFill>
              <a:latin typeface="Roboto"/>
              <a:ea typeface="Roboto"/>
              <a:cs typeface="Roboto"/>
              <a:sym typeface="Roboto"/>
            </a:endParaRPr>
          </a:p>
          <a:p>
            <a:pPr indent="-355600" lvl="0" marL="457200" marR="0" rtl="0" algn="l">
              <a:lnSpc>
                <a:spcPct val="100000"/>
              </a:lnSpc>
              <a:spcBef>
                <a:spcPts val="0"/>
              </a:spcBef>
              <a:spcAft>
                <a:spcPts val="0"/>
              </a:spcAft>
              <a:buClr>
                <a:schemeClr val="dk1"/>
              </a:buClr>
              <a:buSzPts val="2000"/>
              <a:buFont typeface="Roboto"/>
              <a:buChar char="●"/>
            </a:pPr>
            <a:r>
              <a:rPr lang="es-ES" sz="2000">
                <a:solidFill>
                  <a:schemeClr val="dk1"/>
                </a:solidFill>
                <a:latin typeface="Roboto"/>
                <a:ea typeface="Roboto"/>
                <a:cs typeface="Roboto"/>
                <a:sym typeface="Roboto"/>
              </a:rPr>
              <a:t>Una multiplicidad mínima mayor o igual que 1 establece una relación obligatoria</a:t>
            </a:r>
            <a:endParaRPr sz="2000">
              <a:solidFill>
                <a:schemeClr val="dk1"/>
              </a:solidFill>
              <a:latin typeface="Roboto"/>
              <a:ea typeface="Roboto"/>
              <a:cs typeface="Roboto"/>
              <a:sym typeface="Roboto"/>
            </a:endParaRPr>
          </a:p>
        </p:txBody>
      </p:sp>
      <p:grpSp>
        <p:nvGrpSpPr>
          <p:cNvPr id="198" name="Google Shape;198;g133e912af7b_0_1"/>
          <p:cNvGrpSpPr/>
          <p:nvPr/>
        </p:nvGrpSpPr>
        <p:grpSpPr>
          <a:xfrm>
            <a:off x="2503075" y="3030575"/>
            <a:ext cx="7185850" cy="1094900"/>
            <a:chOff x="2082475" y="3030575"/>
            <a:chExt cx="7185850" cy="1094900"/>
          </a:xfrm>
        </p:grpSpPr>
        <p:sp>
          <p:nvSpPr>
            <p:cNvPr id="199" name="Google Shape;199;g133e912af7b_0_1"/>
            <p:cNvSpPr/>
            <p:nvPr/>
          </p:nvSpPr>
          <p:spPr>
            <a:xfrm>
              <a:off x="2082475" y="3180525"/>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Profesor</a:t>
              </a:r>
              <a:endParaRPr/>
            </a:p>
          </p:txBody>
        </p:sp>
        <p:sp>
          <p:nvSpPr>
            <p:cNvPr id="200" name="Google Shape;200;g133e912af7b_0_1"/>
            <p:cNvSpPr/>
            <p:nvPr/>
          </p:nvSpPr>
          <p:spPr>
            <a:xfrm>
              <a:off x="7147925" y="3180525"/>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Departamento</a:t>
              </a:r>
              <a:endParaRPr/>
            </a:p>
          </p:txBody>
        </p:sp>
        <p:cxnSp>
          <p:nvCxnSpPr>
            <p:cNvPr id="201" name="Google Shape;201;g133e912af7b_0_1"/>
            <p:cNvCxnSpPr>
              <a:stCxn id="199" idx="3"/>
              <a:endCxn id="200" idx="1"/>
            </p:cNvCxnSpPr>
            <p:nvPr/>
          </p:nvCxnSpPr>
          <p:spPr>
            <a:xfrm>
              <a:off x="4202875" y="3578025"/>
              <a:ext cx="2945100" cy="0"/>
            </a:xfrm>
            <a:prstGeom prst="straightConnector1">
              <a:avLst/>
            </a:prstGeom>
            <a:noFill/>
            <a:ln cap="flat" cmpd="sng" w="9525">
              <a:solidFill>
                <a:schemeClr val="dk2"/>
              </a:solidFill>
              <a:prstDash val="solid"/>
              <a:round/>
              <a:headEnd len="med" w="med" type="none"/>
              <a:tailEnd len="med" w="med" type="none"/>
            </a:ln>
          </p:spPr>
        </p:cxnSp>
        <p:sp>
          <p:nvSpPr>
            <p:cNvPr id="202" name="Google Shape;202;g133e912af7b_0_1"/>
            <p:cNvSpPr txBox="1"/>
            <p:nvPr/>
          </p:nvSpPr>
          <p:spPr>
            <a:xfrm>
              <a:off x="4563300" y="3030575"/>
              <a:ext cx="228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dirige</a:t>
              </a:r>
              <a:endParaRPr>
                <a:latin typeface="Calibri"/>
                <a:ea typeface="Calibri"/>
                <a:cs typeface="Calibri"/>
                <a:sym typeface="Calibri"/>
              </a:endParaRPr>
            </a:p>
          </p:txBody>
        </p:sp>
        <p:sp>
          <p:nvSpPr>
            <p:cNvPr id="203" name="Google Shape;203;g133e912af7b_0_1"/>
            <p:cNvSpPr txBox="1"/>
            <p:nvPr/>
          </p:nvSpPr>
          <p:spPr>
            <a:xfrm>
              <a:off x="4332525" y="3725275"/>
              <a:ext cx="4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1</a:t>
              </a:r>
              <a:endParaRPr>
                <a:latin typeface="Calibri"/>
                <a:ea typeface="Calibri"/>
                <a:cs typeface="Calibri"/>
                <a:sym typeface="Calibri"/>
              </a:endParaRPr>
            </a:p>
          </p:txBody>
        </p:sp>
        <p:sp>
          <p:nvSpPr>
            <p:cNvPr id="204" name="Google Shape;204;g133e912af7b_0_1"/>
            <p:cNvSpPr txBox="1"/>
            <p:nvPr/>
          </p:nvSpPr>
          <p:spPr>
            <a:xfrm>
              <a:off x="6200500" y="3725275"/>
              <a:ext cx="844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ES">
                  <a:latin typeface="Calibri"/>
                  <a:ea typeface="Calibri"/>
                  <a:cs typeface="Calibri"/>
                  <a:sym typeface="Calibri"/>
                </a:rPr>
                <a:t>0..1</a:t>
              </a:r>
              <a:endParaRPr>
                <a:latin typeface="Calibri"/>
                <a:ea typeface="Calibri"/>
                <a:cs typeface="Calibri"/>
                <a:sym typeface="Calibri"/>
              </a:endParaRPr>
            </a:p>
          </p:txBody>
        </p:sp>
      </p:grpSp>
      <p:sp>
        <p:nvSpPr>
          <p:cNvPr id="205" name="Google Shape;205;g133e912af7b_0_1"/>
          <p:cNvSpPr txBox="1"/>
          <p:nvPr/>
        </p:nvSpPr>
        <p:spPr>
          <a:xfrm>
            <a:off x="2655150" y="4265213"/>
            <a:ext cx="6881700" cy="708000"/>
          </a:xfrm>
          <a:prstGeom prst="rect">
            <a:avLst/>
          </a:prstGeom>
          <a:noFill/>
          <a:ln>
            <a:noFill/>
          </a:ln>
        </p:spPr>
        <p:txBody>
          <a:bodyPr anchorCtr="0" anchor="t" bIns="45700" lIns="91425" spcFirstLastPara="1" rIns="91425" wrap="square" tIns="45700">
            <a:spAutoFit/>
          </a:bodyPr>
          <a:lstStyle/>
          <a:p>
            <a:pPr indent="0" lvl="0" marL="914400" marR="0" rtl="0" algn="ctr">
              <a:lnSpc>
                <a:spcPct val="100000"/>
              </a:lnSpc>
              <a:spcBef>
                <a:spcPts val="0"/>
              </a:spcBef>
              <a:spcAft>
                <a:spcPts val="0"/>
              </a:spcAft>
              <a:buNone/>
            </a:pPr>
            <a:r>
              <a:rPr lang="es-ES" sz="2000">
                <a:solidFill>
                  <a:schemeClr val="dk1"/>
                </a:solidFill>
                <a:latin typeface="Roboto"/>
                <a:ea typeface="Roboto"/>
                <a:cs typeface="Roboto"/>
                <a:sym typeface="Roboto"/>
              </a:rPr>
              <a:t>Todo departamento tiene un director</a:t>
            </a:r>
            <a:endParaRPr sz="2000">
              <a:solidFill>
                <a:schemeClr val="dk1"/>
              </a:solidFill>
              <a:latin typeface="Roboto"/>
              <a:ea typeface="Roboto"/>
              <a:cs typeface="Roboto"/>
              <a:sym typeface="Roboto"/>
            </a:endParaRPr>
          </a:p>
          <a:p>
            <a:pPr indent="0" lvl="0" marL="914400" marR="0" rtl="0" algn="ctr">
              <a:lnSpc>
                <a:spcPct val="100000"/>
              </a:lnSpc>
              <a:spcBef>
                <a:spcPts val="0"/>
              </a:spcBef>
              <a:spcAft>
                <a:spcPts val="0"/>
              </a:spcAft>
              <a:buNone/>
            </a:pPr>
            <a:r>
              <a:rPr lang="es-ES" sz="2000">
                <a:solidFill>
                  <a:schemeClr val="dk1"/>
                </a:solidFill>
                <a:latin typeface="Roboto"/>
                <a:ea typeface="Roboto"/>
                <a:cs typeface="Roboto"/>
                <a:sym typeface="Roboto"/>
              </a:rPr>
              <a:t>Un profesor puede dirigir un departamento</a:t>
            </a:r>
            <a:endParaRPr sz="2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g133e912af7b_0_19"/>
          <p:cNvPicPr preferRelativeResize="0"/>
          <p:nvPr/>
        </p:nvPicPr>
        <p:blipFill rotWithShape="1">
          <a:blip r:embed="rId3">
            <a:alphaModFix/>
          </a:blip>
          <a:srcRect b="0" l="0" r="0" t="0"/>
          <a:stretch/>
        </p:blipFill>
        <p:spPr>
          <a:xfrm>
            <a:off x="0" y="0"/>
            <a:ext cx="1042416" cy="6857998"/>
          </a:xfrm>
          <a:prstGeom prst="rect">
            <a:avLst/>
          </a:prstGeom>
          <a:noFill/>
          <a:ln>
            <a:noFill/>
          </a:ln>
        </p:spPr>
      </p:pic>
      <p:sp>
        <p:nvSpPr>
          <p:cNvPr id="211" name="Google Shape;211;g133e912af7b_0_19"/>
          <p:cNvSpPr txBox="1"/>
          <p:nvPr/>
        </p:nvSpPr>
        <p:spPr>
          <a:xfrm rot="-5400000">
            <a:off x="-240297" y="5711634"/>
            <a:ext cx="152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s-ES" sz="2000" u="none" cap="none" strike="noStrike">
                <a:solidFill>
                  <a:schemeClr val="lt1"/>
                </a:solidFill>
                <a:latin typeface="Roboto"/>
                <a:ea typeface="Roboto"/>
                <a:cs typeface="Roboto"/>
                <a:sym typeface="Roboto"/>
              </a:rPr>
              <a:t>MÓDULO 6</a:t>
            </a:r>
            <a:endParaRPr b="0" i="0" sz="2000" u="none" cap="none" strike="noStrike">
              <a:solidFill>
                <a:schemeClr val="lt1"/>
              </a:solidFill>
              <a:latin typeface="Roboto"/>
              <a:ea typeface="Roboto"/>
              <a:cs typeface="Roboto"/>
              <a:sym typeface="Roboto"/>
            </a:endParaRPr>
          </a:p>
        </p:txBody>
      </p:sp>
      <p:sp>
        <p:nvSpPr>
          <p:cNvPr id="212" name="Google Shape;212;g133e912af7b_0_19"/>
          <p:cNvSpPr txBox="1"/>
          <p:nvPr/>
        </p:nvSpPr>
        <p:spPr>
          <a:xfrm>
            <a:off x="1772652" y="617838"/>
            <a:ext cx="9818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lang="es-ES" sz="4000">
                <a:solidFill>
                  <a:schemeClr val="dk1"/>
                </a:solidFill>
                <a:latin typeface="Roboto"/>
                <a:ea typeface="Roboto"/>
                <a:cs typeface="Roboto"/>
                <a:sym typeface="Roboto"/>
              </a:rPr>
              <a:t>Componentes</a:t>
            </a:r>
            <a:endParaRPr b="0" i="0" sz="4000" u="none" cap="none" strike="noStrike">
              <a:solidFill>
                <a:schemeClr val="dk1"/>
              </a:solidFill>
              <a:latin typeface="Roboto"/>
              <a:ea typeface="Roboto"/>
              <a:cs typeface="Roboto"/>
              <a:sym typeface="Roboto"/>
            </a:endParaRPr>
          </a:p>
        </p:txBody>
      </p:sp>
      <p:pic>
        <p:nvPicPr>
          <p:cNvPr id="213" name="Google Shape;213;g133e912af7b_0_19"/>
          <p:cNvPicPr preferRelativeResize="0"/>
          <p:nvPr/>
        </p:nvPicPr>
        <p:blipFill rotWithShape="1">
          <a:blip r:embed="rId4">
            <a:alphaModFix/>
          </a:blip>
          <a:srcRect b="0" l="0" r="0" t="0"/>
          <a:stretch/>
        </p:blipFill>
        <p:spPr>
          <a:xfrm>
            <a:off x="10519719" y="0"/>
            <a:ext cx="1672281" cy="1192357"/>
          </a:xfrm>
          <a:prstGeom prst="rect">
            <a:avLst/>
          </a:prstGeom>
          <a:noFill/>
          <a:ln>
            <a:noFill/>
          </a:ln>
        </p:spPr>
      </p:pic>
      <p:sp>
        <p:nvSpPr>
          <p:cNvPr id="214" name="Google Shape;214;g133e912af7b_0_19"/>
          <p:cNvSpPr txBox="1"/>
          <p:nvPr/>
        </p:nvSpPr>
        <p:spPr>
          <a:xfrm>
            <a:off x="9185312" y="6361500"/>
            <a:ext cx="2685600" cy="2538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050"/>
              <a:buFont typeface="Arial"/>
              <a:buNone/>
            </a:pPr>
            <a:r>
              <a:rPr lang="es-ES" sz="1050">
                <a:solidFill>
                  <a:schemeClr val="dk1"/>
                </a:solidFill>
                <a:latin typeface="Roboto"/>
                <a:ea typeface="Roboto"/>
                <a:cs typeface="Roboto"/>
                <a:sym typeface="Roboto"/>
              </a:rPr>
              <a:t>Soria Juan Pablo</a:t>
            </a:r>
            <a:endParaRPr b="0" i="0" sz="1050" u="none" cap="none" strike="noStrike">
              <a:solidFill>
                <a:schemeClr val="dk1"/>
              </a:solidFill>
              <a:latin typeface="Roboto"/>
              <a:ea typeface="Roboto"/>
              <a:cs typeface="Roboto"/>
              <a:sym typeface="Roboto"/>
            </a:endParaRPr>
          </a:p>
        </p:txBody>
      </p:sp>
      <p:sp>
        <p:nvSpPr>
          <p:cNvPr id="215" name="Google Shape;215;g133e912af7b_0_19"/>
          <p:cNvSpPr txBox="1"/>
          <p:nvPr/>
        </p:nvSpPr>
        <p:spPr>
          <a:xfrm>
            <a:off x="1844575" y="1553325"/>
            <a:ext cx="9818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lang="es-ES" sz="2000">
                <a:solidFill>
                  <a:schemeClr val="dk1"/>
                </a:solidFill>
                <a:latin typeface="Roboto"/>
                <a:ea typeface="Roboto"/>
                <a:cs typeface="Roboto"/>
                <a:sym typeface="Roboto"/>
              </a:rPr>
              <a:t>Multiplicidad de las asociaciones</a:t>
            </a:r>
            <a:endParaRPr sz="2000">
              <a:solidFill>
                <a:schemeClr val="dk1"/>
              </a:solidFill>
              <a:latin typeface="Roboto"/>
              <a:ea typeface="Roboto"/>
              <a:cs typeface="Roboto"/>
              <a:sym typeface="Roboto"/>
            </a:endParaRPr>
          </a:p>
        </p:txBody>
      </p:sp>
      <p:grpSp>
        <p:nvGrpSpPr>
          <p:cNvPr id="216" name="Google Shape;216;g133e912af7b_0_19"/>
          <p:cNvGrpSpPr/>
          <p:nvPr/>
        </p:nvGrpSpPr>
        <p:grpSpPr>
          <a:xfrm>
            <a:off x="2333900" y="2181000"/>
            <a:ext cx="7803000" cy="1942650"/>
            <a:chOff x="2229400" y="3030575"/>
            <a:chExt cx="7803000" cy="1942650"/>
          </a:xfrm>
        </p:grpSpPr>
        <p:grpSp>
          <p:nvGrpSpPr>
            <p:cNvPr id="217" name="Google Shape;217;g133e912af7b_0_19"/>
            <p:cNvGrpSpPr/>
            <p:nvPr/>
          </p:nvGrpSpPr>
          <p:grpSpPr>
            <a:xfrm>
              <a:off x="2503075" y="3030575"/>
              <a:ext cx="7185850" cy="1094900"/>
              <a:chOff x="2082475" y="3030575"/>
              <a:chExt cx="7185850" cy="1094900"/>
            </a:xfrm>
          </p:grpSpPr>
          <p:sp>
            <p:nvSpPr>
              <p:cNvPr id="218" name="Google Shape;218;g133e912af7b_0_19"/>
              <p:cNvSpPr/>
              <p:nvPr/>
            </p:nvSpPr>
            <p:spPr>
              <a:xfrm>
                <a:off x="2082475" y="3180525"/>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Profesor</a:t>
                </a:r>
                <a:endParaRPr/>
              </a:p>
            </p:txBody>
          </p:sp>
          <p:sp>
            <p:nvSpPr>
              <p:cNvPr id="219" name="Google Shape;219;g133e912af7b_0_19"/>
              <p:cNvSpPr/>
              <p:nvPr/>
            </p:nvSpPr>
            <p:spPr>
              <a:xfrm>
                <a:off x="7147925" y="3180525"/>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Departamento</a:t>
                </a:r>
                <a:endParaRPr/>
              </a:p>
            </p:txBody>
          </p:sp>
          <p:cxnSp>
            <p:nvCxnSpPr>
              <p:cNvPr id="220" name="Google Shape;220;g133e912af7b_0_19"/>
              <p:cNvCxnSpPr>
                <a:stCxn id="218" idx="3"/>
                <a:endCxn id="219" idx="1"/>
              </p:cNvCxnSpPr>
              <p:nvPr/>
            </p:nvCxnSpPr>
            <p:spPr>
              <a:xfrm>
                <a:off x="4202875" y="3578025"/>
                <a:ext cx="2945100" cy="0"/>
              </a:xfrm>
              <a:prstGeom prst="straightConnector1">
                <a:avLst/>
              </a:prstGeom>
              <a:noFill/>
              <a:ln cap="flat" cmpd="sng" w="9525">
                <a:solidFill>
                  <a:schemeClr val="dk2"/>
                </a:solidFill>
                <a:prstDash val="solid"/>
                <a:round/>
                <a:headEnd len="med" w="med" type="none"/>
                <a:tailEnd len="med" w="med" type="none"/>
              </a:ln>
            </p:spPr>
          </p:cxnSp>
          <p:sp>
            <p:nvSpPr>
              <p:cNvPr id="221" name="Google Shape;221;g133e912af7b_0_19"/>
              <p:cNvSpPr txBox="1"/>
              <p:nvPr/>
            </p:nvSpPr>
            <p:spPr>
              <a:xfrm>
                <a:off x="4563300" y="3030575"/>
                <a:ext cx="228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pertenece</a:t>
                </a:r>
                <a:endParaRPr>
                  <a:latin typeface="Calibri"/>
                  <a:ea typeface="Calibri"/>
                  <a:cs typeface="Calibri"/>
                  <a:sym typeface="Calibri"/>
                </a:endParaRPr>
              </a:p>
            </p:txBody>
          </p:sp>
          <p:sp>
            <p:nvSpPr>
              <p:cNvPr id="222" name="Google Shape;222;g133e912af7b_0_19"/>
              <p:cNvSpPr txBox="1"/>
              <p:nvPr/>
            </p:nvSpPr>
            <p:spPr>
              <a:xfrm>
                <a:off x="4332525" y="3725275"/>
                <a:ext cx="40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a:t>
                </a:r>
                <a:endParaRPr>
                  <a:latin typeface="Calibri"/>
                  <a:ea typeface="Calibri"/>
                  <a:cs typeface="Calibri"/>
                  <a:sym typeface="Calibri"/>
                </a:endParaRPr>
              </a:p>
            </p:txBody>
          </p:sp>
          <p:sp>
            <p:nvSpPr>
              <p:cNvPr id="223" name="Google Shape;223;g133e912af7b_0_19"/>
              <p:cNvSpPr txBox="1"/>
              <p:nvPr/>
            </p:nvSpPr>
            <p:spPr>
              <a:xfrm>
                <a:off x="6200500" y="3725275"/>
                <a:ext cx="844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ES">
                    <a:latin typeface="Calibri"/>
                    <a:ea typeface="Calibri"/>
                    <a:cs typeface="Calibri"/>
                    <a:sym typeface="Calibri"/>
                  </a:rPr>
                  <a:t>1</a:t>
                </a:r>
                <a:endParaRPr>
                  <a:latin typeface="Calibri"/>
                  <a:ea typeface="Calibri"/>
                  <a:cs typeface="Calibri"/>
                  <a:sym typeface="Calibri"/>
                </a:endParaRPr>
              </a:p>
            </p:txBody>
          </p:sp>
        </p:grpSp>
        <p:sp>
          <p:nvSpPr>
            <p:cNvPr id="224" name="Google Shape;224;g133e912af7b_0_19"/>
            <p:cNvSpPr txBox="1"/>
            <p:nvPr/>
          </p:nvSpPr>
          <p:spPr>
            <a:xfrm>
              <a:off x="2229400" y="4265225"/>
              <a:ext cx="7803000" cy="708000"/>
            </a:xfrm>
            <a:prstGeom prst="rect">
              <a:avLst/>
            </a:prstGeom>
            <a:noFill/>
            <a:ln>
              <a:noFill/>
            </a:ln>
          </p:spPr>
          <p:txBody>
            <a:bodyPr anchorCtr="0" anchor="t" bIns="45700" lIns="91425" spcFirstLastPara="1" rIns="91425" wrap="square" tIns="45700">
              <a:spAutoFit/>
            </a:bodyPr>
            <a:lstStyle/>
            <a:p>
              <a:pPr indent="0" lvl="0" marL="914400" marR="0" rtl="0" algn="ctr">
                <a:lnSpc>
                  <a:spcPct val="100000"/>
                </a:lnSpc>
                <a:spcBef>
                  <a:spcPts val="0"/>
                </a:spcBef>
                <a:spcAft>
                  <a:spcPts val="0"/>
                </a:spcAft>
                <a:buNone/>
              </a:pPr>
              <a:r>
                <a:rPr lang="es-ES" sz="2000">
                  <a:solidFill>
                    <a:schemeClr val="dk1"/>
                  </a:solidFill>
                  <a:latin typeface="Roboto"/>
                  <a:ea typeface="Roboto"/>
                  <a:cs typeface="Roboto"/>
                  <a:sym typeface="Roboto"/>
                </a:rPr>
                <a:t>Todo profesor pertenece a un departamento</a:t>
              </a:r>
              <a:endParaRPr sz="2000">
                <a:solidFill>
                  <a:schemeClr val="dk1"/>
                </a:solidFill>
                <a:latin typeface="Roboto"/>
                <a:ea typeface="Roboto"/>
                <a:cs typeface="Roboto"/>
                <a:sym typeface="Roboto"/>
              </a:endParaRPr>
            </a:p>
            <a:p>
              <a:pPr indent="0" lvl="0" marL="914400" marR="0" rtl="0" algn="ctr">
                <a:lnSpc>
                  <a:spcPct val="100000"/>
                </a:lnSpc>
                <a:spcBef>
                  <a:spcPts val="0"/>
                </a:spcBef>
                <a:spcAft>
                  <a:spcPts val="0"/>
                </a:spcAft>
                <a:buNone/>
              </a:pPr>
              <a:r>
                <a:rPr lang="es-ES" sz="2000">
                  <a:solidFill>
                    <a:schemeClr val="dk1"/>
                  </a:solidFill>
                  <a:latin typeface="Roboto"/>
                  <a:ea typeface="Roboto"/>
                  <a:cs typeface="Roboto"/>
                  <a:sym typeface="Roboto"/>
                </a:rPr>
                <a:t>A un departamento pueden pertenecer vario profesores</a:t>
              </a:r>
              <a:endParaRPr sz="2000">
                <a:solidFill>
                  <a:schemeClr val="dk1"/>
                </a:solidFill>
                <a:latin typeface="Roboto"/>
                <a:ea typeface="Roboto"/>
                <a:cs typeface="Roboto"/>
                <a:sym typeface="Roboto"/>
              </a:endParaRPr>
            </a:p>
          </p:txBody>
        </p:sp>
      </p:grpSp>
      <p:grpSp>
        <p:nvGrpSpPr>
          <p:cNvPr id="225" name="Google Shape;225;g133e912af7b_0_19"/>
          <p:cNvGrpSpPr/>
          <p:nvPr/>
        </p:nvGrpSpPr>
        <p:grpSpPr>
          <a:xfrm>
            <a:off x="2578488" y="4299750"/>
            <a:ext cx="7941225" cy="2558250"/>
            <a:chOff x="2716725" y="4271250"/>
            <a:chExt cx="7941225" cy="2558250"/>
          </a:xfrm>
        </p:grpSpPr>
        <p:grpSp>
          <p:nvGrpSpPr>
            <p:cNvPr id="226" name="Google Shape;226;g133e912af7b_0_19"/>
            <p:cNvGrpSpPr/>
            <p:nvPr/>
          </p:nvGrpSpPr>
          <p:grpSpPr>
            <a:xfrm>
              <a:off x="2854688" y="4271250"/>
              <a:ext cx="7321563" cy="1094900"/>
              <a:chOff x="1946763" y="3030575"/>
              <a:chExt cx="7321563" cy="1094900"/>
            </a:xfrm>
          </p:grpSpPr>
          <p:sp>
            <p:nvSpPr>
              <p:cNvPr id="227" name="Google Shape;227;g133e912af7b_0_19"/>
              <p:cNvSpPr/>
              <p:nvPr/>
            </p:nvSpPr>
            <p:spPr>
              <a:xfrm>
                <a:off x="1946763" y="3176600"/>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Cuenta</a:t>
                </a:r>
                <a:endParaRPr/>
              </a:p>
            </p:txBody>
          </p:sp>
          <p:sp>
            <p:nvSpPr>
              <p:cNvPr id="228" name="Google Shape;228;g133e912af7b_0_19"/>
              <p:cNvSpPr/>
              <p:nvPr/>
            </p:nvSpPr>
            <p:spPr>
              <a:xfrm>
                <a:off x="7147925" y="3180525"/>
                <a:ext cx="2120400" cy="7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ES"/>
                  <a:t>Cliente</a:t>
                </a:r>
                <a:endParaRPr/>
              </a:p>
            </p:txBody>
          </p:sp>
          <p:cxnSp>
            <p:nvCxnSpPr>
              <p:cNvPr id="229" name="Google Shape;229;g133e912af7b_0_19"/>
              <p:cNvCxnSpPr>
                <a:stCxn id="227" idx="3"/>
                <a:endCxn id="228" idx="1"/>
              </p:cNvCxnSpPr>
              <p:nvPr/>
            </p:nvCxnSpPr>
            <p:spPr>
              <a:xfrm>
                <a:off x="4067163" y="3574100"/>
                <a:ext cx="3080700" cy="3900"/>
              </a:xfrm>
              <a:prstGeom prst="straightConnector1">
                <a:avLst/>
              </a:prstGeom>
              <a:noFill/>
              <a:ln cap="flat" cmpd="sng" w="9525">
                <a:solidFill>
                  <a:schemeClr val="dk2"/>
                </a:solidFill>
                <a:prstDash val="solid"/>
                <a:round/>
                <a:headEnd len="med" w="med" type="none"/>
                <a:tailEnd len="med" w="med" type="none"/>
              </a:ln>
            </p:spPr>
          </p:cxnSp>
          <p:sp>
            <p:nvSpPr>
              <p:cNvPr id="230" name="Google Shape;230;g133e912af7b_0_19"/>
              <p:cNvSpPr txBox="1"/>
              <p:nvPr/>
            </p:nvSpPr>
            <p:spPr>
              <a:xfrm>
                <a:off x="4563300" y="3030575"/>
                <a:ext cx="2287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a:latin typeface="Calibri"/>
                    <a:ea typeface="Calibri"/>
                    <a:cs typeface="Calibri"/>
                    <a:sym typeface="Calibri"/>
                  </a:rPr>
                  <a:t>es titular de</a:t>
                </a:r>
                <a:endParaRPr>
                  <a:latin typeface="Calibri"/>
                  <a:ea typeface="Calibri"/>
                  <a:cs typeface="Calibri"/>
                  <a:sym typeface="Calibri"/>
                </a:endParaRPr>
              </a:p>
            </p:txBody>
          </p:sp>
          <p:sp>
            <p:nvSpPr>
              <p:cNvPr id="231" name="Google Shape;231;g133e912af7b_0_19"/>
              <p:cNvSpPr txBox="1"/>
              <p:nvPr/>
            </p:nvSpPr>
            <p:spPr>
              <a:xfrm>
                <a:off x="4332525" y="3725275"/>
                <a:ext cx="76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a:latin typeface="Calibri"/>
                    <a:ea typeface="Calibri"/>
                    <a:cs typeface="Calibri"/>
                    <a:sym typeface="Calibri"/>
                  </a:rPr>
                  <a:t>0..</a:t>
                </a:r>
                <a:r>
                  <a:rPr lang="es-ES">
                    <a:latin typeface="Calibri"/>
                    <a:ea typeface="Calibri"/>
                    <a:cs typeface="Calibri"/>
                    <a:sym typeface="Calibri"/>
                  </a:rPr>
                  <a:t>*</a:t>
                </a:r>
                <a:endParaRPr>
                  <a:latin typeface="Calibri"/>
                  <a:ea typeface="Calibri"/>
                  <a:cs typeface="Calibri"/>
                  <a:sym typeface="Calibri"/>
                </a:endParaRPr>
              </a:p>
            </p:txBody>
          </p:sp>
          <p:sp>
            <p:nvSpPr>
              <p:cNvPr id="232" name="Google Shape;232;g133e912af7b_0_19"/>
              <p:cNvSpPr txBox="1"/>
              <p:nvPr/>
            </p:nvSpPr>
            <p:spPr>
              <a:xfrm>
                <a:off x="6200500" y="3725275"/>
                <a:ext cx="8445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ES">
                    <a:latin typeface="Calibri"/>
                    <a:ea typeface="Calibri"/>
                    <a:cs typeface="Calibri"/>
                    <a:sym typeface="Calibri"/>
                  </a:rPr>
                  <a:t>1..*</a:t>
                </a:r>
                <a:endParaRPr>
                  <a:latin typeface="Calibri"/>
                  <a:ea typeface="Calibri"/>
                  <a:cs typeface="Calibri"/>
                  <a:sym typeface="Calibri"/>
                </a:endParaRPr>
              </a:p>
            </p:txBody>
          </p:sp>
        </p:grpSp>
        <p:sp>
          <p:nvSpPr>
            <p:cNvPr id="233" name="Google Shape;233;g133e912af7b_0_19"/>
            <p:cNvSpPr txBox="1"/>
            <p:nvPr/>
          </p:nvSpPr>
          <p:spPr>
            <a:xfrm>
              <a:off x="2716725" y="5505900"/>
              <a:ext cx="23940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ES" sz="2000">
                  <a:solidFill>
                    <a:schemeClr val="dk1"/>
                  </a:solidFill>
                  <a:latin typeface="Roboto"/>
                  <a:ea typeface="Roboto"/>
                  <a:cs typeface="Roboto"/>
                  <a:sym typeface="Roboto"/>
                </a:rPr>
                <a:t>Relación Opcional </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lang="es-ES" sz="2000">
                  <a:solidFill>
                    <a:schemeClr val="dk1"/>
                  </a:solidFill>
                  <a:latin typeface="Roboto"/>
                  <a:ea typeface="Roboto"/>
                  <a:cs typeface="Roboto"/>
                  <a:sym typeface="Roboto"/>
                </a:rPr>
                <a:t>Un cliente puede o no ser titular de una cuenta</a:t>
              </a:r>
              <a:endParaRPr sz="2000">
                <a:solidFill>
                  <a:schemeClr val="dk1"/>
                </a:solidFill>
                <a:latin typeface="Roboto"/>
                <a:ea typeface="Roboto"/>
                <a:cs typeface="Roboto"/>
                <a:sym typeface="Roboto"/>
              </a:endParaRPr>
            </a:p>
          </p:txBody>
        </p:sp>
        <p:sp>
          <p:nvSpPr>
            <p:cNvPr id="234" name="Google Shape;234;g133e912af7b_0_19"/>
            <p:cNvSpPr txBox="1"/>
            <p:nvPr/>
          </p:nvSpPr>
          <p:spPr>
            <a:xfrm>
              <a:off x="7972350" y="5366150"/>
              <a:ext cx="26856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s-ES" sz="2000">
                  <a:solidFill>
                    <a:schemeClr val="dk1"/>
                  </a:solidFill>
                  <a:latin typeface="Roboto"/>
                  <a:ea typeface="Roboto"/>
                  <a:cs typeface="Roboto"/>
                  <a:sym typeface="Roboto"/>
                </a:rPr>
                <a:t>Relación Obligatoria</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None/>
              </a:pPr>
              <a:r>
                <a:rPr lang="es-ES" sz="2000">
                  <a:solidFill>
                    <a:schemeClr val="dk1"/>
                  </a:solidFill>
                  <a:latin typeface="Roboto"/>
                  <a:ea typeface="Roboto"/>
                  <a:cs typeface="Roboto"/>
                  <a:sym typeface="Roboto"/>
                </a:rPr>
                <a:t>Una cuenta debe tener un titular como mínimo</a:t>
              </a:r>
              <a:endParaRPr sz="2000">
                <a:solidFill>
                  <a:schemeClr val="dk1"/>
                </a:solidFill>
                <a:latin typeface="Roboto"/>
                <a:ea typeface="Roboto"/>
                <a:cs typeface="Roboto"/>
                <a:sym typeface="Roboto"/>
              </a:endParaRPr>
            </a:p>
          </p:txBody>
        </p:sp>
        <p:sp>
          <p:nvSpPr>
            <p:cNvPr id="235" name="Google Shape;235;g133e912af7b_0_19"/>
            <p:cNvSpPr/>
            <p:nvPr/>
          </p:nvSpPr>
          <p:spPr>
            <a:xfrm rot="-5400000">
              <a:off x="5781052" y="4396375"/>
              <a:ext cx="203325" cy="135800"/>
            </a:xfrm>
            <a:prstGeom prst="flowChartExtra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2022-03-04T18:10:39Z</dcterms:created>
  <dc:creator>Luis Augusto Parada</dc:creator>
</cp:coreProperties>
</file>