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725AA1-1019-41E7-99B1-6CD6CBB03C69}">
  <a:tblStyle styleId="{C1725AA1-1019-41E7-99B1-6CD6CBB03C6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8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5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214313" y="857250"/>
            <a:ext cx="8715375" cy="214313"/>
          </a:xfrm>
          <a:prstGeom prst="rect">
            <a:avLst/>
          </a:prstGeom>
          <a:solidFill>
            <a:srgbClr val="4F81BD"/>
          </a:solidFill>
          <a:ln w="381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28398" dir="3806097" algn="ctr" rotWithShape="0">
              <a:srgbClr val="243F60">
                <a:alpha val="4980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142875" y="549275"/>
            <a:ext cx="3571875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b="1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La Oficina de Proyectos de Informática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"/>
          <p:cNvSpPr/>
          <p:nvPr/>
        </p:nvSpPr>
        <p:spPr>
          <a:xfrm>
            <a:off x="6572250" y="581025"/>
            <a:ext cx="2428875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200" b="1" i="1">
                <a:solidFill>
                  <a:srgbClr val="365F91"/>
                </a:solidFill>
                <a:latin typeface="Arial"/>
                <a:ea typeface="Arial"/>
                <a:cs typeface="Arial"/>
                <a:sym typeface="Arial"/>
              </a:rPr>
              <a:t>www.pmoinformatica.com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214313" y="857250"/>
            <a:ext cx="8715375" cy="214313"/>
          </a:xfrm>
          <a:prstGeom prst="rect">
            <a:avLst/>
          </a:prstGeom>
          <a:solidFill>
            <a:srgbClr val="4F81BD"/>
          </a:solidFill>
          <a:ln w="381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28398" dir="3806097" algn="ctr" rotWithShape="0">
              <a:srgbClr val="243F60">
                <a:alpha val="4980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6"/>
          <p:cNvSpPr/>
          <p:nvPr/>
        </p:nvSpPr>
        <p:spPr>
          <a:xfrm>
            <a:off x="142875" y="549275"/>
            <a:ext cx="3571875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b="1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La Oficina de Proyectos de Informática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6"/>
          <p:cNvSpPr/>
          <p:nvPr/>
        </p:nvSpPr>
        <p:spPr>
          <a:xfrm>
            <a:off x="6572250" y="581025"/>
            <a:ext cx="2428875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200" b="1" i="1">
                <a:solidFill>
                  <a:srgbClr val="365F91"/>
                </a:solidFill>
                <a:latin typeface="Arial"/>
                <a:ea typeface="Arial"/>
                <a:cs typeface="Arial"/>
                <a:sym typeface="Arial"/>
              </a:rPr>
              <a:t>www.pmoinformatica.com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ctrTitle"/>
          </p:nvPr>
        </p:nvSpPr>
        <p:spPr>
          <a:xfrm>
            <a:off x="1143000" y="1196752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s-VE" b="1" dirty="0"/>
              <a:t>Reporte de Avance de Proyecto Aplicativo My Hospital</a:t>
            </a:r>
            <a:endParaRPr sz="2400" b="1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"/>
          </p:nvPr>
        </p:nvSpPr>
        <p:spPr>
          <a:xfrm>
            <a:off x="1500188" y="3786188"/>
            <a:ext cx="64008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s-VE" sz="2380" b="1" dirty="0"/>
              <a:t>Período: </a:t>
            </a:r>
            <a:r>
              <a:rPr lang="es-VE" sz="2380" b="1" dirty="0">
                <a:solidFill>
                  <a:srgbClr val="00B050"/>
                </a:solidFill>
              </a:rPr>
              <a:t>20/09/2019 al 17/10/2019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rPr lang="es-VE" sz="2380" b="1" dirty="0"/>
              <a:t>Organización: </a:t>
            </a:r>
            <a:r>
              <a:rPr lang="es-VE" sz="2380" b="1" dirty="0">
                <a:solidFill>
                  <a:srgbClr val="00B050"/>
                </a:solidFill>
              </a:rPr>
              <a:t>Hospital</a:t>
            </a:r>
            <a:endParaRPr sz="2380" b="1" dirty="0"/>
          </a:p>
          <a:p>
            <a:pPr marL="0" lvl="0" indent="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rPr lang="es-VE" sz="2380" b="1" dirty="0"/>
              <a:t>Cliente: </a:t>
            </a:r>
            <a:r>
              <a:rPr lang="es-CO" sz="2380" b="1" dirty="0">
                <a:solidFill>
                  <a:srgbClr val="00B050"/>
                </a:solidFill>
              </a:rPr>
              <a:t>Carlos Londoño</a:t>
            </a:r>
          </a:p>
          <a:p>
            <a:pPr marL="0" lvl="0" indent="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rPr lang="es-CO" sz="2380" b="1" dirty="0"/>
              <a:t>Gerente del Proyecto: </a:t>
            </a:r>
            <a:r>
              <a:rPr lang="es-CO" sz="2380" b="1" dirty="0">
                <a:solidFill>
                  <a:srgbClr val="00B050"/>
                </a:solidFill>
              </a:rPr>
              <a:t>Andrés Felipe Farfán Hernández</a:t>
            </a:r>
            <a:endParaRPr lang="es-CO" sz="2380" b="1" dirty="0"/>
          </a:p>
          <a:p>
            <a:pPr marL="0" lvl="0" indent="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endParaRPr sz="2380" b="1" dirty="0"/>
          </a:p>
          <a:p>
            <a:pPr marL="0" lvl="0" indent="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endParaRPr sz="2380" b="1" dirty="0">
              <a:solidFill>
                <a:srgbClr val="00B050"/>
              </a:solidFill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1</a:t>
            </a:fld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1177159" y="641131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/>
        </p:nvSpPr>
        <p:spPr>
          <a:xfrm>
            <a:off x="142875" y="1357313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Compromisos para el próximo período</a:t>
            </a:r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10</a:t>
            </a:fld>
            <a:endParaRPr/>
          </a:p>
        </p:txBody>
      </p:sp>
      <p:graphicFrame>
        <p:nvGraphicFramePr>
          <p:cNvPr id="170" name="Google Shape;170;p23"/>
          <p:cNvGraphicFramePr/>
          <p:nvPr>
            <p:extLst>
              <p:ext uri="{D42A27DB-BD31-4B8C-83A1-F6EECF244321}">
                <p14:modId xmlns:p14="http://schemas.microsoft.com/office/powerpoint/2010/main" val="3080914714"/>
              </p:ext>
            </p:extLst>
          </p:nvPr>
        </p:nvGraphicFramePr>
        <p:xfrm>
          <a:off x="285750" y="1928813"/>
          <a:ext cx="8644000" cy="4659730"/>
        </p:xfrm>
        <a:graphic>
          <a:graphicData uri="http://schemas.openxmlformats.org/drawingml/2006/table">
            <a:tbl>
              <a:tblPr firstRow="1" bandRow="1">
                <a:noFill/>
                <a:tableStyleId>{C1725AA1-1019-41E7-99B1-6CD6CBB03C69}</a:tableStyleId>
              </a:tblPr>
              <a:tblGrid>
                <a:gridCol w="26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Compromiso / Pendiente / Actividad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Responsable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Fecha Compromiso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Descripción del Estado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strike="noStrike" cap="none" dirty="0">
                          <a:solidFill>
                            <a:srgbClr val="00B050"/>
                          </a:solidFill>
                        </a:rPr>
                        <a:t>Alerta de error, al ingresar cárteres especiales en el modulo de pacientes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strike="noStrike" cap="none" dirty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Cristhian Urrego : Desarrollador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b="0" u="none" strike="noStrike" cap="none" dirty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9/10/2019</a:t>
                      </a:r>
                      <a:endParaRPr sz="14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strike="noStrike" cap="none" dirty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Cerrado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strike="noStrike" cap="none" dirty="0">
                          <a:solidFill>
                            <a:srgbClr val="00B050"/>
                          </a:solidFill>
                        </a:rPr>
                        <a:t>Generar las matrices de Riesgos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strike="noStrike" cap="none" dirty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Andrés Farfán : Scrum Master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b="0" u="none" strike="noStrike" cap="none" dirty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10/10/2019</a:t>
                      </a:r>
                      <a:endParaRPr sz="14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strike="noStrike" cap="none" dirty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Cerrado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strike="noStrike" cap="none" dirty="0">
                          <a:solidFill>
                            <a:srgbClr val="00B050"/>
                          </a:solidFill>
                        </a:rPr>
                        <a:t>Generar Costo de producción,sostenmiento y actualizacion,proyección de actualizaciones  y ventas 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400" u="none" strike="noStrike" cap="none" dirty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Andrés Farfán : Scrum Master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400" b="0" u="none" strike="noStrike" cap="none" dirty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10/10/2019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strike="noStrike" cap="none" dirty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Cerrado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strike="noStrike" cap="none" dirty="0">
                          <a:solidFill>
                            <a:srgbClr val="00B050"/>
                          </a:solidFill>
                        </a:rPr>
                        <a:t>Generar documento administrativo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strike="noStrike" cap="none" dirty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Natalia Isaza: Analista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400" b="0" u="none" strike="noStrike" cap="none" dirty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14/10/2019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strike="noStrike" cap="none" dirty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Cerrado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/>
        </p:nvSpPr>
        <p:spPr>
          <a:xfrm>
            <a:off x="142875" y="1357313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Decisiones pendientes</a:t>
            </a:r>
            <a:endParaRPr/>
          </a:p>
        </p:txBody>
      </p:sp>
      <p:sp>
        <p:nvSpPr>
          <p:cNvPr id="176" name="Google Shape;176;p2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11</a:t>
            </a:fld>
            <a:endParaRPr/>
          </a:p>
        </p:txBody>
      </p:sp>
      <p:graphicFrame>
        <p:nvGraphicFramePr>
          <p:cNvPr id="177" name="Google Shape;177;p24"/>
          <p:cNvGraphicFramePr/>
          <p:nvPr>
            <p:extLst>
              <p:ext uri="{D42A27DB-BD31-4B8C-83A1-F6EECF244321}">
                <p14:modId xmlns:p14="http://schemas.microsoft.com/office/powerpoint/2010/main" val="2021410626"/>
              </p:ext>
            </p:extLst>
          </p:nvPr>
        </p:nvGraphicFramePr>
        <p:xfrm>
          <a:off x="285750" y="1928813"/>
          <a:ext cx="8501100" cy="3375770"/>
        </p:xfrm>
        <a:graphic>
          <a:graphicData uri="http://schemas.openxmlformats.org/drawingml/2006/table">
            <a:tbl>
              <a:tblPr firstRow="1" bandRow="1">
                <a:noFill/>
                <a:tableStyleId>{C1725AA1-1019-41E7-99B1-6CD6CBB03C69}</a:tableStyleId>
              </a:tblPr>
              <a:tblGrid>
                <a:gridCol w="321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4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Decisión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Responsable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Impacto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strike="noStrike" cap="none" dirty="0">
                          <a:solidFill>
                            <a:srgbClr val="00B050"/>
                          </a:solidFill>
                        </a:rPr>
                        <a:t>N/N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strike="noStrike" cap="none" dirty="0">
                          <a:solidFill>
                            <a:srgbClr val="00B050"/>
                          </a:solidFill>
                          <a:latin typeface="Calibri"/>
                          <a:sym typeface="Calibri"/>
                        </a:rPr>
                        <a:t>N/N</a:t>
                      </a:r>
                      <a:endParaRPr lang="es-CO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N/N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/>
        </p:nvSpPr>
        <p:spPr>
          <a:xfrm>
            <a:off x="600075" y="1357313"/>
            <a:ext cx="77724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600075" y="1785937"/>
            <a:ext cx="8258100" cy="45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VE" sz="2400"/>
              <a:t>Estado de compromisos del período anterior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VE" sz="2400"/>
              <a:t>Indicadores y Proyecciones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VE" sz="2400"/>
              <a:t>Causas de desviación y acciones correctivas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VE" sz="2400"/>
              <a:t>Logros del período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VE" sz="2400"/>
              <a:t>Estado actual de incidentes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VE" sz="2400"/>
              <a:t>Estado actual de riesgos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VE" sz="2400"/>
              <a:t>Estado actual de solicitudes de cambios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VE" sz="2400"/>
              <a:t>Logros planificados para el próximo período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VE" sz="2400"/>
              <a:t>Compromisos para el próximo período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VE" sz="2400"/>
              <a:t>Decisiones pendientes</a:t>
            </a:r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/>
        </p:nvSpPr>
        <p:spPr>
          <a:xfrm>
            <a:off x="0" y="13652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de compromisos del período anterior</a:t>
            </a: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3</a:t>
            </a:fld>
            <a:endParaRPr/>
          </a:p>
        </p:txBody>
      </p:sp>
      <p:graphicFrame>
        <p:nvGraphicFramePr>
          <p:cNvPr id="112" name="Google Shape;112;p15"/>
          <p:cNvGraphicFramePr/>
          <p:nvPr>
            <p:extLst>
              <p:ext uri="{D42A27DB-BD31-4B8C-83A1-F6EECF244321}">
                <p14:modId xmlns:p14="http://schemas.microsoft.com/office/powerpoint/2010/main" val="1465327699"/>
              </p:ext>
            </p:extLst>
          </p:nvPr>
        </p:nvGraphicFramePr>
        <p:xfrm>
          <a:off x="250000" y="833385"/>
          <a:ext cx="8644000" cy="5191230"/>
        </p:xfrm>
        <a:graphic>
          <a:graphicData uri="http://schemas.openxmlformats.org/drawingml/2006/table">
            <a:tbl>
              <a:tblPr firstRow="1" bandRow="1">
                <a:noFill/>
                <a:tableStyleId>{C1725AA1-1019-41E7-99B1-6CD6CBB03C69}</a:tableStyleId>
              </a:tblPr>
              <a:tblGrid>
                <a:gridCol w="26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Compromiso / Pendiente / Actividad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Responsable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Fecha Compromiso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Descripción del Estado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strike="noStrike" cap="none" dirty="0">
                          <a:solidFill>
                            <a:srgbClr val="00B050"/>
                          </a:solidFill>
                        </a:rPr>
                        <a:t>Realizar pruebas adicionales del software para comprobar la seguridad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strike="noStrike" cap="none" dirty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Anthony Barahona: Tester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b="0" u="none" strike="noStrike" cap="none" dirty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20/09/2019</a:t>
                      </a:r>
                      <a:endParaRPr sz="14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strike="noStrike" cap="none" dirty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Pendiente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strike="noStrike" cap="none" dirty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Múltiples pruebas de seguridad, el cual puede llevar un poco de tiempo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strike="noStrike" cap="none" dirty="0">
                          <a:solidFill>
                            <a:srgbClr val="00B050"/>
                          </a:solidFill>
                        </a:rPr>
                        <a:t>Entregar en el próximo sprint una característica que de valor al product owner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strike="noStrike" cap="none" dirty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Andrés Felipe Farfán Hernández: Scrum Master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400" b="0" u="none" strike="noStrike" cap="none" dirty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20/09/2019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strike="noStrike" cap="none" dirty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Pendiente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strike="noStrike" cap="none" dirty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Definir junto con el desarrollador cual seria la característica que nos apruebe un alto valor.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/>
        </p:nvSpPr>
        <p:spPr>
          <a:xfrm>
            <a:off x="0" y="462518"/>
            <a:ext cx="77724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Indicadores y proyecciones</a:t>
            </a:r>
            <a:endParaRPr dirty="0"/>
          </a:p>
        </p:txBody>
      </p:sp>
      <p:sp>
        <p:nvSpPr>
          <p:cNvPr id="118" name="Google Shape;118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4</a:t>
            </a:fld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83930" y="1082552"/>
            <a:ext cx="4375528" cy="3222161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Situación actual del proyecto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 Planificado(PV): $14.424.000</a:t>
            </a:r>
            <a:endParaRPr dirty="0"/>
          </a:p>
          <a:p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 Ganado(EV)</a:t>
            </a:r>
            <a:r>
              <a:rPr lang="es-V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$14.424.000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Costo real invertido(AC): $12.564.000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Variación de cronograma(SV): </a:t>
            </a:r>
            <a:r>
              <a:rPr lang="es-VE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V.ganado</a:t>
            </a: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s-VE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V.planificado</a:t>
            </a: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Índice de desempeño de cronograma(SPI): </a:t>
            </a:r>
            <a:r>
              <a:rPr lang="es-VE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V.ganado</a:t>
            </a: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s-VE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V.planificado</a:t>
            </a: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Variación de costo(CV): </a:t>
            </a:r>
            <a:r>
              <a:rPr lang="es-VE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V.ganado-C.real</a:t>
            </a: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$1.860.000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Índice de desempeño de costo(CPI):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V.ganado</a:t>
            </a: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s-VE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C.real</a:t>
            </a: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1,15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83930" y="4545016"/>
            <a:ext cx="8708378" cy="217646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Proyecciones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Fecha estimada de conclusión: 17/10/2019</a:t>
            </a:r>
            <a:endParaRPr dirty="0"/>
          </a:p>
          <a:p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Presupuesto hasta la conclusión(</a:t>
            </a:r>
            <a:r>
              <a:rPr lang="es-V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 -Budget at </a:t>
            </a:r>
            <a:r>
              <a:rPr lang="es-V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Completion</a:t>
            </a:r>
            <a:r>
              <a:rPr lang="es-V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s-V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Presupuesto al aprobar el proyecto o a iniciar: $52.672.000</a:t>
            </a:r>
            <a:endParaRPr dirty="0"/>
          </a:p>
          <a:p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Estimación a la conclusión(EAC): BAC – SV = </a:t>
            </a:r>
            <a:r>
              <a:rPr lang="es-V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$52.672.000</a:t>
            </a:r>
            <a:endParaRPr lang="es-VE" dirty="0"/>
          </a:p>
          <a:p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Estimación hasta la conclusión(ETC): EAC </a:t>
            </a:r>
            <a:r>
              <a:rPr lang="es-V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 = </a:t>
            </a:r>
            <a:r>
              <a:rPr lang="es-V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$40.108.000</a:t>
            </a:r>
            <a:endParaRPr lang="es-VE" dirty="0"/>
          </a:p>
          <a:p>
            <a:pPr lvl="0"/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Índice de desempeño de trabajo por completar(</a:t>
            </a:r>
            <a:r>
              <a:rPr lang="es-V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TCPI):(BAC – EV) / (BAC – AC) = 0,9</a:t>
            </a:r>
            <a:endParaRPr dirty="0"/>
          </a:p>
        </p:txBody>
      </p:sp>
      <p:sp>
        <p:nvSpPr>
          <p:cNvPr id="121" name="Google Shape;121;p16"/>
          <p:cNvSpPr/>
          <p:nvPr/>
        </p:nvSpPr>
        <p:spPr>
          <a:xfrm>
            <a:off x="4572000" y="1131646"/>
            <a:ext cx="4220308" cy="3173067"/>
          </a:xfrm>
          <a:prstGeom prst="rect">
            <a:avLst/>
          </a:prstGeom>
          <a:noFill/>
          <a:ln w="9525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 de Valor Ganado</a:t>
            </a:r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CD610F7-76B1-4034-BEA7-A30DE2C3E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013" y="1464930"/>
            <a:ext cx="3699874" cy="25064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/>
        </p:nvSpPr>
        <p:spPr>
          <a:xfrm>
            <a:off x="142875" y="1357313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Causas de desviación y acciones correctivas</a:t>
            </a: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5</a:t>
            </a:fld>
            <a:endParaRPr/>
          </a:p>
        </p:txBody>
      </p:sp>
      <p:graphicFrame>
        <p:nvGraphicFramePr>
          <p:cNvPr id="128" name="Google Shape;128;p17"/>
          <p:cNvGraphicFramePr/>
          <p:nvPr>
            <p:extLst>
              <p:ext uri="{D42A27DB-BD31-4B8C-83A1-F6EECF244321}">
                <p14:modId xmlns:p14="http://schemas.microsoft.com/office/powerpoint/2010/main" val="4155990909"/>
              </p:ext>
            </p:extLst>
          </p:nvPr>
        </p:nvGraphicFramePr>
        <p:xfrm>
          <a:off x="250012" y="1810001"/>
          <a:ext cx="8643975" cy="4332990"/>
        </p:xfrm>
        <a:graphic>
          <a:graphicData uri="http://schemas.openxmlformats.org/drawingml/2006/table">
            <a:tbl>
              <a:tblPr firstRow="1" bandRow="1">
                <a:noFill/>
                <a:tableStyleId>{C1725AA1-1019-41E7-99B1-6CD6CBB03C69}</a:tableStyleId>
              </a:tblPr>
              <a:tblGrid>
                <a:gridCol w="1184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0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9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7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Grupo de Actividades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Medición de la Desviación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Responsable de la Actividad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Causa de la desviación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Acciones Correctivas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Responsable de las Acciones Correctivas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strike="noStrike" cap="none" dirty="0">
                          <a:solidFill>
                            <a:srgbClr val="00B050"/>
                          </a:solidFill>
                        </a:rPr>
                        <a:t>Liderar grupo de trabajo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strike="noStrike" cap="none" dirty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Tiempo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strike="noStrike" cap="none" dirty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Calidad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b="0" u="none" strike="noStrike" cap="none" dirty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Andrés Felipe Farfán Hernández : Scrum master</a:t>
                      </a:r>
                      <a:endParaRPr sz="14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strike="noStrike" cap="none" dirty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Incapacidad medica debido a cirugía realizada.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strike="noStrike" cap="none" dirty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Trabajar virtualmente y estar pendiente de las actividades de los demás colaboradores.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strike="noStrike" cap="none" dirty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Andrés Felipe Farfán Hernández : Scrum Master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strike="noStrike" cap="none" dirty="0">
                          <a:solidFill>
                            <a:srgbClr val="00B050"/>
                          </a:solidFill>
                        </a:rPr>
                        <a:t>Documentación de los manuales e informes 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strike="noStrike" cap="none" dirty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Tiempo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strike="noStrike" cap="none" dirty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Calidad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b="0" u="none" strike="noStrike" cap="none" dirty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Natalia Isaza</a:t>
                      </a:r>
                      <a:endParaRPr sz="14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strike="noStrike" cap="none" dirty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Viaje Familiar 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strike="noStrike" cap="none" dirty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Estar pendiente de los avances de mis compañeros y adelantar las actividades bajo mi responsabilidad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strike="noStrike" cap="none" dirty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Natalia Isaza : Analista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/>
        </p:nvSpPr>
        <p:spPr>
          <a:xfrm>
            <a:off x="100892" y="274119"/>
            <a:ext cx="77724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Logros del período</a:t>
            </a:r>
            <a:endParaRPr dirty="0"/>
          </a:p>
        </p:txBody>
      </p:sp>
      <p:sp>
        <p:nvSpPr>
          <p:cNvPr id="134" name="Google Shape;134;p18"/>
          <p:cNvSpPr txBox="1">
            <a:spLocks noGrp="1"/>
          </p:cNvSpPr>
          <p:nvPr>
            <p:ph type="body" idx="1"/>
          </p:nvPr>
        </p:nvSpPr>
        <p:spPr>
          <a:xfrm>
            <a:off x="100892" y="786051"/>
            <a:ext cx="8258175" cy="414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buClr>
                <a:srgbClr val="00B050"/>
              </a:buClr>
              <a:buSzPts val="2400"/>
            </a:pPr>
            <a:r>
              <a:rPr lang="es-CO" dirty="0"/>
              <a:t>Desarrollo Modulo Perfiles</a:t>
            </a:r>
          </a:p>
          <a:p>
            <a:pPr marL="171450" indent="-171450">
              <a:spcBef>
                <a:spcPts val="0"/>
              </a:spcBef>
              <a:buClr>
                <a:srgbClr val="00B050"/>
              </a:buClr>
              <a:buSzPts val="2400"/>
            </a:pPr>
            <a:r>
              <a:rPr lang="es-CO" dirty="0"/>
              <a:t>Desarrollo Modulo Citas</a:t>
            </a:r>
          </a:p>
          <a:p>
            <a:pPr marL="171450" indent="-171450">
              <a:spcBef>
                <a:spcPts val="0"/>
              </a:spcBef>
              <a:buClr>
                <a:srgbClr val="00B050"/>
              </a:buClr>
              <a:buSzPts val="2400"/>
            </a:pPr>
            <a:r>
              <a:rPr lang="es-CO" dirty="0"/>
              <a:t>Desarrollo Modulo Ordenes</a:t>
            </a:r>
          </a:p>
          <a:p>
            <a:pPr marL="171450" indent="-171450">
              <a:spcBef>
                <a:spcPts val="0"/>
              </a:spcBef>
              <a:buClr>
                <a:srgbClr val="00B050"/>
              </a:buClr>
              <a:buSzPts val="2400"/>
            </a:pPr>
            <a:r>
              <a:rPr lang="es-CO" dirty="0"/>
              <a:t>Aplicación de Estilos Perfiles</a:t>
            </a:r>
          </a:p>
          <a:p>
            <a:pPr marL="171450" indent="-171450">
              <a:spcBef>
                <a:spcPts val="0"/>
              </a:spcBef>
              <a:buClr>
                <a:srgbClr val="00B050"/>
              </a:buClr>
              <a:buSzPts val="2400"/>
            </a:pPr>
            <a:r>
              <a:rPr lang="es-CO" dirty="0"/>
              <a:t>Aplicación de Estilos Citas</a:t>
            </a:r>
          </a:p>
          <a:p>
            <a:pPr marL="171450" indent="-171450">
              <a:spcBef>
                <a:spcPts val="0"/>
              </a:spcBef>
              <a:buClr>
                <a:srgbClr val="00B050"/>
              </a:buClr>
              <a:buSzPts val="2400"/>
            </a:pPr>
            <a:r>
              <a:rPr lang="es-CO" dirty="0"/>
              <a:t>Aplicación de Estilos Ordenes</a:t>
            </a:r>
          </a:p>
          <a:p>
            <a:pPr marL="171450" indent="-171450">
              <a:spcBef>
                <a:spcPts val="0"/>
              </a:spcBef>
              <a:buClr>
                <a:srgbClr val="00B050"/>
              </a:buClr>
              <a:buSzPts val="2400"/>
            </a:pPr>
            <a:r>
              <a:rPr lang="es-CO" dirty="0"/>
              <a:t>Desarrollo de Casos de Prueba Perfiles</a:t>
            </a:r>
          </a:p>
          <a:p>
            <a:pPr marL="171450" indent="-171450">
              <a:spcBef>
                <a:spcPts val="0"/>
              </a:spcBef>
              <a:buClr>
                <a:srgbClr val="00B050"/>
              </a:buClr>
              <a:buSzPts val="2400"/>
            </a:pPr>
            <a:r>
              <a:rPr lang="es-CO" dirty="0"/>
              <a:t>Desarrollo de Casos de Prueba Citas</a:t>
            </a:r>
          </a:p>
          <a:p>
            <a:pPr marL="171450" indent="-171450">
              <a:spcBef>
                <a:spcPts val="0"/>
              </a:spcBef>
              <a:buClr>
                <a:srgbClr val="00B050"/>
              </a:buClr>
              <a:buSzPts val="2400"/>
            </a:pPr>
            <a:r>
              <a:rPr lang="es-CO" dirty="0"/>
              <a:t>Desarrollo de Casos de Prueba Ordenes</a:t>
            </a:r>
          </a:p>
          <a:p>
            <a:pPr marL="171450" lvl="0" indent="-171450">
              <a:spcBef>
                <a:spcPts val="0"/>
              </a:spcBef>
              <a:buClr>
                <a:srgbClr val="00B050"/>
              </a:buClr>
              <a:buSzPts val="2400"/>
            </a:pPr>
            <a:r>
              <a:rPr lang="es-CO" dirty="0"/>
              <a:t>Diseño de Casos de Prueba Citas</a:t>
            </a:r>
          </a:p>
          <a:p>
            <a:pPr marL="171450" lvl="0" indent="-171450">
              <a:spcBef>
                <a:spcPts val="0"/>
              </a:spcBef>
              <a:buClr>
                <a:srgbClr val="00B050"/>
              </a:buClr>
              <a:buSzPts val="2400"/>
            </a:pPr>
            <a:r>
              <a:rPr lang="es-CO" dirty="0"/>
              <a:t>Diseño de Casos de Prueba Ordenes</a:t>
            </a:r>
          </a:p>
          <a:p>
            <a:pPr marL="171450" lvl="0" indent="-171450">
              <a:spcBef>
                <a:spcPts val="0"/>
              </a:spcBef>
              <a:buClr>
                <a:srgbClr val="00B050"/>
              </a:buClr>
              <a:buSzPts val="2400"/>
            </a:pPr>
            <a:r>
              <a:rPr lang="es-CO" dirty="0"/>
              <a:t>Diseño de Casos de Prueba Historia</a:t>
            </a:r>
          </a:p>
          <a:p>
            <a:pPr marL="171450" lvl="0" indent="-171450">
              <a:spcBef>
                <a:spcPts val="0"/>
              </a:spcBef>
              <a:buClr>
                <a:srgbClr val="00B050"/>
              </a:buClr>
              <a:buSzPts val="2400"/>
            </a:pPr>
            <a:r>
              <a:rPr lang="es-CO" dirty="0"/>
              <a:t>Diseño de Casos de Prueba Perfiles</a:t>
            </a:r>
          </a:p>
          <a:p>
            <a:pPr marL="171450" indent="-171450">
              <a:spcBef>
                <a:spcPts val="0"/>
              </a:spcBef>
              <a:buClr>
                <a:srgbClr val="00B050"/>
              </a:buClr>
              <a:buSzPts val="2400"/>
            </a:pPr>
            <a:r>
              <a:rPr lang="es-CO" dirty="0"/>
              <a:t>Documento de desarrollo</a:t>
            </a:r>
          </a:p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endParaRPr dirty="0"/>
          </a:p>
        </p:txBody>
      </p:sp>
      <p:sp>
        <p:nvSpPr>
          <p:cNvPr id="135" name="Google Shape;135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/>
        </p:nvSpPr>
        <p:spPr>
          <a:xfrm>
            <a:off x="0" y="471049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actual de incidentes</a:t>
            </a:r>
            <a:endParaRPr dirty="0"/>
          </a:p>
        </p:txBody>
      </p:sp>
      <p:sp>
        <p:nvSpPr>
          <p:cNvPr id="141" name="Google Shape;141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7</a:t>
            </a:fld>
            <a:endParaRPr/>
          </a:p>
        </p:txBody>
      </p:sp>
      <p:graphicFrame>
        <p:nvGraphicFramePr>
          <p:cNvPr id="142" name="Google Shape;142;p19"/>
          <p:cNvGraphicFramePr/>
          <p:nvPr>
            <p:extLst>
              <p:ext uri="{D42A27DB-BD31-4B8C-83A1-F6EECF244321}">
                <p14:modId xmlns:p14="http://schemas.microsoft.com/office/powerpoint/2010/main" val="809351735"/>
              </p:ext>
            </p:extLst>
          </p:nvPr>
        </p:nvGraphicFramePr>
        <p:xfrm>
          <a:off x="214313" y="1928813"/>
          <a:ext cx="8673600" cy="2891860"/>
        </p:xfrm>
        <a:graphic>
          <a:graphicData uri="http://schemas.openxmlformats.org/drawingml/2006/table">
            <a:tbl>
              <a:tblPr firstRow="1" bandRow="1">
                <a:noFill/>
                <a:tableStyleId>{C1725AA1-1019-41E7-99B1-6CD6CBB03C69}</a:tableStyleId>
              </a:tblPr>
              <a:tblGrid>
                <a:gridCol w="192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5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Incidente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Actividad Afectada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Causas del Incidente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Acciones Correctivas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Responsable de las Acciones Correctivas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strike="noStrike" cap="none" dirty="0">
                          <a:solidFill>
                            <a:srgbClr val="00B050"/>
                          </a:solidFill>
                        </a:rPr>
                        <a:t>N/N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400" u="none" strike="noStrike" cap="none" dirty="0">
                          <a:solidFill>
                            <a:srgbClr val="00B050"/>
                          </a:solidFill>
                        </a:rPr>
                        <a:t>N/N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400" u="none" strike="noStrike" cap="none" dirty="0">
                          <a:solidFill>
                            <a:srgbClr val="00B050"/>
                          </a:solidFill>
                        </a:rPr>
                        <a:t>N/N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400" u="none" strike="noStrike" cap="none" dirty="0">
                          <a:solidFill>
                            <a:srgbClr val="00B050"/>
                          </a:solidFill>
                        </a:rPr>
                        <a:t>N/N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400" u="none" strike="noStrike" cap="none" dirty="0">
                          <a:solidFill>
                            <a:srgbClr val="00B050"/>
                          </a:solidFill>
                        </a:rPr>
                        <a:t>N/N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CO"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/>
        </p:nvSpPr>
        <p:spPr>
          <a:xfrm>
            <a:off x="142875" y="1357313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actual de riesgos</a:t>
            </a:r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8</a:t>
            </a:fld>
            <a:endParaRPr/>
          </a:p>
        </p:txBody>
      </p:sp>
      <p:graphicFrame>
        <p:nvGraphicFramePr>
          <p:cNvPr id="149" name="Google Shape;149;p20"/>
          <p:cNvGraphicFramePr/>
          <p:nvPr>
            <p:extLst>
              <p:ext uri="{D42A27DB-BD31-4B8C-83A1-F6EECF244321}">
                <p14:modId xmlns:p14="http://schemas.microsoft.com/office/powerpoint/2010/main" val="2440941505"/>
              </p:ext>
            </p:extLst>
          </p:nvPr>
        </p:nvGraphicFramePr>
        <p:xfrm>
          <a:off x="214313" y="1928813"/>
          <a:ext cx="8643950" cy="2891860"/>
        </p:xfrm>
        <a:graphic>
          <a:graphicData uri="http://schemas.openxmlformats.org/drawingml/2006/table">
            <a:tbl>
              <a:tblPr firstRow="1" bandRow="1">
                <a:noFill/>
                <a:tableStyleId>{C1725AA1-1019-41E7-99B1-6CD6CBB03C69}</a:tableStyleId>
              </a:tblPr>
              <a:tblGrid>
                <a:gridCol w="239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Riesgo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Impacto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Plan de Respuesta al Riesgo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Responsable del Plan de Respuesta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400" u="none" strike="noStrike" cap="none" dirty="0">
                          <a:solidFill>
                            <a:srgbClr val="00B050"/>
                          </a:solidFill>
                        </a:rPr>
                        <a:t>Ausencia de personal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strike="noStrike" cap="none" dirty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Tiempo/Calidad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strike="noStrike" cap="none" dirty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Adaptabilidad de los demás miembros del equipo, y trabajo virtual para evitar retrasos. 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strike="noStrike" cap="none" dirty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Andrés Felipe Farfán Hernández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/>
        </p:nvSpPr>
        <p:spPr>
          <a:xfrm>
            <a:off x="0" y="136524"/>
            <a:ext cx="77724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Logros planificados para el próximo período</a:t>
            </a:r>
            <a:endParaRPr dirty="0"/>
          </a:p>
        </p:txBody>
      </p:sp>
      <p:sp>
        <p:nvSpPr>
          <p:cNvPr id="162" name="Google Shape;162;p22"/>
          <p:cNvSpPr txBox="1">
            <a:spLocks noGrp="1"/>
          </p:cNvSpPr>
          <p:nvPr>
            <p:ph type="body" idx="1"/>
          </p:nvPr>
        </p:nvSpPr>
        <p:spPr>
          <a:xfrm>
            <a:off x="101771" y="606439"/>
            <a:ext cx="8258175" cy="414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buClr>
                <a:srgbClr val="00B050"/>
              </a:buClr>
              <a:buSzPts val="2400"/>
            </a:pPr>
            <a:r>
              <a:rPr lang="es-CO" dirty="0"/>
              <a:t>Desarrollo de modulo Historia</a:t>
            </a:r>
          </a:p>
          <a:p>
            <a:pPr marL="171450" lvl="0" indent="-171450">
              <a:spcBef>
                <a:spcPts val="0"/>
              </a:spcBef>
              <a:buClr>
                <a:srgbClr val="00B050"/>
              </a:buClr>
              <a:buSzPts val="2400"/>
            </a:pPr>
            <a:r>
              <a:rPr lang="es-CO" dirty="0"/>
              <a:t>Aplicación de estilos Historia</a:t>
            </a:r>
          </a:p>
          <a:p>
            <a:pPr marL="171450" lvl="0" indent="-171450">
              <a:spcBef>
                <a:spcPts val="0"/>
              </a:spcBef>
              <a:buClr>
                <a:srgbClr val="00B050"/>
              </a:buClr>
              <a:buSzPts val="2400"/>
            </a:pPr>
            <a:r>
              <a:rPr lang="es-CO" dirty="0"/>
              <a:t>Desarrollo de casos de prueba historia</a:t>
            </a:r>
          </a:p>
          <a:p>
            <a:pPr marL="171450" lvl="0" indent="-171450">
              <a:spcBef>
                <a:spcPts val="0"/>
              </a:spcBef>
              <a:buClr>
                <a:srgbClr val="00B050"/>
              </a:buClr>
              <a:buSzPts val="2400"/>
            </a:pPr>
            <a:r>
              <a:rPr lang="es-CO" dirty="0"/>
              <a:t>Feedback</a:t>
            </a:r>
          </a:p>
          <a:p>
            <a:pPr marL="171450" lvl="0" indent="-171450">
              <a:spcBef>
                <a:spcPts val="0"/>
              </a:spcBef>
              <a:buClr>
                <a:srgbClr val="00B050"/>
              </a:buClr>
              <a:buSzPts val="2400"/>
            </a:pPr>
            <a:r>
              <a:rPr lang="es-CO" dirty="0"/>
              <a:t>Finalizar proyecto</a:t>
            </a:r>
          </a:p>
          <a:p>
            <a:pPr marL="0" lvl="0" indent="0">
              <a:spcBef>
                <a:spcPts val="0"/>
              </a:spcBef>
              <a:buClr>
                <a:srgbClr val="00B050"/>
              </a:buClr>
              <a:buSzPts val="2400"/>
              <a:buNone/>
            </a:pPr>
            <a:endParaRPr lang="es-CO" dirty="0"/>
          </a:p>
          <a:p>
            <a:pPr marL="0" indent="0">
              <a:spcBef>
                <a:spcPts val="0"/>
              </a:spcBef>
              <a:buClr>
                <a:srgbClr val="00B050"/>
              </a:buClr>
              <a:buSzPts val="2400"/>
              <a:buNone/>
            </a:pPr>
            <a:endParaRPr lang="es-CO" dirty="0"/>
          </a:p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endParaRPr dirty="0"/>
          </a:p>
        </p:txBody>
      </p:sp>
      <p:sp>
        <p:nvSpPr>
          <p:cNvPr id="163" name="Google Shape;163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696</Words>
  <Application>Microsoft Office PowerPoint</Application>
  <PresentationFormat>Presentación en pantalla (4:3)</PresentationFormat>
  <Paragraphs>156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de Office</vt:lpstr>
      <vt:lpstr>Reporte de Avance de Proyecto Aplicativo My Hospital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de Avance de Proyecto [Nombre del Proyecto]</dc:title>
  <dc:creator>FELIPE</dc:creator>
  <cp:lastModifiedBy>FELIPE</cp:lastModifiedBy>
  <cp:revision>58</cp:revision>
  <dcterms:modified xsi:type="dcterms:W3CDTF">2019-10-18T00:34:49Z</dcterms:modified>
</cp:coreProperties>
</file>