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4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Packge_01_limpeza_Fatos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2º DU (09/09 – 22h)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D71FC021-6A65-44D1-95B9-0E6C89079866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Packge_03_Limpeza_Fatos_DFA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7º DU (10/09 – 22h)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D07AD3FD-84FF-467E-9693-752776549C61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Packge_02_Carga_Cubos_Previa_Orc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6º DU (09/09 - 22h)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32CCB050-072A-41BF-BE1B-388CF53E5629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Packge_04_Carga_DEP_DFA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8º DU (11/09 – 13h)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pt-BR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pt-BR" noProof="0" dirty="0"/>
        </a:p>
      </dgm:t>
    </dgm:pt>
    <dgm:pt modelId="{9E838AE2-4659-4603-ABC8-58DF4222C0D4}">
      <dgm:prSet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Packge_04_Carga_DEP_DFA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Packge_05_Carga_DEP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8º DU (11/09 – 22h)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pt-BR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pt-B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  <dgm:t>
        <a:bodyPr/>
        <a:lstStyle/>
        <a:p>
          <a:endParaRPr lang="pt-BR"/>
        </a:p>
      </dgm:t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  <dgm:t>
        <a:bodyPr/>
        <a:lstStyle/>
        <a:p>
          <a:endParaRPr lang="pt-BR"/>
        </a:p>
      </dgm:t>
    </dgm:pt>
    <dgm:pt modelId="{6C46E586-0364-4C52-98F9-74A7ACD803D1}" type="pres">
      <dgm:prSet presAssocID="{D07AD3FD-84FF-467E-9693-752776549C61}" presName="parTx" presStyleLbl="alignNode1" presStyleIdx="1" presStyleCnt="5" custScaleY="100313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  <dgm:t>
        <a:bodyPr/>
        <a:lstStyle/>
        <a:p>
          <a:endParaRPr lang="pt-BR"/>
        </a:p>
      </dgm:t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  <dgm:t>
        <a:bodyPr/>
        <a:lstStyle/>
        <a:p>
          <a:endParaRPr lang="pt-BR"/>
        </a:p>
      </dgm:t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  <dgm:t>
        <a:bodyPr/>
        <a:lstStyle/>
        <a:p>
          <a:endParaRPr lang="pt-BR"/>
        </a:p>
      </dgm:t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Packge_06_Carga_CP_DFA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9º DU (14/11 - 9h)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D71FC021-6A65-44D1-95B9-0E6C89079866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Packge_03_Limpeza_Fatos_DFA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9º DU (14/09 – 22h)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D07AD3FD-84FF-467E-9693-752776549C61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Packge_07_Carga_CP_DFA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Packge_08_Carga_CP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9º DU (14/09 - 13h)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32CCB050-072A-41BF-BE1B-388CF53E5629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Packge_04_Carga_DEP_DFA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10º DU (15/09 – 13h)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pt-BR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pt-BR" noProof="0" dirty="0"/>
        </a:p>
      </dgm:t>
    </dgm:pt>
    <dgm:pt modelId="{9E838AE2-4659-4603-ABC8-58DF4222C0D4}">
      <dgm:prSet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Packge_04_Carga_DEP_DFA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Packge_05_Carga_DEP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10º DU (15/09 – 22h)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pt-BR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pt-B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  <dgm:t>
        <a:bodyPr/>
        <a:lstStyle/>
        <a:p>
          <a:endParaRPr lang="pt-BR"/>
        </a:p>
      </dgm:t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  <dgm:t>
        <a:bodyPr/>
        <a:lstStyle/>
        <a:p>
          <a:endParaRPr lang="pt-BR"/>
        </a:p>
      </dgm:t>
    </dgm:pt>
    <dgm:pt modelId="{6C46E586-0364-4C52-98F9-74A7ACD803D1}" type="pres">
      <dgm:prSet presAssocID="{D07AD3FD-84FF-467E-9693-752776549C61}" presName="parTx" presStyleLbl="alignNode1" presStyleIdx="1" presStyleCnt="5" custScaleY="100313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  <dgm:t>
        <a:bodyPr/>
        <a:lstStyle/>
        <a:p>
          <a:endParaRPr lang="pt-BR"/>
        </a:p>
      </dgm:t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  <dgm:t>
        <a:bodyPr/>
        <a:lstStyle/>
        <a:p>
          <a:endParaRPr lang="pt-BR"/>
        </a:p>
      </dgm:t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  <dgm:t>
        <a:bodyPr/>
        <a:lstStyle/>
        <a:p>
          <a:endParaRPr lang="pt-BR"/>
        </a:p>
      </dgm:t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Packge_06_Carga_CP_DFA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11º DU (16/11 - 9h)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D71FC021-6A65-44D1-95B9-0E6C89079866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Packge_09_Assimetria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10º DU (17/09 – 10h)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D07AD3FD-84FF-467E-9693-752776549C61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Packge_07_Carga_CP_DFA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Packge_08_Carga_CP</a:t>
          </a:r>
        </a:p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9º DU (16/09 - 13h)</a:t>
          </a:r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32CCB050-072A-41BF-BE1B-388CF53E5629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pt-BR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pt-BR" noProof="0" dirty="0"/>
        </a:p>
      </dgm:t>
    </dgm:pt>
    <dgm:pt modelId="{9E838AE2-4659-4603-ABC8-58DF4222C0D4}">
      <dgm:prSet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endParaRPr lang="pt-BR" sz="1000" b="1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pt-BR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pt-B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  <dgm:t>
        <a:bodyPr/>
        <a:lstStyle/>
        <a:p>
          <a:endParaRPr lang="pt-BR"/>
        </a:p>
      </dgm:t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  <dgm:t>
        <a:bodyPr/>
        <a:lstStyle/>
        <a:p>
          <a:endParaRPr lang="pt-BR"/>
        </a:p>
      </dgm:t>
    </dgm:pt>
    <dgm:pt modelId="{6C46E586-0364-4C52-98F9-74A7ACD803D1}" type="pres">
      <dgm:prSet presAssocID="{D07AD3FD-84FF-467E-9693-752776549C61}" presName="parTx" presStyleLbl="alignNode1" presStyleIdx="1" presStyleCnt="5" custScaleY="100313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  <dgm:t>
        <a:bodyPr/>
        <a:lstStyle/>
        <a:p>
          <a:endParaRPr lang="pt-BR"/>
        </a:p>
      </dgm:t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  <dgm:t>
        <a:bodyPr/>
        <a:lstStyle/>
        <a:p>
          <a:endParaRPr lang="pt-BR"/>
        </a:p>
      </dgm:t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5"/>
          </a:solidFill>
        </a:ln>
      </dgm:spPr>
      <dgm:t>
        <a:bodyPr/>
        <a:lstStyle/>
        <a:p>
          <a:endParaRPr lang="pt-BR"/>
        </a:p>
      </dgm:t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DED356-4B89-4420-AC6A-0F0A83F8F7B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13FD123-6CE7-49E8-B53F-3181A87844CF}">
      <dgm:prSet phldrT="[Texto]" custT="1"/>
      <dgm:spPr/>
      <dgm:t>
        <a:bodyPr/>
        <a:lstStyle/>
        <a:p>
          <a:pPr rtl="0"/>
          <a:r>
            <a:rPr lang="pt-BR" sz="1000" b="1" noProof="0" dirty="0" smtClean="0">
              <a:solidFill>
                <a:schemeClr val="accent6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Packge_03_Limpeza_Fatos_DFA</a:t>
          </a:r>
          <a:endParaRPr lang="pt-BR" sz="1000" dirty="0">
            <a:solidFill>
              <a:schemeClr val="accent6"/>
            </a:solidFill>
          </a:endParaRPr>
        </a:p>
      </dgm:t>
    </dgm:pt>
    <dgm:pt modelId="{2494201D-7D38-4A54-8440-C8C243DE1919}" type="parTrans" cxnId="{ACE9F2DE-A68C-41E3-A21A-955E7EC83062}">
      <dgm:prSet/>
      <dgm:spPr/>
      <dgm:t>
        <a:bodyPr/>
        <a:lstStyle/>
        <a:p>
          <a:endParaRPr lang="pt-BR"/>
        </a:p>
      </dgm:t>
    </dgm:pt>
    <dgm:pt modelId="{897A3925-F16D-4F5E-B2AC-F80E574334DC}" type="sibTrans" cxnId="{ACE9F2DE-A68C-41E3-A21A-955E7EC83062}">
      <dgm:prSet/>
      <dgm:spPr/>
      <dgm:t>
        <a:bodyPr/>
        <a:lstStyle/>
        <a:p>
          <a:endParaRPr lang="pt-BR"/>
        </a:p>
      </dgm:t>
    </dgm:pt>
    <dgm:pt modelId="{640EDF2C-B906-44DE-A4AD-FA4474B561CD}">
      <dgm:prSet phldrT="[Texto]" custT="1"/>
      <dgm:spPr/>
      <dgm:t>
        <a:bodyPr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Packge_04_Carga_DEP_DFA (Prévia V...)</a:t>
          </a:r>
          <a:endParaRPr lang="pt-BR" sz="1000" dirty="0"/>
        </a:p>
      </dgm:t>
    </dgm:pt>
    <dgm:pt modelId="{A7693941-1EB4-48AE-813E-00D8C6C48148}" type="parTrans" cxnId="{368BC818-A10A-4A43-97AB-A7BBD653FF6B}">
      <dgm:prSet/>
      <dgm:spPr/>
      <dgm:t>
        <a:bodyPr/>
        <a:lstStyle/>
        <a:p>
          <a:endParaRPr lang="pt-BR"/>
        </a:p>
      </dgm:t>
    </dgm:pt>
    <dgm:pt modelId="{F11DAE4B-F753-46A8-B591-89BCF15816B7}" type="sibTrans" cxnId="{368BC818-A10A-4A43-97AB-A7BBD653FF6B}">
      <dgm:prSet/>
      <dgm:spPr/>
      <dgm:t>
        <a:bodyPr/>
        <a:lstStyle/>
        <a:p>
          <a:endParaRPr lang="pt-BR"/>
        </a:p>
      </dgm:t>
    </dgm:pt>
    <dgm:pt modelId="{47C5E2BC-E449-4A65-A223-A327B2E82D81}">
      <dgm:prSet phldrT="[Texto]" custT="1"/>
      <dgm:spPr/>
      <dgm:t>
        <a:bodyPr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Packge_05_Carga_DEP</a:t>
          </a:r>
          <a:endParaRPr lang="pt-BR" sz="1000" dirty="0"/>
        </a:p>
      </dgm:t>
    </dgm:pt>
    <dgm:pt modelId="{02F21371-063D-403D-BFA6-63F88ECFAD9F}" type="parTrans" cxnId="{B827143E-AF79-47CD-BAA1-50EDE1BEA25A}">
      <dgm:prSet/>
      <dgm:spPr/>
      <dgm:t>
        <a:bodyPr/>
        <a:lstStyle/>
        <a:p>
          <a:endParaRPr lang="pt-BR"/>
        </a:p>
      </dgm:t>
    </dgm:pt>
    <dgm:pt modelId="{FD22AAF1-D7DC-44F4-8AE4-E38FA5FF0CE0}" type="sibTrans" cxnId="{B827143E-AF79-47CD-BAA1-50EDE1BEA25A}">
      <dgm:prSet/>
      <dgm:spPr/>
      <dgm:t>
        <a:bodyPr/>
        <a:lstStyle/>
        <a:p>
          <a:endParaRPr lang="pt-BR"/>
        </a:p>
      </dgm:t>
    </dgm:pt>
    <dgm:pt modelId="{82192B0B-B550-44C5-9B5C-C2224A67AD52}">
      <dgm:prSet phldrT="[Texto]" custT="1"/>
      <dgm:spPr/>
      <dgm:t>
        <a:bodyPr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Packge_06_Carga_CP_DFA (Prévia V...)</a:t>
          </a:r>
          <a:endParaRPr lang="pt-BR" sz="1000" dirty="0"/>
        </a:p>
      </dgm:t>
    </dgm:pt>
    <dgm:pt modelId="{4C639EA5-1CAB-49D1-82ED-28D2BF411C9B}" type="parTrans" cxnId="{378DDF12-CB0E-48A2-AD8F-C1143EF0AD57}">
      <dgm:prSet/>
      <dgm:spPr/>
      <dgm:t>
        <a:bodyPr/>
        <a:lstStyle/>
        <a:p>
          <a:endParaRPr lang="pt-BR"/>
        </a:p>
      </dgm:t>
    </dgm:pt>
    <dgm:pt modelId="{0DED42DC-F596-486D-8808-A33D3B36A6AF}" type="sibTrans" cxnId="{378DDF12-CB0E-48A2-AD8F-C1143EF0AD57}">
      <dgm:prSet/>
      <dgm:spPr/>
      <dgm:t>
        <a:bodyPr/>
        <a:lstStyle/>
        <a:p>
          <a:endParaRPr lang="pt-BR"/>
        </a:p>
      </dgm:t>
    </dgm:pt>
    <dgm:pt modelId="{D3F5A1DC-D2BE-4509-8A2F-69EA25B7EE02}">
      <dgm:prSet phldrT="[Texto]" custT="1"/>
      <dgm:spPr/>
      <dgm:t>
        <a:bodyPr/>
        <a:lstStyle/>
        <a:p>
          <a:pPr rtl="0"/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Packge_07_Carga_CP_DFA</a:t>
          </a:r>
          <a:endParaRPr lang="pt-BR" sz="1000" dirty="0"/>
        </a:p>
      </dgm:t>
    </dgm:pt>
    <dgm:pt modelId="{301B235A-F608-4F06-ACAC-109B5FD54484}" type="parTrans" cxnId="{A3477E41-123A-4B20-92C9-001458FF867F}">
      <dgm:prSet/>
      <dgm:spPr/>
      <dgm:t>
        <a:bodyPr/>
        <a:lstStyle/>
        <a:p>
          <a:endParaRPr lang="pt-BR"/>
        </a:p>
      </dgm:t>
    </dgm:pt>
    <dgm:pt modelId="{623B578C-9F4B-418E-BFF7-7B3825C9D084}" type="sibTrans" cxnId="{A3477E41-123A-4B20-92C9-001458FF867F}">
      <dgm:prSet/>
      <dgm:spPr/>
      <dgm:t>
        <a:bodyPr/>
        <a:lstStyle/>
        <a:p>
          <a:endParaRPr lang="pt-BR"/>
        </a:p>
      </dgm:t>
    </dgm:pt>
    <dgm:pt modelId="{877F9645-F9D7-4958-84CE-53D994047B46}">
      <dgm:prSet phldrT="[Texto]" custT="1"/>
      <dgm:spPr/>
      <dgm:t>
        <a:bodyPr/>
        <a:lstStyle/>
        <a:p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Packge_08_Carga_CP</a:t>
          </a:r>
          <a:endParaRPr lang="pt-BR" sz="1000" dirty="0"/>
        </a:p>
      </dgm:t>
    </dgm:pt>
    <dgm:pt modelId="{C3854019-1EE1-4C9A-AF6E-F2669355110F}" type="parTrans" cxnId="{EF3742C1-2EB1-4901-B7EE-5002B47E6F02}">
      <dgm:prSet/>
      <dgm:spPr/>
      <dgm:t>
        <a:bodyPr/>
        <a:lstStyle/>
        <a:p>
          <a:endParaRPr lang="pt-BR"/>
        </a:p>
      </dgm:t>
    </dgm:pt>
    <dgm:pt modelId="{135BE890-6AC3-4734-A7E7-D9216C9609B5}" type="sibTrans" cxnId="{EF3742C1-2EB1-4901-B7EE-5002B47E6F02}">
      <dgm:prSet/>
      <dgm:spPr/>
      <dgm:t>
        <a:bodyPr/>
        <a:lstStyle/>
        <a:p>
          <a:endParaRPr lang="pt-BR"/>
        </a:p>
      </dgm:t>
    </dgm:pt>
    <dgm:pt modelId="{AF1FAD71-2E11-419E-B949-D5900F7094CE}">
      <dgm:prSet phldrT="[Texto]" custT="1"/>
      <dgm:spPr/>
      <dgm:t>
        <a:bodyPr/>
        <a:lstStyle/>
        <a:p>
          <a:r>
            <a:rPr lang="pt-BR" sz="1000" b="1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Packge_09_Assimetria</a:t>
          </a:r>
          <a:endParaRPr lang="pt-BR" sz="1000" dirty="0"/>
        </a:p>
      </dgm:t>
    </dgm:pt>
    <dgm:pt modelId="{4C9BF0DC-2A69-4A65-9C12-E27018429117}" type="parTrans" cxnId="{3BD3A1D2-763D-486D-8897-CCB6813FC73A}">
      <dgm:prSet/>
      <dgm:spPr/>
      <dgm:t>
        <a:bodyPr/>
        <a:lstStyle/>
        <a:p>
          <a:endParaRPr lang="pt-BR"/>
        </a:p>
      </dgm:t>
    </dgm:pt>
    <dgm:pt modelId="{1CFD3DD4-A0F5-431D-9B84-10F4B689EEC9}" type="sibTrans" cxnId="{3BD3A1D2-763D-486D-8897-CCB6813FC73A}">
      <dgm:prSet/>
      <dgm:spPr/>
      <dgm:t>
        <a:bodyPr/>
        <a:lstStyle/>
        <a:p>
          <a:endParaRPr lang="pt-BR"/>
        </a:p>
      </dgm:t>
    </dgm:pt>
    <dgm:pt modelId="{33D908DF-5676-42D4-9A32-B755F2862DAD}" type="pres">
      <dgm:prSet presAssocID="{5DDED356-4B89-4420-AC6A-0F0A83F8F7BB}" presName="cycle" presStyleCnt="0">
        <dgm:presLayoutVars>
          <dgm:dir/>
          <dgm:resizeHandles val="exact"/>
        </dgm:presLayoutVars>
      </dgm:prSet>
      <dgm:spPr/>
    </dgm:pt>
    <dgm:pt modelId="{43B262AE-7F23-4F3F-B054-8F6AB9E1CAAA}" type="pres">
      <dgm:prSet presAssocID="{513FD123-6CE7-49E8-B53F-3181A87844CF}" presName="dummy" presStyleCnt="0"/>
      <dgm:spPr/>
    </dgm:pt>
    <dgm:pt modelId="{56FD24D3-BA46-4D33-90DD-F5D841940101}" type="pres">
      <dgm:prSet presAssocID="{513FD123-6CE7-49E8-B53F-3181A87844CF}" presName="node" presStyleLbl="revTx" presStyleIdx="0" presStyleCnt="7" custScaleX="204054" custScaleY="196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1B40B1-45D1-46DC-A66D-102D80C07CE0}" type="pres">
      <dgm:prSet presAssocID="{897A3925-F16D-4F5E-B2AC-F80E574334DC}" presName="sibTrans" presStyleLbl="node1" presStyleIdx="0" presStyleCnt="7"/>
      <dgm:spPr/>
    </dgm:pt>
    <dgm:pt modelId="{D14795A2-C5D7-4A54-A098-8458FC9370FB}" type="pres">
      <dgm:prSet presAssocID="{640EDF2C-B906-44DE-A4AD-FA4474B561CD}" presName="dummy" presStyleCnt="0"/>
      <dgm:spPr/>
    </dgm:pt>
    <dgm:pt modelId="{52EFC3A2-43F5-44BE-B7A6-81457331E13A}" type="pres">
      <dgm:prSet presAssocID="{640EDF2C-B906-44DE-A4AD-FA4474B561CD}" presName="node" presStyleLbl="revTx" presStyleIdx="1" presStyleCnt="7" custScaleX="214849" custScaleY="464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7665DC-F402-40E0-849B-C030C6674049}" type="pres">
      <dgm:prSet presAssocID="{F11DAE4B-F753-46A8-B591-89BCF15816B7}" presName="sibTrans" presStyleLbl="node1" presStyleIdx="1" presStyleCnt="7"/>
      <dgm:spPr/>
    </dgm:pt>
    <dgm:pt modelId="{89C9CF5D-0953-4755-AD99-E419825D4438}" type="pres">
      <dgm:prSet presAssocID="{47C5E2BC-E449-4A65-A223-A327B2E82D81}" presName="dummy" presStyleCnt="0"/>
      <dgm:spPr/>
    </dgm:pt>
    <dgm:pt modelId="{D3CFA928-82B7-42B8-A120-FE38304BDBD3}" type="pres">
      <dgm:prSet presAssocID="{47C5E2BC-E449-4A65-A223-A327B2E82D81}" presName="node" presStyleLbl="revTx" presStyleIdx="2" presStyleCnt="7" custScaleX="214849" custScaleY="464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1FF00F-6805-45E7-8D2E-E87DDB06D4D6}" type="pres">
      <dgm:prSet presAssocID="{FD22AAF1-D7DC-44F4-8AE4-E38FA5FF0CE0}" presName="sibTrans" presStyleLbl="node1" presStyleIdx="2" presStyleCnt="7"/>
      <dgm:spPr/>
    </dgm:pt>
    <dgm:pt modelId="{0E9D3C3C-6D69-457D-8B0A-C73BE37EA7D5}" type="pres">
      <dgm:prSet presAssocID="{82192B0B-B550-44C5-9B5C-C2224A67AD52}" presName="dummy" presStyleCnt="0"/>
      <dgm:spPr/>
    </dgm:pt>
    <dgm:pt modelId="{972082E2-59C9-49F7-8204-CC9853518556}" type="pres">
      <dgm:prSet presAssocID="{82192B0B-B550-44C5-9B5C-C2224A67AD52}" presName="node" presStyleLbl="revTx" presStyleIdx="3" presStyleCnt="7" custScaleX="214849" custScaleY="464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2064B4-5613-4A1E-9923-21BEF9959AF5}" type="pres">
      <dgm:prSet presAssocID="{0DED42DC-F596-486D-8808-A33D3B36A6AF}" presName="sibTrans" presStyleLbl="node1" presStyleIdx="3" presStyleCnt="7"/>
      <dgm:spPr/>
    </dgm:pt>
    <dgm:pt modelId="{A18E356F-CC7A-4CCA-9BC0-1DEBE5FFECDF}" type="pres">
      <dgm:prSet presAssocID="{D3F5A1DC-D2BE-4509-8A2F-69EA25B7EE02}" presName="dummy" presStyleCnt="0"/>
      <dgm:spPr/>
    </dgm:pt>
    <dgm:pt modelId="{11D15330-3B5B-4A9F-B671-955C071B7EFB}" type="pres">
      <dgm:prSet presAssocID="{D3F5A1DC-D2BE-4509-8A2F-69EA25B7EE02}" presName="node" presStyleLbl="revTx" presStyleIdx="4" presStyleCnt="7" custScaleX="214849" custScaleY="464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3731F3-E613-4C1D-B6D4-8B62C44B4591}" type="pres">
      <dgm:prSet presAssocID="{623B578C-9F4B-418E-BFF7-7B3825C9D084}" presName="sibTrans" presStyleLbl="node1" presStyleIdx="4" presStyleCnt="7"/>
      <dgm:spPr/>
    </dgm:pt>
    <dgm:pt modelId="{F866C171-A6BD-4E34-BA53-2E0C474DB0EB}" type="pres">
      <dgm:prSet presAssocID="{877F9645-F9D7-4958-84CE-53D994047B46}" presName="dummy" presStyleCnt="0"/>
      <dgm:spPr/>
    </dgm:pt>
    <dgm:pt modelId="{D7C02E55-0A03-4FD6-9A6A-A353923D8CF4}" type="pres">
      <dgm:prSet presAssocID="{877F9645-F9D7-4958-84CE-53D994047B46}" presName="node" presStyleLbl="revTx" presStyleIdx="5" presStyleCnt="7" custScaleX="214849" custScaleY="464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03DED4-88D0-4594-9A2F-9AA6827C592C}" type="pres">
      <dgm:prSet presAssocID="{135BE890-6AC3-4734-A7E7-D9216C9609B5}" presName="sibTrans" presStyleLbl="node1" presStyleIdx="5" presStyleCnt="7"/>
      <dgm:spPr/>
    </dgm:pt>
    <dgm:pt modelId="{43A5A6C2-18FD-46CE-BBB0-28664B5564EC}" type="pres">
      <dgm:prSet presAssocID="{AF1FAD71-2E11-419E-B949-D5900F7094CE}" presName="dummy" presStyleCnt="0"/>
      <dgm:spPr/>
    </dgm:pt>
    <dgm:pt modelId="{F84D607C-AE7C-4467-A67B-601A3224A2FD}" type="pres">
      <dgm:prSet presAssocID="{AF1FAD71-2E11-419E-B949-D5900F7094CE}" presName="node" presStyleLbl="revTx" presStyleIdx="6" presStyleCnt="7" custScaleX="2339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2D538D-4D93-4BE4-850F-FAB64B52B538}" type="pres">
      <dgm:prSet presAssocID="{1CFD3DD4-A0F5-431D-9B84-10F4B689EEC9}" presName="sibTrans" presStyleLbl="node1" presStyleIdx="6" presStyleCnt="7" custScaleX="129723" custScaleY="99557" custLinFactNeighborX="-13382" custLinFactNeighborY="-1097"/>
      <dgm:spPr/>
    </dgm:pt>
  </dgm:ptLst>
  <dgm:cxnLst>
    <dgm:cxn modelId="{368BC818-A10A-4A43-97AB-A7BBD653FF6B}" srcId="{5DDED356-4B89-4420-AC6A-0F0A83F8F7BB}" destId="{640EDF2C-B906-44DE-A4AD-FA4474B561CD}" srcOrd="1" destOrd="0" parTransId="{A7693941-1EB4-48AE-813E-00D8C6C48148}" sibTransId="{F11DAE4B-F753-46A8-B591-89BCF15816B7}"/>
    <dgm:cxn modelId="{2FDAA57A-1188-4ED4-A737-544C47551AC9}" type="presOf" srcId="{135BE890-6AC3-4734-A7E7-D9216C9609B5}" destId="{F203DED4-88D0-4594-9A2F-9AA6827C592C}" srcOrd="0" destOrd="0" presId="urn:microsoft.com/office/officeart/2005/8/layout/cycle1"/>
    <dgm:cxn modelId="{3BD3A1D2-763D-486D-8897-CCB6813FC73A}" srcId="{5DDED356-4B89-4420-AC6A-0F0A83F8F7BB}" destId="{AF1FAD71-2E11-419E-B949-D5900F7094CE}" srcOrd="6" destOrd="0" parTransId="{4C9BF0DC-2A69-4A65-9C12-E27018429117}" sibTransId="{1CFD3DD4-A0F5-431D-9B84-10F4B689EEC9}"/>
    <dgm:cxn modelId="{B827143E-AF79-47CD-BAA1-50EDE1BEA25A}" srcId="{5DDED356-4B89-4420-AC6A-0F0A83F8F7BB}" destId="{47C5E2BC-E449-4A65-A223-A327B2E82D81}" srcOrd="2" destOrd="0" parTransId="{02F21371-063D-403D-BFA6-63F88ECFAD9F}" sibTransId="{FD22AAF1-D7DC-44F4-8AE4-E38FA5FF0CE0}"/>
    <dgm:cxn modelId="{93341894-2898-4D09-80CC-CEB64B36D785}" type="presOf" srcId="{1CFD3DD4-A0F5-431D-9B84-10F4B689EEC9}" destId="{462D538D-4D93-4BE4-850F-FAB64B52B538}" srcOrd="0" destOrd="0" presId="urn:microsoft.com/office/officeart/2005/8/layout/cycle1"/>
    <dgm:cxn modelId="{24AA49AF-A7F2-477E-A5EB-1A636E3CA65B}" type="presOf" srcId="{82192B0B-B550-44C5-9B5C-C2224A67AD52}" destId="{972082E2-59C9-49F7-8204-CC9853518556}" srcOrd="0" destOrd="0" presId="urn:microsoft.com/office/officeart/2005/8/layout/cycle1"/>
    <dgm:cxn modelId="{ACE9F2DE-A68C-41E3-A21A-955E7EC83062}" srcId="{5DDED356-4B89-4420-AC6A-0F0A83F8F7BB}" destId="{513FD123-6CE7-49E8-B53F-3181A87844CF}" srcOrd="0" destOrd="0" parTransId="{2494201D-7D38-4A54-8440-C8C243DE1919}" sibTransId="{897A3925-F16D-4F5E-B2AC-F80E574334DC}"/>
    <dgm:cxn modelId="{EF3742C1-2EB1-4901-B7EE-5002B47E6F02}" srcId="{5DDED356-4B89-4420-AC6A-0F0A83F8F7BB}" destId="{877F9645-F9D7-4958-84CE-53D994047B46}" srcOrd="5" destOrd="0" parTransId="{C3854019-1EE1-4C9A-AF6E-F2669355110F}" sibTransId="{135BE890-6AC3-4734-A7E7-D9216C9609B5}"/>
    <dgm:cxn modelId="{BCD19D91-B2F2-4CE1-9F55-CACB3BE73B1A}" type="presOf" srcId="{897A3925-F16D-4F5E-B2AC-F80E574334DC}" destId="{C41B40B1-45D1-46DC-A66D-102D80C07CE0}" srcOrd="0" destOrd="0" presId="urn:microsoft.com/office/officeart/2005/8/layout/cycle1"/>
    <dgm:cxn modelId="{986072AB-8082-4F35-94FB-54C7F13A8B5E}" type="presOf" srcId="{623B578C-9F4B-418E-BFF7-7B3825C9D084}" destId="{C03731F3-E613-4C1D-B6D4-8B62C44B4591}" srcOrd="0" destOrd="0" presId="urn:microsoft.com/office/officeart/2005/8/layout/cycle1"/>
    <dgm:cxn modelId="{378DDF12-CB0E-48A2-AD8F-C1143EF0AD57}" srcId="{5DDED356-4B89-4420-AC6A-0F0A83F8F7BB}" destId="{82192B0B-B550-44C5-9B5C-C2224A67AD52}" srcOrd="3" destOrd="0" parTransId="{4C639EA5-1CAB-49D1-82ED-28D2BF411C9B}" sibTransId="{0DED42DC-F596-486D-8808-A33D3B36A6AF}"/>
    <dgm:cxn modelId="{5A008037-079D-40E8-ABBD-B356D416B70F}" type="presOf" srcId="{F11DAE4B-F753-46A8-B591-89BCF15816B7}" destId="{307665DC-F402-40E0-849B-C030C6674049}" srcOrd="0" destOrd="0" presId="urn:microsoft.com/office/officeart/2005/8/layout/cycle1"/>
    <dgm:cxn modelId="{A3477E41-123A-4B20-92C9-001458FF867F}" srcId="{5DDED356-4B89-4420-AC6A-0F0A83F8F7BB}" destId="{D3F5A1DC-D2BE-4509-8A2F-69EA25B7EE02}" srcOrd="4" destOrd="0" parTransId="{301B235A-F608-4F06-ACAC-109B5FD54484}" sibTransId="{623B578C-9F4B-418E-BFF7-7B3825C9D084}"/>
    <dgm:cxn modelId="{723367A6-D7B2-4954-89C0-F77D6BC88469}" type="presOf" srcId="{5DDED356-4B89-4420-AC6A-0F0A83F8F7BB}" destId="{33D908DF-5676-42D4-9A32-B755F2862DAD}" srcOrd="0" destOrd="0" presId="urn:microsoft.com/office/officeart/2005/8/layout/cycle1"/>
    <dgm:cxn modelId="{0EA11A65-53D1-40ED-8988-CCE62AAD6B82}" type="presOf" srcId="{47C5E2BC-E449-4A65-A223-A327B2E82D81}" destId="{D3CFA928-82B7-42B8-A120-FE38304BDBD3}" srcOrd="0" destOrd="0" presId="urn:microsoft.com/office/officeart/2005/8/layout/cycle1"/>
    <dgm:cxn modelId="{EDB1E683-81EE-421C-8635-E905AA4E3969}" type="presOf" srcId="{877F9645-F9D7-4958-84CE-53D994047B46}" destId="{D7C02E55-0A03-4FD6-9A6A-A353923D8CF4}" srcOrd="0" destOrd="0" presId="urn:microsoft.com/office/officeart/2005/8/layout/cycle1"/>
    <dgm:cxn modelId="{39AD6F36-87AD-488B-971A-26BB8D79667A}" type="presOf" srcId="{FD22AAF1-D7DC-44F4-8AE4-E38FA5FF0CE0}" destId="{741FF00F-6805-45E7-8D2E-E87DDB06D4D6}" srcOrd="0" destOrd="0" presId="urn:microsoft.com/office/officeart/2005/8/layout/cycle1"/>
    <dgm:cxn modelId="{4C038FFD-94CA-472E-8A76-94E6F29C2485}" type="presOf" srcId="{513FD123-6CE7-49E8-B53F-3181A87844CF}" destId="{56FD24D3-BA46-4D33-90DD-F5D841940101}" srcOrd="0" destOrd="0" presId="urn:microsoft.com/office/officeart/2005/8/layout/cycle1"/>
    <dgm:cxn modelId="{2A9E303E-23C3-4792-B85E-BCAA45E678B7}" type="presOf" srcId="{AF1FAD71-2E11-419E-B949-D5900F7094CE}" destId="{F84D607C-AE7C-4467-A67B-601A3224A2FD}" srcOrd="0" destOrd="0" presId="urn:microsoft.com/office/officeart/2005/8/layout/cycle1"/>
    <dgm:cxn modelId="{8E5F88B2-CE44-47B7-A848-1A887327D677}" type="presOf" srcId="{D3F5A1DC-D2BE-4509-8A2F-69EA25B7EE02}" destId="{11D15330-3B5B-4A9F-B671-955C071B7EFB}" srcOrd="0" destOrd="0" presId="urn:microsoft.com/office/officeart/2005/8/layout/cycle1"/>
    <dgm:cxn modelId="{371E2448-9DBB-45AC-9428-869F8E69F2E2}" type="presOf" srcId="{640EDF2C-B906-44DE-A4AD-FA4474B561CD}" destId="{52EFC3A2-43F5-44BE-B7A6-81457331E13A}" srcOrd="0" destOrd="0" presId="urn:microsoft.com/office/officeart/2005/8/layout/cycle1"/>
    <dgm:cxn modelId="{FC4499F1-C58D-47B6-895C-B81DD7324CAA}" type="presOf" srcId="{0DED42DC-F596-486D-8808-A33D3B36A6AF}" destId="{DD2064B4-5613-4A1E-9923-21BEF9959AF5}" srcOrd="0" destOrd="0" presId="urn:microsoft.com/office/officeart/2005/8/layout/cycle1"/>
    <dgm:cxn modelId="{B7AF389E-0120-4C41-8E16-8C834463B7FF}" type="presParOf" srcId="{33D908DF-5676-42D4-9A32-B755F2862DAD}" destId="{43B262AE-7F23-4F3F-B054-8F6AB9E1CAAA}" srcOrd="0" destOrd="0" presId="urn:microsoft.com/office/officeart/2005/8/layout/cycle1"/>
    <dgm:cxn modelId="{66DD46C7-CB07-40B5-BA00-1AD922B19B8C}" type="presParOf" srcId="{33D908DF-5676-42D4-9A32-B755F2862DAD}" destId="{56FD24D3-BA46-4D33-90DD-F5D841940101}" srcOrd="1" destOrd="0" presId="urn:microsoft.com/office/officeart/2005/8/layout/cycle1"/>
    <dgm:cxn modelId="{2A30705A-A01C-4EA3-8DF8-EFE1B421AB6F}" type="presParOf" srcId="{33D908DF-5676-42D4-9A32-B755F2862DAD}" destId="{C41B40B1-45D1-46DC-A66D-102D80C07CE0}" srcOrd="2" destOrd="0" presId="urn:microsoft.com/office/officeart/2005/8/layout/cycle1"/>
    <dgm:cxn modelId="{36DAF9EC-7462-4E69-9602-BAEA6E956F76}" type="presParOf" srcId="{33D908DF-5676-42D4-9A32-B755F2862DAD}" destId="{D14795A2-C5D7-4A54-A098-8458FC9370FB}" srcOrd="3" destOrd="0" presId="urn:microsoft.com/office/officeart/2005/8/layout/cycle1"/>
    <dgm:cxn modelId="{A7F562C7-C19F-418B-8BC8-7A1247B475A3}" type="presParOf" srcId="{33D908DF-5676-42D4-9A32-B755F2862DAD}" destId="{52EFC3A2-43F5-44BE-B7A6-81457331E13A}" srcOrd="4" destOrd="0" presId="urn:microsoft.com/office/officeart/2005/8/layout/cycle1"/>
    <dgm:cxn modelId="{2F0DCAB5-9A5A-4E2B-B6F5-944A38214E95}" type="presParOf" srcId="{33D908DF-5676-42D4-9A32-B755F2862DAD}" destId="{307665DC-F402-40E0-849B-C030C6674049}" srcOrd="5" destOrd="0" presId="urn:microsoft.com/office/officeart/2005/8/layout/cycle1"/>
    <dgm:cxn modelId="{4A44E3F0-2961-415F-9F4B-D5910E4237C3}" type="presParOf" srcId="{33D908DF-5676-42D4-9A32-B755F2862DAD}" destId="{89C9CF5D-0953-4755-AD99-E419825D4438}" srcOrd="6" destOrd="0" presId="urn:microsoft.com/office/officeart/2005/8/layout/cycle1"/>
    <dgm:cxn modelId="{435F7AD0-A023-4375-A821-381212C151E7}" type="presParOf" srcId="{33D908DF-5676-42D4-9A32-B755F2862DAD}" destId="{D3CFA928-82B7-42B8-A120-FE38304BDBD3}" srcOrd="7" destOrd="0" presId="urn:microsoft.com/office/officeart/2005/8/layout/cycle1"/>
    <dgm:cxn modelId="{E84EFB88-BA89-41AE-9C16-8165EA49CC14}" type="presParOf" srcId="{33D908DF-5676-42D4-9A32-B755F2862DAD}" destId="{741FF00F-6805-45E7-8D2E-E87DDB06D4D6}" srcOrd="8" destOrd="0" presId="urn:microsoft.com/office/officeart/2005/8/layout/cycle1"/>
    <dgm:cxn modelId="{12D90791-E917-4F75-A83E-F7A76233222E}" type="presParOf" srcId="{33D908DF-5676-42D4-9A32-B755F2862DAD}" destId="{0E9D3C3C-6D69-457D-8B0A-C73BE37EA7D5}" srcOrd="9" destOrd="0" presId="urn:microsoft.com/office/officeart/2005/8/layout/cycle1"/>
    <dgm:cxn modelId="{E9CECD29-C653-4963-8FC3-914D9332085F}" type="presParOf" srcId="{33D908DF-5676-42D4-9A32-B755F2862DAD}" destId="{972082E2-59C9-49F7-8204-CC9853518556}" srcOrd="10" destOrd="0" presId="urn:microsoft.com/office/officeart/2005/8/layout/cycle1"/>
    <dgm:cxn modelId="{4C6AFA74-3971-4EEF-9D5D-AA14E246C4B4}" type="presParOf" srcId="{33D908DF-5676-42D4-9A32-B755F2862DAD}" destId="{DD2064B4-5613-4A1E-9923-21BEF9959AF5}" srcOrd="11" destOrd="0" presId="urn:microsoft.com/office/officeart/2005/8/layout/cycle1"/>
    <dgm:cxn modelId="{C2395D79-60DE-4FD7-86F4-9023FF9C5212}" type="presParOf" srcId="{33D908DF-5676-42D4-9A32-B755F2862DAD}" destId="{A18E356F-CC7A-4CCA-9BC0-1DEBE5FFECDF}" srcOrd="12" destOrd="0" presId="urn:microsoft.com/office/officeart/2005/8/layout/cycle1"/>
    <dgm:cxn modelId="{B4618CA1-914C-4BD2-BA3B-E7DA133EDC8F}" type="presParOf" srcId="{33D908DF-5676-42D4-9A32-B755F2862DAD}" destId="{11D15330-3B5B-4A9F-B671-955C071B7EFB}" srcOrd="13" destOrd="0" presId="urn:microsoft.com/office/officeart/2005/8/layout/cycle1"/>
    <dgm:cxn modelId="{798ECD38-81B7-4C8D-A6FD-FB505D1B0A2F}" type="presParOf" srcId="{33D908DF-5676-42D4-9A32-B755F2862DAD}" destId="{C03731F3-E613-4C1D-B6D4-8B62C44B4591}" srcOrd="14" destOrd="0" presId="urn:microsoft.com/office/officeart/2005/8/layout/cycle1"/>
    <dgm:cxn modelId="{9555B871-90B4-40B2-9D6A-27CEFF961D5C}" type="presParOf" srcId="{33D908DF-5676-42D4-9A32-B755F2862DAD}" destId="{F866C171-A6BD-4E34-BA53-2E0C474DB0EB}" srcOrd="15" destOrd="0" presId="urn:microsoft.com/office/officeart/2005/8/layout/cycle1"/>
    <dgm:cxn modelId="{24DC083F-3DFC-43C7-8354-9235FFC3925E}" type="presParOf" srcId="{33D908DF-5676-42D4-9A32-B755F2862DAD}" destId="{D7C02E55-0A03-4FD6-9A6A-A353923D8CF4}" srcOrd="16" destOrd="0" presId="urn:microsoft.com/office/officeart/2005/8/layout/cycle1"/>
    <dgm:cxn modelId="{F0F83C7B-5AAF-41A1-8978-6E62C0AB0C68}" type="presParOf" srcId="{33D908DF-5676-42D4-9A32-B755F2862DAD}" destId="{F203DED4-88D0-4594-9A2F-9AA6827C592C}" srcOrd="17" destOrd="0" presId="urn:microsoft.com/office/officeart/2005/8/layout/cycle1"/>
    <dgm:cxn modelId="{45FFAB8C-DEE1-4EAC-8783-B321304026F0}" type="presParOf" srcId="{33D908DF-5676-42D4-9A32-B755F2862DAD}" destId="{43A5A6C2-18FD-46CE-BBB0-28664B5564EC}" srcOrd="18" destOrd="0" presId="urn:microsoft.com/office/officeart/2005/8/layout/cycle1"/>
    <dgm:cxn modelId="{ABC97A5B-96A9-40E1-A077-F3F47E4323CB}" type="presParOf" srcId="{33D908DF-5676-42D4-9A32-B755F2862DAD}" destId="{F84D607C-AE7C-4467-A67B-601A3224A2FD}" srcOrd="19" destOrd="0" presId="urn:microsoft.com/office/officeart/2005/8/layout/cycle1"/>
    <dgm:cxn modelId="{3253C6FA-162A-40DD-9E08-DE4A82131A25}" type="presParOf" srcId="{33D908DF-5676-42D4-9A32-B755F2862DAD}" destId="{462D538D-4D93-4BE4-850F-FAB64B52B538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087932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221" y="3423050"/>
          <a:ext cx="2368708" cy="789934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Packge_01_limpeza_Fatos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2º DU (09/09 – 22h)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221" y="3423050"/>
        <a:ext cx="2269966" cy="789934"/>
      </dsp:txXfrm>
    </dsp:sp>
    <dsp:sp modelId="{810D7AA7-A541-4507-BE7F-36CCF210089F}">
      <dsp:nvSpPr>
        <dsp:cNvPr id="0" name=""/>
        <dsp:cNvSpPr/>
      </dsp:nvSpPr>
      <dsp:spPr>
        <a:xfrm>
          <a:off x="191718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E7729-FD3F-426D-804C-45BD60BD762D}">
      <dsp:nvSpPr>
        <dsp:cNvPr id="0" name=""/>
        <dsp:cNvSpPr/>
      </dsp:nvSpPr>
      <dsp:spPr>
        <a:xfrm rot="5400000">
          <a:off x="1158632" y="2144636"/>
          <a:ext cx="2377221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252494" y="3423050"/>
          <a:ext cx="2368708" cy="792407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Packge_02_Carga_Cubos_Previa_Orc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6º DU (09/09 - 22h)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450596" y="3423050"/>
        <a:ext cx="1972504" cy="792407"/>
      </dsp:txXfrm>
    </dsp:sp>
    <dsp:sp modelId="{5E07F9E4-149C-4A89-848F-4ABDD305F0C5}">
      <dsp:nvSpPr>
        <dsp:cNvPr id="0" name=""/>
        <dsp:cNvSpPr/>
      </dsp:nvSpPr>
      <dsp:spPr>
        <a:xfrm>
          <a:off x="2441991" y="1165504"/>
          <a:ext cx="1923391" cy="171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2067-7126-4D56-A328-5A8CFD3D8D52}">
      <dsp:nvSpPr>
        <dsp:cNvPr id="0" name=""/>
        <dsp:cNvSpPr/>
      </dsp:nvSpPr>
      <dsp:spPr>
        <a:xfrm rot="5400000">
          <a:off x="3412614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502767" y="3423050"/>
          <a:ext cx="2368708" cy="789934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Packge_03_Limpeza_Fatos_DFA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7º DU (10/09 – 22h)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4700251" y="3423050"/>
        <a:ext cx="1973741" cy="789934"/>
      </dsp:txXfrm>
    </dsp:sp>
    <dsp:sp modelId="{FD7B29F2-0D66-4B4B-BC8A-82DA23575305}">
      <dsp:nvSpPr>
        <dsp:cNvPr id="0" name=""/>
        <dsp:cNvSpPr/>
      </dsp:nvSpPr>
      <dsp:spPr>
        <a:xfrm>
          <a:off x="4692264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6E820-C6E3-4E2C-BB23-ADF9AD641C6B}">
      <dsp:nvSpPr>
        <dsp:cNvPr id="0" name=""/>
        <dsp:cNvSpPr/>
      </dsp:nvSpPr>
      <dsp:spPr>
        <a:xfrm rot="5400000">
          <a:off x="5662887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753040" y="3423050"/>
          <a:ext cx="2368708" cy="789934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Packge_04_Carga_DEP_DFA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8º DU (11/09 – 13h)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950524" y="3423050"/>
        <a:ext cx="1973741" cy="789934"/>
      </dsp:txXfrm>
    </dsp:sp>
    <dsp:sp modelId="{1D84544C-5924-422B-9546-A86AE4927E4C}">
      <dsp:nvSpPr>
        <dsp:cNvPr id="0" name=""/>
        <dsp:cNvSpPr/>
      </dsp:nvSpPr>
      <dsp:spPr>
        <a:xfrm>
          <a:off x="6942537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416CF-D8AE-41BD-BF35-9148040E1274}">
      <dsp:nvSpPr>
        <dsp:cNvPr id="0" name=""/>
        <dsp:cNvSpPr/>
      </dsp:nvSpPr>
      <dsp:spPr>
        <a:xfrm rot="5400000">
          <a:off x="7913160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9003313" y="3423050"/>
          <a:ext cx="2368708" cy="789934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Packge_04_Carga_DEP_DFA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Packge_05_Carga_DEP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8º DU (11/09 – 22h)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9200797" y="3423050"/>
        <a:ext cx="1973741" cy="789934"/>
      </dsp:txXfrm>
    </dsp:sp>
    <dsp:sp modelId="{7F54B493-FCA8-4A1F-A2B1-FCB26CA9C396}">
      <dsp:nvSpPr>
        <dsp:cNvPr id="0" name=""/>
        <dsp:cNvSpPr/>
      </dsp:nvSpPr>
      <dsp:spPr>
        <a:xfrm>
          <a:off x="9192810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087932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221" y="3423050"/>
          <a:ext cx="2368708" cy="789934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Packge_06_Carga_CP_DFA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9º DU (14/11 - 9h)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221" y="3423050"/>
        <a:ext cx="2269966" cy="789934"/>
      </dsp:txXfrm>
    </dsp:sp>
    <dsp:sp modelId="{810D7AA7-A541-4507-BE7F-36CCF210089F}">
      <dsp:nvSpPr>
        <dsp:cNvPr id="0" name=""/>
        <dsp:cNvSpPr/>
      </dsp:nvSpPr>
      <dsp:spPr>
        <a:xfrm>
          <a:off x="191718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E7729-FD3F-426D-804C-45BD60BD762D}">
      <dsp:nvSpPr>
        <dsp:cNvPr id="0" name=""/>
        <dsp:cNvSpPr/>
      </dsp:nvSpPr>
      <dsp:spPr>
        <a:xfrm rot="5400000">
          <a:off x="1158632" y="2144636"/>
          <a:ext cx="2377221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252494" y="3423050"/>
          <a:ext cx="2368708" cy="792407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Packge_07_Carga_CP_DFA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Packge_08_Carga_CP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9º DU (14/09 - 13h)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450596" y="3423050"/>
        <a:ext cx="1972504" cy="792407"/>
      </dsp:txXfrm>
    </dsp:sp>
    <dsp:sp modelId="{5E07F9E4-149C-4A89-848F-4ABDD305F0C5}">
      <dsp:nvSpPr>
        <dsp:cNvPr id="0" name=""/>
        <dsp:cNvSpPr/>
      </dsp:nvSpPr>
      <dsp:spPr>
        <a:xfrm>
          <a:off x="2441991" y="1165504"/>
          <a:ext cx="1923391" cy="171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2067-7126-4D56-A328-5A8CFD3D8D52}">
      <dsp:nvSpPr>
        <dsp:cNvPr id="0" name=""/>
        <dsp:cNvSpPr/>
      </dsp:nvSpPr>
      <dsp:spPr>
        <a:xfrm rot="5400000">
          <a:off x="3412614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502767" y="3423050"/>
          <a:ext cx="2368708" cy="789934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Packge_03_Limpeza_Fatos_DFA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9º DU (14/09 – 22h)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4700251" y="3423050"/>
        <a:ext cx="1973741" cy="789934"/>
      </dsp:txXfrm>
    </dsp:sp>
    <dsp:sp modelId="{FD7B29F2-0D66-4B4B-BC8A-82DA23575305}">
      <dsp:nvSpPr>
        <dsp:cNvPr id="0" name=""/>
        <dsp:cNvSpPr/>
      </dsp:nvSpPr>
      <dsp:spPr>
        <a:xfrm>
          <a:off x="4692264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6E820-C6E3-4E2C-BB23-ADF9AD641C6B}">
      <dsp:nvSpPr>
        <dsp:cNvPr id="0" name=""/>
        <dsp:cNvSpPr/>
      </dsp:nvSpPr>
      <dsp:spPr>
        <a:xfrm rot="5400000">
          <a:off x="5662887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753040" y="3423050"/>
          <a:ext cx="2368708" cy="789934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Packge_04_Carga_DEP_DFA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10º DU (15/09 – 13h)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950524" y="3423050"/>
        <a:ext cx="1973741" cy="789934"/>
      </dsp:txXfrm>
    </dsp:sp>
    <dsp:sp modelId="{1D84544C-5924-422B-9546-A86AE4927E4C}">
      <dsp:nvSpPr>
        <dsp:cNvPr id="0" name=""/>
        <dsp:cNvSpPr/>
      </dsp:nvSpPr>
      <dsp:spPr>
        <a:xfrm>
          <a:off x="6942537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416CF-D8AE-41BD-BF35-9148040E1274}">
      <dsp:nvSpPr>
        <dsp:cNvPr id="0" name=""/>
        <dsp:cNvSpPr/>
      </dsp:nvSpPr>
      <dsp:spPr>
        <a:xfrm rot="5400000">
          <a:off x="7913160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9003313" y="3423050"/>
          <a:ext cx="2368708" cy="789934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Packge_04_Carga_DEP_DFA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Packge_05_Carga_DEP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10º DU (15/09 – 22h)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9200797" y="3423050"/>
        <a:ext cx="1973741" cy="789934"/>
      </dsp:txXfrm>
    </dsp:sp>
    <dsp:sp modelId="{7F54B493-FCA8-4A1F-A2B1-FCB26CA9C396}">
      <dsp:nvSpPr>
        <dsp:cNvPr id="0" name=""/>
        <dsp:cNvSpPr/>
      </dsp:nvSpPr>
      <dsp:spPr>
        <a:xfrm>
          <a:off x="9192810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087932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221" y="3423050"/>
          <a:ext cx="2368708" cy="789934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Packge_06_Carga_CP_DFA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11º DU (16/11 - 9h)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221" y="3423050"/>
        <a:ext cx="2269966" cy="789934"/>
      </dsp:txXfrm>
    </dsp:sp>
    <dsp:sp modelId="{810D7AA7-A541-4507-BE7F-36CCF210089F}">
      <dsp:nvSpPr>
        <dsp:cNvPr id="0" name=""/>
        <dsp:cNvSpPr/>
      </dsp:nvSpPr>
      <dsp:spPr>
        <a:xfrm>
          <a:off x="191718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E7729-FD3F-426D-804C-45BD60BD762D}">
      <dsp:nvSpPr>
        <dsp:cNvPr id="0" name=""/>
        <dsp:cNvSpPr/>
      </dsp:nvSpPr>
      <dsp:spPr>
        <a:xfrm rot="5400000">
          <a:off x="1158632" y="2144636"/>
          <a:ext cx="2377221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252494" y="3423050"/>
          <a:ext cx="2368708" cy="792407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Packge_07_Carga_CP_DFA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Packge_08_Carga_CP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9º DU (16/09 - 13h)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450596" y="3423050"/>
        <a:ext cx="1972504" cy="792407"/>
      </dsp:txXfrm>
    </dsp:sp>
    <dsp:sp modelId="{5E07F9E4-149C-4A89-848F-4ABDD305F0C5}">
      <dsp:nvSpPr>
        <dsp:cNvPr id="0" name=""/>
        <dsp:cNvSpPr/>
      </dsp:nvSpPr>
      <dsp:spPr>
        <a:xfrm>
          <a:off x="2441991" y="1165504"/>
          <a:ext cx="1923391" cy="171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2067-7126-4D56-A328-5A8CFD3D8D52}">
      <dsp:nvSpPr>
        <dsp:cNvPr id="0" name=""/>
        <dsp:cNvSpPr/>
      </dsp:nvSpPr>
      <dsp:spPr>
        <a:xfrm rot="5400000">
          <a:off x="3412614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502767" y="3423050"/>
          <a:ext cx="2368708" cy="789934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Packge_09_Assimetria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10º DU (17/09 – 10h)</a:t>
          </a: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4700251" y="3423050"/>
        <a:ext cx="1973741" cy="789934"/>
      </dsp:txXfrm>
    </dsp:sp>
    <dsp:sp modelId="{FD7B29F2-0D66-4B4B-BC8A-82DA23575305}">
      <dsp:nvSpPr>
        <dsp:cNvPr id="0" name=""/>
        <dsp:cNvSpPr/>
      </dsp:nvSpPr>
      <dsp:spPr>
        <a:xfrm>
          <a:off x="4692264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6E820-C6E3-4E2C-BB23-ADF9AD641C6B}">
      <dsp:nvSpPr>
        <dsp:cNvPr id="0" name=""/>
        <dsp:cNvSpPr/>
      </dsp:nvSpPr>
      <dsp:spPr>
        <a:xfrm rot="5400000">
          <a:off x="5662887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753040" y="3423050"/>
          <a:ext cx="2368708" cy="789934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950524" y="3423050"/>
        <a:ext cx="1973741" cy="789934"/>
      </dsp:txXfrm>
    </dsp:sp>
    <dsp:sp modelId="{1D84544C-5924-422B-9546-A86AE4927E4C}">
      <dsp:nvSpPr>
        <dsp:cNvPr id="0" name=""/>
        <dsp:cNvSpPr/>
      </dsp:nvSpPr>
      <dsp:spPr>
        <a:xfrm>
          <a:off x="6942537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416CF-D8AE-41BD-BF35-9148040E1274}">
      <dsp:nvSpPr>
        <dsp:cNvPr id="0" name=""/>
        <dsp:cNvSpPr/>
      </dsp:nvSpPr>
      <dsp:spPr>
        <a:xfrm rot="5400000">
          <a:off x="7913160" y="2143399"/>
          <a:ext cx="2369803" cy="189496"/>
        </a:xfrm>
        <a:prstGeom prst="corner">
          <a:avLst>
            <a:gd name="adj1" fmla="val 1000"/>
            <a:gd name="adj2" fmla="val 1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9003313" y="3423050"/>
          <a:ext cx="2368708" cy="789934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127000" rIns="63500" bIns="12700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b="1" kern="1200" noProof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9200797" y="3423050"/>
        <a:ext cx="1973741" cy="789934"/>
      </dsp:txXfrm>
    </dsp:sp>
    <dsp:sp modelId="{7F54B493-FCA8-4A1F-A2B1-FCB26CA9C396}">
      <dsp:nvSpPr>
        <dsp:cNvPr id="0" name=""/>
        <dsp:cNvSpPr/>
      </dsp:nvSpPr>
      <dsp:spPr>
        <a:xfrm>
          <a:off x="9192810" y="1166944"/>
          <a:ext cx="1923391" cy="171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D24D3-BA46-4D33-90DD-F5D841940101}">
      <dsp:nvSpPr>
        <dsp:cNvPr id="0" name=""/>
        <dsp:cNvSpPr/>
      </dsp:nvSpPr>
      <dsp:spPr>
        <a:xfrm>
          <a:off x="4076754" y="525538"/>
          <a:ext cx="2000303" cy="19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solidFill>
                <a:schemeClr val="accent6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Packge_03_Limpeza_Fatos_DFA</a:t>
          </a:r>
          <a:endParaRPr lang="pt-BR" sz="1000" kern="1200" dirty="0">
            <a:solidFill>
              <a:schemeClr val="accent6"/>
            </a:solidFill>
          </a:endParaRPr>
        </a:p>
      </dsp:txBody>
      <dsp:txXfrm>
        <a:off x="4076754" y="525538"/>
        <a:ext cx="2000303" cy="192409"/>
      </dsp:txXfrm>
    </dsp:sp>
    <dsp:sp modelId="{C41B40B1-45D1-46DC-A66D-102D80C07CE0}">
      <dsp:nvSpPr>
        <dsp:cNvPr id="0" name=""/>
        <dsp:cNvSpPr/>
      </dsp:nvSpPr>
      <dsp:spPr>
        <a:xfrm>
          <a:off x="1522404" y="183469"/>
          <a:ext cx="5083190" cy="5083190"/>
        </a:xfrm>
        <a:prstGeom prst="circularArrow">
          <a:avLst>
            <a:gd name="adj1" fmla="val 3761"/>
            <a:gd name="adj2" fmla="val 234621"/>
            <a:gd name="adj3" fmla="val 20245723"/>
            <a:gd name="adj4" fmla="val 18042628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FC3A2-43F5-44BE-B7A6-81457331E13A}">
      <dsp:nvSpPr>
        <dsp:cNvPr id="0" name=""/>
        <dsp:cNvSpPr/>
      </dsp:nvSpPr>
      <dsp:spPr>
        <a:xfrm>
          <a:off x="5286917" y="1978098"/>
          <a:ext cx="2106124" cy="45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Packge_04_Carga_DEP_DFA (Prévia V...)</a:t>
          </a:r>
          <a:endParaRPr lang="pt-BR" sz="1000" kern="1200" dirty="0"/>
        </a:p>
      </dsp:txBody>
      <dsp:txXfrm>
        <a:off x="5286917" y="1978098"/>
        <a:ext cx="2106124" cy="454977"/>
      </dsp:txXfrm>
    </dsp:sp>
    <dsp:sp modelId="{307665DC-F402-40E0-849B-C030C6674049}">
      <dsp:nvSpPr>
        <dsp:cNvPr id="0" name=""/>
        <dsp:cNvSpPr/>
      </dsp:nvSpPr>
      <dsp:spPr>
        <a:xfrm>
          <a:off x="1522404" y="183469"/>
          <a:ext cx="5083190" cy="5083190"/>
        </a:xfrm>
        <a:prstGeom prst="circularArrow">
          <a:avLst>
            <a:gd name="adj1" fmla="val 3761"/>
            <a:gd name="adj2" fmla="val 234621"/>
            <a:gd name="adj3" fmla="val 1669691"/>
            <a:gd name="adj4" fmla="val 21168895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FA928-82B7-42B8-A120-FE38304BDBD3}">
      <dsp:nvSpPr>
        <dsp:cNvPr id="0" name=""/>
        <dsp:cNvSpPr/>
      </dsp:nvSpPr>
      <dsp:spPr>
        <a:xfrm>
          <a:off x="4836131" y="3953119"/>
          <a:ext cx="2106124" cy="45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Packge_05_Carga_DEP</a:t>
          </a:r>
          <a:endParaRPr lang="pt-BR" sz="1000" kern="1200" dirty="0"/>
        </a:p>
      </dsp:txBody>
      <dsp:txXfrm>
        <a:off x="4836131" y="3953119"/>
        <a:ext cx="2106124" cy="454977"/>
      </dsp:txXfrm>
    </dsp:sp>
    <dsp:sp modelId="{741FF00F-6805-45E7-8D2E-E87DDB06D4D6}">
      <dsp:nvSpPr>
        <dsp:cNvPr id="0" name=""/>
        <dsp:cNvSpPr/>
      </dsp:nvSpPr>
      <dsp:spPr>
        <a:xfrm>
          <a:off x="1444528" y="21757"/>
          <a:ext cx="5083190" cy="5083190"/>
        </a:xfrm>
        <a:prstGeom prst="circularArrow">
          <a:avLst>
            <a:gd name="adj1" fmla="val 3761"/>
            <a:gd name="adj2" fmla="val 234621"/>
            <a:gd name="adj3" fmla="val 4347379"/>
            <a:gd name="adj4" fmla="val 3132286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082E2-59C9-49F7-8204-CC9853518556}">
      <dsp:nvSpPr>
        <dsp:cNvPr id="0" name=""/>
        <dsp:cNvSpPr/>
      </dsp:nvSpPr>
      <dsp:spPr>
        <a:xfrm>
          <a:off x="3010937" y="4832086"/>
          <a:ext cx="2106124" cy="45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Packge_06_Carga_CP_DFA (Prévia V...)</a:t>
          </a:r>
          <a:endParaRPr lang="pt-BR" sz="1000" kern="1200" dirty="0"/>
        </a:p>
      </dsp:txBody>
      <dsp:txXfrm>
        <a:off x="3010937" y="4832086"/>
        <a:ext cx="2106124" cy="454977"/>
      </dsp:txXfrm>
    </dsp:sp>
    <dsp:sp modelId="{DD2064B4-5613-4A1E-9923-21BEF9959AF5}">
      <dsp:nvSpPr>
        <dsp:cNvPr id="0" name=""/>
        <dsp:cNvSpPr/>
      </dsp:nvSpPr>
      <dsp:spPr>
        <a:xfrm>
          <a:off x="1600281" y="21757"/>
          <a:ext cx="5083190" cy="5083190"/>
        </a:xfrm>
        <a:prstGeom prst="circularArrow">
          <a:avLst>
            <a:gd name="adj1" fmla="val 3761"/>
            <a:gd name="adj2" fmla="val 234621"/>
            <a:gd name="adj3" fmla="val 7433093"/>
            <a:gd name="adj4" fmla="val 6218000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15330-3B5B-4A9F-B671-955C071B7EFB}">
      <dsp:nvSpPr>
        <dsp:cNvPr id="0" name=""/>
        <dsp:cNvSpPr/>
      </dsp:nvSpPr>
      <dsp:spPr>
        <a:xfrm>
          <a:off x="1185743" y="3953119"/>
          <a:ext cx="2106124" cy="45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Packge_07_Carga_CP_DFA</a:t>
          </a:r>
          <a:endParaRPr lang="pt-BR" sz="1000" kern="1200" dirty="0"/>
        </a:p>
      </dsp:txBody>
      <dsp:txXfrm>
        <a:off x="1185743" y="3953119"/>
        <a:ext cx="2106124" cy="454977"/>
      </dsp:txXfrm>
    </dsp:sp>
    <dsp:sp modelId="{C03731F3-E613-4C1D-B6D4-8B62C44B4591}">
      <dsp:nvSpPr>
        <dsp:cNvPr id="0" name=""/>
        <dsp:cNvSpPr/>
      </dsp:nvSpPr>
      <dsp:spPr>
        <a:xfrm>
          <a:off x="1522404" y="183469"/>
          <a:ext cx="5083190" cy="5083190"/>
        </a:xfrm>
        <a:prstGeom prst="circularArrow">
          <a:avLst>
            <a:gd name="adj1" fmla="val 3761"/>
            <a:gd name="adj2" fmla="val 234621"/>
            <a:gd name="adj3" fmla="val 10996484"/>
            <a:gd name="adj4" fmla="val 8895688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02E55-0A03-4FD6-9A6A-A353923D8CF4}">
      <dsp:nvSpPr>
        <dsp:cNvPr id="0" name=""/>
        <dsp:cNvSpPr/>
      </dsp:nvSpPr>
      <dsp:spPr>
        <a:xfrm>
          <a:off x="734957" y="1978098"/>
          <a:ext cx="2106124" cy="45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Packge_08_Carga_CP</a:t>
          </a:r>
          <a:endParaRPr lang="pt-BR" sz="1000" kern="1200" dirty="0"/>
        </a:p>
      </dsp:txBody>
      <dsp:txXfrm>
        <a:off x="734957" y="1978098"/>
        <a:ext cx="2106124" cy="454977"/>
      </dsp:txXfrm>
    </dsp:sp>
    <dsp:sp modelId="{F203DED4-88D0-4594-9A2F-9AA6827C592C}">
      <dsp:nvSpPr>
        <dsp:cNvPr id="0" name=""/>
        <dsp:cNvSpPr/>
      </dsp:nvSpPr>
      <dsp:spPr>
        <a:xfrm>
          <a:off x="1522404" y="183469"/>
          <a:ext cx="5083190" cy="5083190"/>
        </a:xfrm>
        <a:prstGeom prst="circularArrow">
          <a:avLst>
            <a:gd name="adj1" fmla="val 3761"/>
            <a:gd name="adj2" fmla="val 234621"/>
            <a:gd name="adj3" fmla="val 13188008"/>
            <a:gd name="adj4" fmla="val 11919656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D607C-AE7C-4467-A67B-601A3224A2FD}">
      <dsp:nvSpPr>
        <dsp:cNvPr id="0" name=""/>
        <dsp:cNvSpPr/>
      </dsp:nvSpPr>
      <dsp:spPr>
        <a:xfrm>
          <a:off x="1904380" y="131602"/>
          <a:ext cx="2293426" cy="9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noProof="0" dirty="0" smtClean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Packge_09_Assimetria</a:t>
          </a:r>
          <a:endParaRPr lang="pt-BR" sz="1000" kern="1200" dirty="0"/>
        </a:p>
      </dsp:txBody>
      <dsp:txXfrm>
        <a:off x="1904380" y="131602"/>
        <a:ext cx="2293426" cy="980281"/>
      </dsp:txXfrm>
    </dsp:sp>
    <dsp:sp modelId="{462D538D-4D93-4BE4-850F-FAB64B52B538}">
      <dsp:nvSpPr>
        <dsp:cNvPr id="0" name=""/>
        <dsp:cNvSpPr/>
      </dsp:nvSpPr>
      <dsp:spPr>
        <a:xfrm>
          <a:off x="86733" y="138966"/>
          <a:ext cx="6594067" cy="5060672"/>
        </a:xfrm>
        <a:prstGeom prst="circularArrow">
          <a:avLst>
            <a:gd name="adj1" fmla="val 3761"/>
            <a:gd name="adj2" fmla="val 234621"/>
            <a:gd name="adj3" fmla="val 17140136"/>
            <a:gd name="adj4" fmla="val 16397149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467EF0-DCFB-4155-A259-FF3CC268E60C}" type="datetime1">
              <a:rPr lang="pt-BR" smtClean="0"/>
              <a:t>09/09/2020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2E2A0-273F-4DCF-AF0B-3CFADE889C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AA05A-295A-45ED-8E1A-4F8210376A6A}" type="datetime1">
              <a:rPr lang="pt-BR" noProof="0" smtClean="0"/>
              <a:t>09/09/2020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9DC9BE-8102-4ADA-9C69-422E236104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 dirty="0" smtClean="0"/>
              <a:t>Linha do tempo do projeto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2320547" y="1181100"/>
            <a:ext cx="54249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E19-2995-4EF0-BE08-FD2A7685A6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D557-AC68-40FB-8CD3-5BB8BB616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9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CB6CF85-7B43-4B34-83C5-9D4BAFE7DA59}" type="datetime1">
              <a:rPr lang="pt-BR" noProof="0" smtClean="0"/>
              <a:t>09/09/2020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20A9A2B-DCEA-459B-8067-44D042050D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Espaço Reservado para Conteúdo 6" descr="Diagrama de processo de SmartArt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855606"/>
              </p:ext>
            </p:extLst>
          </p:nvPr>
        </p:nvGraphicFramePr>
        <p:xfrm>
          <a:off x="512956" y="894185"/>
          <a:ext cx="11374244" cy="526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etângulo 40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803920" y="5166857"/>
            <a:ext cx="2164622" cy="4358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</a:t>
            </a:r>
            <a:r>
              <a:rPr lang="pt-BR" sz="1000" b="1" dirty="0" smtClean="0"/>
              <a:t>Cubo DFA de CP e DEP </a:t>
            </a:r>
            <a:r>
              <a:rPr lang="pt-BR" sz="1000" dirty="0" smtClean="0"/>
              <a:t>:</a:t>
            </a:r>
          </a:p>
          <a:p>
            <a:pPr algn="ctr" rtl="0"/>
            <a:r>
              <a:rPr lang="pt-BR" sz="1000" dirty="0" smtClean="0"/>
              <a:t>7º DU (10/09) - 9h</a:t>
            </a:r>
          </a:p>
        </p:txBody>
      </p:sp>
      <p:sp>
        <p:nvSpPr>
          <p:cNvPr id="43" name="Fluxograma: Cartão 42"/>
          <p:cNvSpPr/>
          <p:nvPr/>
        </p:nvSpPr>
        <p:spPr>
          <a:xfrm>
            <a:off x="1781263" y="4088491"/>
            <a:ext cx="895037" cy="200722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  <a:endParaRPr lang="pt-BR" sz="700" dirty="0"/>
          </a:p>
        </p:txBody>
      </p:sp>
      <p:sp>
        <p:nvSpPr>
          <p:cNvPr id="44" name="Fluxograma: Cartão 43"/>
          <p:cNvSpPr/>
          <p:nvPr/>
        </p:nvSpPr>
        <p:spPr>
          <a:xfrm>
            <a:off x="1428882" y="2864987"/>
            <a:ext cx="1323610" cy="417585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</a:t>
            </a:r>
            <a:r>
              <a:rPr lang="pt-BR" sz="700" dirty="0"/>
              <a:t>Atualização do  Cubo DEP </a:t>
            </a:r>
            <a:r>
              <a:rPr lang="pt-BR" sz="700" dirty="0" smtClean="0"/>
              <a:t>DFA </a:t>
            </a:r>
            <a:r>
              <a:rPr lang="pt-BR" sz="700" dirty="0"/>
              <a:t>- Orçado </a:t>
            </a:r>
            <a:r>
              <a:rPr lang="pt-BR" sz="700" dirty="0" smtClean="0"/>
              <a:t>Finalizado”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45" name="Fluxograma: Cartão 44"/>
          <p:cNvSpPr/>
          <p:nvPr/>
        </p:nvSpPr>
        <p:spPr>
          <a:xfrm>
            <a:off x="1850038" y="828459"/>
            <a:ext cx="895037" cy="200722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  <a:endParaRPr lang="pt-BR" sz="700" dirty="0"/>
          </a:p>
        </p:txBody>
      </p:sp>
      <p:sp>
        <p:nvSpPr>
          <p:cNvPr id="46" name="Texto Explicativo em Elipse 45"/>
          <p:cNvSpPr/>
          <p:nvPr/>
        </p:nvSpPr>
        <p:spPr>
          <a:xfrm>
            <a:off x="2063197" y="3855813"/>
            <a:ext cx="738921" cy="194157"/>
          </a:xfrm>
          <a:prstGeom prst="wedgeEllipseCallout">
            <a:avLst>
              <a:gd name="adj1" fmla="val 38709"/>
              <a:gd name="adj2" fmla="val 63928"/>
            </a:avLst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ID = 2</a:t>
            </a:r>
            <a:endParaRPr lang="pt-BR" sz="700" dirty="0"/>
          </a:p>
        </p:txBody>
      </p:sp>
      <p:sp>
        <p:nvSpPr>
          <p:cNvPr id="47" name="Texto Explicativo em Elipse 46"/>
          <p:cNvSpPr/>
          <p:nvPr/>
        </p:nvSpPr>
        <p:spPr>
          <a:xfrm>
            <a:off x="4948389" y="3353230"/>
            <a:ext cx="666250" cy="247728"/>
          </a:xfrm>
          <a:prstGeom prst="wedgeEllipseCallout">
            <a:avLst>
              <a:gd name="adj1" fmla="val 38709"/>
              <a:gd name="adj2" fmla="val 63928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ID = 2</a:t>
            </a:r>
            <a:endParaRPr lang="pt-BR" sz="800" dirty="0"/>
          </a:p>
        </p:txBody>
      </p:sp>
      <p:sp>
        <p:nvSpPr>
          <p:cNvPr id="48" name="Fluxograma: Cartão 47"/>
          <p:cNvSpPr/>
          <p:nvPr/>
        </p:nvSpPr>
        <p:spPr>
          <a:xfrm>
            <a:off x="4384231" y="4063342"/>
            <a:ext cx="588851" cy="197490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49" name="Fluxograma: Cartão 48"/>
          <p:cNvSpPr/>
          <p:nvPr/>
        </p:nvSpPr>
        <p:spPr>
          <a:xfrm>
            <a:off x="3647154" y="1040005"/>
            <a:ext cx="1333893" cy="425207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processo “</a:t>
            </a:r>
            <a:r>
              <a:rPr lang="pt-BR" sz="700" dirty="0"/>
              <a:t>Atualização do  Cubo </a:t>
            </a:r>
            <a:r>
              <a:rPr lang="pt-BR" sz="700" dirty="0" smtClean="0"/>
              <a:t>DEP DFA - Orçado Inicializado”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50" name="Fluxograma: Cartão 49"/>
          <p:cNvSpPr/>
          <p:nvPr/>
        </p:nvSpPr>
        <p:spPr>
          <a:xfrm>
            <a:off x="4135488" y="782475"/>
            <a:ext cx="845513" cy="200722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53" name="Retângulo 52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7279609" y="5155423"/>
            <a:ext cx="2151412" cy="435847"/>
          </a:xfrm>
          <a:prstGeom prst="rect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</a:t>
            </a:r>
            <a:r>
              <a:rPr lang="pt-BR" sz="1000" b="1" dirty="0" smtClean="0"/>
              <a:t>Cubo DFA DEP </a:t>
            </a:r>
            <a:r>
              <a:rPr lang="pt-BR" sz="1000" dirty="0" smtClean="0"/>
              <a:t>Prévia V1:</a:t>
            </a:r>
          </a:p>
          <a:p>
            <a:pPr algn="ctr" rtl="0"/>
            <a:r>
              <a:rPr lang="pt-BR" sz="1000" dirty="0"/>
              <a:t>8</a:t>
            </a:r>
            <a:r>
              <a:rPr lang="pt-BR" sz="1000" dirty="0" smtClean="0"/>
              <a:t>º DU (11/09) – 14h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2834072" y="1534082"/>
            <a:ext cx="2276367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2"/>
                </a:solidFill>
              </a:rPr>
              <a:t>1º</a:t>
            </a:r>
            <a:r>
              <a:rPr lang="pt-BR" sz="800" dirty="0">
                <a:solidFill>
                  <a:schemeClr val="tx2"/>
                </a:solidFill>
              </a:rPr>
              <a:t> Processa Dimensões (</a:t>
            </a:r>
            <a:r>
              <a:rPr lang="pt-BR" sz="800" u="sng" dirty="0">
                <a:solidFill>
                  <a:schemeClr val="tx2"/>
                </a:solidFill>
              </a:rPr>
              <a:t>Não atualizar CD_VERSAO do Real Atual na DIM Competência</a:t>
            </a:r>
            <a:r>
              <a:rPr lang="pt-BR" sz="800" dirty="0">
                <a:solidFill>
                  <a:schemeClr val="tx2"/>
                </a:solidFill>
              </a:rPr>
              <a:t>)</a:t>
            </a:r>
          </a:p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2"/>
                </a:solidFill>
              </a:rPr>
              <a:t>2º</a:t>
            </a:r>
            <a:r>
              <a:rPr lang="pt-BR" sz="800" dirty="0">
                <a:solidFill>
                  <a:schemeClr val="tx2"/>
                </a:solidFill>
              </a:rPr>
              <a:t> Captura do orç e H de DEP e empilha no </a:t>
            </a:r>
            <a:r>
              <a:rPr lang="pt-BR" sz="800" b="1" dirty="0">
                <a:solidFill>
                  <a:schemeClr val="tx2"/>
                </a:solidFill>
              </a:rPr>
              <a:t>FATO_DEP_DFA (processa Cubinho </a:t>
            </a:r>
            <a:r>
              <a:rPr lang="pt-BR" sz="800" b="1" dirty="0" smtClean="0">
                <a:solidFill>
                  <a:schemeClr val="tx2"/>
                </a:solidFill>
              </a:rPr>
              <a:t>DEP Orç e H )</a:t>
            </a: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2"/>
                </a:solidFill>
              </a:rPr>
              <a:t>2.1º</a:t>
            </a:r>
            <a:r>
              <a:rPr lang="pt-BR" sz="800" b="1" dirty="0">
                <a:solidFill>
                  <a:schemeClr val="tx2"/>
                </a:solidFill>
              </a:rPr>
              <a:t> </a:t>
            </a:r>
            <a:r>
              <a:rPr lang="pt-BR" sz="800" dirty="0">
                <a:solidFill>
                  <a:schemeClr val="tx2"/>
                </a:solidFill>
              </a:rPr>
              <a:t>Processo</a:t>
            </a:r>
            <a:r>
              <a:rPr lang="pt-BR" sz="800" b="1" dirty="0">
                <a:solidFill>
                  <a:schemeClr val="tx2"/>
                </a:solidFill>
              </a:rPr>
              <a:t> </a:t>
            </a:r>
            <a:r>
              <a:rPr lang="pt-BR" sz="800" u="sng" dirty="0">
                <a:solidFill>
                  <a:schemeClr val="tx2"/>
                </a:solidFill>
              </a:rPr>
              <a:t>Validação</a:t>
            </a:r>
            <a:r>
              <a:rPr lang="pt-BR" sz="800" b="1" dirty="0">
                <a:solidFill>
                  <a:schemeClr val="tx2"/>
                </a:solidFill>
              </a:rPr>
              <a:t> FATO_DEP_DFA</a:t>
            </a:r>
          </a:p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2"/>
                </a:solidFill>
              </a:rPr>
              <a:t>2º</a:t>
            </a:r>
            <a:r>
              <a:rPr lang="pt-BR" sz="800" dirty="0">
                <a:solidFill>
                  <a:schemeClr val="tx2"/>
                </a:solidFill>
              </a:rPr>
              <a:t> Captura do orç e H de CP e empilha </a:t>
            </a:r>
            <a:r>
              <a:rPr lang="pt-BR" sz="800" dirty="0" smtClean="0">
                <a:solidFill>
                  <a:schemeClr val="tx2"/>
                </a:solidFill>
              </a:rPr>
              <a:t>na </a:t>
            </a:r>
            <a:r>
              <a:rPr lang="pt-BR" sz="800" b="1" dirty="0">
                <a:solidFill>
                  <a:schemeClr val="tx2"/>
                </a:solidFill>
              </a:rPr>
              <a:t>FATO_CP_DFA </a:t>
            </a:r>
            <a:r>
              <a:rPr lang="pt-BR" sz="800" b="1" dirty="0" smtClean="0">
                <a:solidFill>
                  <a:schemeClr val="tx2"/>
                </a:solidFill>
              </a:rPr>
              <a:t>(Processa Cubinho CP -Orç e H)</a:t>
            </a:r>
          </a:p>
          <a:p>
            <a:pPr lvl="0">
              <a:lnSpc>
                <a:spcPts val="10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2.1</a:t>
            </a:r>
            <a:r>
              <a:rPr lang="pt-BR" sz="800" b="1" dirty="0" smtClean="0">
                <a:solidFill>
                  <a:schemeClr val="tx2"/>
                </a:solidFill>
              </a:rPr>
              <a:t> Processo de Validação FATO_CP_DFA</a:t>
            </a:r>
          </a:p>
          <a:p>
            <a:pPr lvl="0">
              <a:lnSpc>
                <a:spcPts val="10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3º </a:t>
            </a:r>
            <a:r>
              <a:rPr lang="pt-BR" sz="800" b="1" dirty="0">
                <a:solidFill>
                  <a:schemeClr val="tx2"/>
                </a:solidFill>
              </a:rPr>
              <a:t>Empilha o </a:t>
            </a:r>
            <a:r>
              <a:rPr lang="pt-BR" sz="800" b="1" dirty="0" smtClean="0">
                <a:solidFill>
                  <a:schemeClr val="tx2"/>
                </a:solidFill>
              </a:rPr>
              <a:t>orçado </a:t>
            </a:r>
            <a:r>
              <a:rPr lang="pt-BR" sz="800" b="1" dirty="0">
                <a:solidFill>
                  <a:schemeClr val="tx2"/>
                </a:solidFill>
              </a:rPr>
              <a:t>e H de DEP na </a:t>
            </a:r>
            <a:r>
              <a:rPr lang="pt-BR" sz="800" b="1" dirty="0" smtClean="0">
                <a:solidFill>
                  <a:schemeClr val="tx2"/>
                </a:solidFill>
              </a:rPr>
              <a:t>FATO_DEP </a:t>
            </a:r>
          </a:p>
          <a:p>
            <a:pPr>
              <a:lnSpc>
                <a:spcPts val="10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3.1</a:t>
            </a:r>
            <a:r>
              <a:rPr lang="pt-BR" sz="800" b="1" dirty="0" smtClean="0">
                <a:solidFill>
                  <a:schemeClr val="tx2"/>
                </a:solidFill>
              </a:rPr>
              <a:t> Processo de Validação na FATO_DEP </a:t>
            </a:r>
            <a:r>
              <a:rPr lang="pt-BR" sz="800" b="1" dirty="0">
                <a:solidFill>
                  <a:schemeClr val="tx2"/>
                </a:solidFill>
              </a:rPr>
              <a:t>(Processa Cubo </a:t>
            </a:r>
            <a:r>
              <a:rPr lang="pt-BR" sz="800" b="1" dirty="0" smtClean="0">
                <a:solidFill>
                  <a:schemeClr val="tx2"/>
                </a:solidFill>
              </a:rPr>
              <a:t>CP - Orç e H)</a:t>
            </a: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2"/>
                </a:solidFill>
              </a:rPr>
              <a:t>3º </a:t>
            </a:r>
            <a:r>
              <a:rPr lang="pt-BR" sz="800" b="1" dirty="0">
                <a:solidFill>
                  <a:schemeClr val="tx2"/>
                </a:solidFill>
              </a:rPr>
              <a:t>Empilha o </a:t>
            </a:r>
            <a:r>
              <a:rPr lang="pt-BR" sz="800" b="1" dirty="0" smtClean="0">
                <a:solidFill>
                  <a:schemeClr val="tx2"/>
                </a:solidFill>
              </a:rPr>
              <a:t>orçado </a:t>
            </a:r>
            <a:r>
              <a:rPr lang="pt-BR" sz="800" b="1" dirty="0">
                <a:solidFill>
                  <a:schemeClr val="tx2"/>
                </a:solidFill>
              </a:rPr>
              <a:t>e H </a:t>
            </a:r>
            <a:r>
              <a:rPr lang="pt-BR" sz="800" b="1" dirty="0" smtClean="0">
                <a:solidFill>
                  <a:schemeClr val="tx2"/>
                </a:solidFill>
              </a:rPr>
              <a:t>na FATO_CP</a:t>
            </a:r>
          </a:p>
          <a:p>
            <a:pPr>
              <a:lnSpc>
                <a:spcPts val="10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3.1</a:t>
            </a:r>
            <a:r>
              <a:rPr lang="pt-BR" sz="800" b="1" dirty="0" smtClean="0">
                <a:solidFill>
                  <a:schemeClr val="tx2"/>
                </a:solidFill>
              </a:rPr>
              <a:t> Processo de Validação na FATO_CP </a:t>
            </a:r>
            <a:r>
              <a:rPr lang="pt-BR" sz="800" b="1" dirty="0">
                <a:solidFill>
                  <a:schemeClr val="tx2"/>
                </a:solidFill>
              </a:rPr>
              <a:t>(Processa Cubo </a:t>
            </a:r>
            <a:r>
              <a:rPr lang="pt-BR" sz="800" b="1" dirty="0" smtClean="0">
                <a:solidFill>
                  <a:schemeClr val="tx2"/>
                </a:solidFill>
              </a:rPr>
              <a:t>CP - Orç e H)</a:t>
            </a: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0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endParaRPr lang="pt-BR" sz="8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56099" y="1541102"/>
            <a:ext cx="2196696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100"/>
              </a:lnSpc>
            </a:pPr>
            <a:r>
              <a:rPr lang="pt-BR" sz="800" b="1" dirty="0">
                <a:solidFill>
                  <a:schemeClr val="accent1"/>
                </a:solidFill>
              </a:rPr>
              <a:t>1º</a:t>
            </a:r>
            <a:r>
              <a:rPr lang="pt-BR" sz="800" dirty="0">
                <a:solidFill>
                  <a:schemeClr val="tx2"/>
                </a:solidFill>
              </a:rPr>
              <a:t> Deleta H e orçado antigo (deixa o do ultimo reprocessamento) da </a:t>
            </a:r>
            <a:r>
              <a:rPr lang="pt-BR" sz="800" b="1" dirty="0">
                <a:solidFill>
                  <a:schemeClr val="tx2"/>
                </a:solidFill>
              </a:rPr>
              <a:t>FATO_DEP_DFA</a:t>
            </a:r>
          </a:p>
          <a:p>
            <a:pPr lvl="0">
              <a:lnSpc>
                <a:spcPts val="1100"/>
              </a:lnSpc>
            </a:pPr>
            <a:r>
              <a:rPr lang="pt-BR" sz="800" b="1" dirty="0">
                <a:solidFill>
                  <a:schemeClr val="accent1"/>
                </a:solidFill>
              </a:rPr>
              <a:t>1º</a:t>
            </a:r>
            <a:r>
              <a:rPr lang="pt-BR" sz="800" dirty="0">
                <a:solidFill>
                  <a:schemeClr val="tx2"/>
                </a:solidFill>
              </a:rPr>
              <a:t> Deleta H e  orçado antigo (deixa o do ultimo reprocessamento)  da </a:t>
            </a:r>
            <a:r>
              <a:rPr lang="pt-BR" sz="800" b="1" dirty="0">
                <a:solidFill>
                  <a:schemeClr val="tx2"/>
                </a:solidFill>
              </a:rPr>
              <a:t>FATO_CP_DFA</a:t>
            </a:r>
          </a:p>
          <a:p>
            <a:pPr lvl="0">
              <a:lnSpc>
                <a:spcPts val="1100"/>
              </a:lnSpc>
            </a:pPr>
            <a:r>
              <a:rPr lang="pt-BR" sz="800" b="1" dirty="0">
                <a:solidFill>
                  <a:schemeClr val="accent1"/>
                </a:solidFill>
              </a:rPr>
              <a:t>2º</a:t>
            </a:r>
            <a:r>
              <a:rPr lang="pt-BR" sz="800" dirty="0">
                <a:solidFill>
                  <a:schemeClr val="tx2"/>
                </a:solidFill>
              </a:rPr>
              <a:t> Deleta o orçado e H da </a:t>
            </a:r>
            <a:r>
              <a:rPr lang="pt-BR" sz="800" b="1" dirty="0">
                <a:solidFill>
                  <a:schemeClr val="tx2"/>
                </a:solidFill>
              </a:rPr>
              <a:t>FATO_DEP</a:t>
            </a:r>
          </a:p>
          <a:p>
            <a:pPr lvl="0">
              <a:lnSpc>
                <a:spcPts val="1100"/>
              </a:lnSpc>
            </a:pPr>
            <a:r>
              <a:rPr lang="pt-BR" sz="800" b="1" dirty="0">
                <a:solidFill>
                  <a:schemeClr val="accent1"/>
                </a:solidFill>
              </a:rPr>
              <a:t>2º</a:t>
            </a:r>
            <a:r>
              <a:rPr lang="pt-BR" sz="800" dirty="0">
                <a:solidFill>
                  <a:schemeClr val="tx2"/>
                </a:solidFill>
              </a:rPr>
              <a:t> Deleta os ajustes do Orçado e H do </a:t>
            </a:r>
            <a:r>
              <a:rPr lang="pt-BR" sz="800" b="1" dirty="0">
                <a:solidFill>
                  <a:schemeClr val="tx2"/>
                </a:solidFill>
              </a:rPr>
              <a:t>FATO_CP</a:t>
            </a:r>
          </a:p>
          <a:p>
            <a:endParaRPr lang="pt-BR" sz="8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0247971" y="535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968542" y="1584275"/>
            <a:ext cx="2348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3"/>
                </a:solidFill>
              </a:rPr>
              <a:t>1º</a:t>
            </a:r>
            <a:r>
              <a:rPr lang="pt-BR" sz="800" dirty="0">
                <a:solidFill>
                  <a:schemeClr val="accent3"/>
                </a:solidFill>
              </a:rPr>
              <a:t> </a:t>
            </a:r>
            <a:r>
              <a:rPr lang="pt-BR" sz="800" dirty="0">
                <a:solidFill>
                  <a:schemeClr val="tx2"/>
                </a:solidFill>
              </a:rPr>
              <a:t>Deleta H e orçado atual (deixa orçado do reprocessamento do mês anterior) </a:t>
            </a:r>
            <a:r>
              <a:rPr lang="pt-BR" sz="800" dirty="0" smtClean="0">
                <a:solidFill>
                  <a:schemeClr val="tx2"/>
                </a:solidFill>
              </a:rPr>
              <a:t>da </a:t>
            </a:r>
            <a:r>
              <a:rPr lang="pt-BR" sz="800" b="1" dirty="0" smtClean="0">
                <a:solidFill>
                  <a:schemeClr val="tx2"/>
                </a:solidFill>
              </a:rPr>
              <a:t>FATO_DEP_DFA</a:t>
            </a:r>
          </a:p>
          <a:p>
            <a:pPr>
              <a:lnSpc>
                <a:spcPts val="1000"/>
              </a:lnSpc>
            </a:pPr>
            <a:r>
              <a:rPr lang="pt-BR" sz="800" dirty="0" smtClean="0">
                <a:solidFill>
                  <a:schemeClr val="accent3"/>
                </a:solidFill>
              </a:rPr>
              <a:t>1º</a:t>
            </a:r>
            <a:r>
              <a:rPr lang="pt-BR" sz="800" dirty="0" smtClean="0">
                <a:solidFill>
                  <a:schemeClr val="tx2"/>
                </a:solidFill>
              </a:rPr>
              <a:t> Processa </a:t>
            </a:r>
            <a:r>
              <a:rPr lang="pt-BR" sz="800" dirty="0">
                <a:solidFill>
                  <a:schemeClr val="tx2"/>
                </a:solidFill>
              </a:rPr>
              <a:t>Dimensões (</a:t>
            </a:r>
            <a:r>
              <a:rPr lang="pt-BR" sz="800" u="sng" dirty="0">
                <a:solidFill>
                  <a:schemeClr val="tx2"/>
                </a:solidFill>
              </a:rPr>
              <a:t>Não atualizar CD_VERSAO do Real Atual na DIM Competência</a:t>
            </a:r>
            <a:r>
              <a:rPr lang="pt-BR" sz="800" dirty="0" smtClean="0">
                <a:solidFill>
                  <a:schemeClr val="tx2"/>
                </a:solidFill>
              </a:rPr>
              <a:t>)</a:t>
            </a: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3"/>
                </a:solidFill>
              </a:rPr>
              <a:t>1.1º </a:t>
            </a:r>
            <a:r>
              <a:rPr lang="pt-BR" sz="800" b="1" dirty="0">
                <a:solidFill>
                  <a:schemeClr val="accent5"/>
                </a:solidFill>
              </a:rPr>
              <a:t> </a:t>
            </a:r>
            <a:r>
              <a:rPr lang="pt-BR" sz="800" dirty="0">
                <a:solidFill>
                  <a:schemeClr val="tx2"/>
                </a:solidFill>
              </a:rPr>
              <a:t>Captura o orçado e empilha na </a:t>
            </a:r>
            <a:r>
              <a:rPr lang="pt-BR" sz="800" dirty="0" smtClean="0">
                <a:solidFill>
                  <a:schemeClr val="tx2"/>
                </a:solidFill>
              </a:rPr>
              <a:t>FATO_DEP_DFA (Processa Cubinho DEP – versões orç)</a:t>
            </a:r>
            <a:endParaRPr lang="pt-BR" sz="800" dirty="0">
              <a:solidFill>
                <a:schemeClr val="tx2"/>
              </a:solidFill>
            </a:endParaRPr>
          </a:p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4"/>
                </a:solidFill>
              </a:rPr>
              <a:t>1.2º</a:t>
            </a:r>
            <a:r>
              <a:rPr lang="pt-BR" sz="800" b="1" dirty="0">
                <a:solidFill>
                  <a:schemeClr val="tx2"/>
                </a:solidFill>
              </a:rPr>
              <a:t> </a:t>
            </a:r>
            <a:r>
              <a:rPr lang="pt-BR" sz="800" dirty="0">
                <a:solidFill>
                  <a:srgbClr val="666666"/>
                </a:solidFill>
              </a:rPr>
              <a:t>Processo de </a:t>
            </a:r>
            <a:r>
              <a:rPr lang="pt-BR" sz="800" u="sng" dirty="0">
                <a:solidFill>
                  <a:srgbClr val="666666"/>
                </a:solidFill>
              </a:rPr>
              <a:t>Validação</a:t>
            </a:r>
            <a:r>
              <a:rPr lang="pt-BR" sz="800" dirty="0">
                <a:solidFill>
                  <a:srgbClr val="666666"/>
                </a:solidFill>
              </a:rPr>
              <a:t> </a:t>
            </a:r>
            <a:r>
              <a:rPr lang="pt-BR" sz="800" b="1" dirty="0">
                <a:solidFill>
                  <a:srgbClr val="666666"/>
                </a:solidFill>
              </a:rPr>
              <a:t>FATO_DEP_DFA</a:t>
            </a: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3"/>
                </a:solidFill>
              </a:rPr>
              <a:t>1º</a:t>
            </a:r>
            <a:r>
              <a:rPr lang="pt-BR" sz="800" dirty="0">
                <a:solidFill>
                  <a:schemeClr val="accent3"/>
                </a:solidFill>
              </a:rPr>
              <a:t> </a:t>
            </a:r>
            <a:r>
              <a:rPr lang="pt-BR" sz="800" dirty="0">
                <a:solidFill>
                  <a:schemeClr val="tx2"/>
                </a:solidFill>
              </a:rPr>
              <a:t>Deleta Ajustes do orçado </a:t>
            </a:r>
            <a:r>
              <a:rPr lang="pt-BR" sz="800" b="1" dirty="0" smtClean="0">
                <a:solidFill>
                  <a:schemeClr val="tx2"/>
                </a:solidFill>
              </a:rPr>
              <a:t>FATO_CP_DFA</a:t>
            </a:r>
          </a:p>
          <a:p>
            <a:pPr>
              <a:lnSpc>
                <a:spcPts val="1000"/>
              </a:lnSpc>
            </a:pPr>
            <a:r>
              <a:rPr lang="pt-BR" sz="800" b="1" dirty="0">
                <a:solidFill>
                  <a:schemeClr val="accent3"/>
                </a:solidFill>
              </a:rPr>
              <a:t>1º</a:t>
            </a:r>
            <a:r>
              <a:rPr lang="pt-BR" sz="800" dirty="0">
                <a:solidFill>
                  <a:schemeClr val="accent3"/>
                </a:solidFill>
              </a:rPr>
              <a:t> </a:t>
            </a:r>
            <a:r>
              <a:rPr lang="pt-BR" sz="800" dirty="0">
                <a:solidFill>
                  <a:schemeClr val="tx2"/>
                </a:solidFill>
              </a:rPr>
              <a:t>Deleta Ajustes do orçado </a:t>
            </a:r>
            <a:r>
              <a:rPr lang="pt-BR" sz="800" b="1" dirty="0" smtClean="0">
                <a:solidFill>
                  <a:schemeClr val="tx2"/>
                </a:solidFill>
              </a:rPr>
              <a:t>FATO_CP</a:t>
            </a:r>
            <a:endParaRPr lang="pt-BR" sz="800" b="1" dirty="0">
              <a:solidFill>
                <a:schemeClr val="tx2"/>
              </a:solidFill>
            </a:endParaRPr>
          </a:p>
          <a:p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7317008" y="1497451"/>
            <a:ext cx="211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800" b="1" dirty="0">
                <a:solidFill>
                  <a:schemeClr val="accent4"/>
                </a:solidFill>
              </a:rPr>
              <a:t>1º</a:t>
            </a:r>
            <a:r>
              <a:rPr lang="pt-BR" sz="800" dirty="0">
                <a:solidFill>
                  <a:srgbClr val="666666"/>
                </a:solidFill>
              </a:rPr>
              <a:t> Processa Dimensão Competência </a:t>
            </a:r>
          </a:p>
          <a:p>
            <a:pPr lvl="0"/>
            <a:r>
              <a:rPr lang="pt-BR" sz="800" b="1" dirty="0">
                <a:solidFill>
                  <a:schemeClr val="accent4"/>
                </a:solidFill>
              </a:rPr>
              <a:t>2º</a:t>
            </a:r>
            <a:r>
              <a:rPr lang="pt-BR" sz="800" dirty="0">
                <a:solidFill>
                  <a:srgbClr val="666666"/>
                </a:solidFill>
              </a:rPr>
              <a:t> Captura real atual e H de DEP e empilha no </a:t>
            </a:r>
            <a:r>
              <a:rPr lang="pt-BR" sz="800" b="1" dirty="0">
                <a:solidFill>
                  <a:srgbClr val="666666"/>
                </a:solidFill>
              </a:rPr>
              <a:t>FATO_DEP_DFA</a:t>
            </a:r>
            <a:r>
              <a:rPr lang="pt-BR" sz="800" dirty="0">
                <a:solidFill>
                  <a:srgbClr val="666666"/>
                </a:solidFill>
              </a:rPr>
              <a:t> (processa Cubinho </a:t>
            </a:r>
            <a:r>
              <a:rPr lang="pt-BR" sz="800" dirty="0" smtClean="0">
                <a:solidFill>
                  <a:srgbClr val="666666"/>
                </a:solidFill>
              </a:rPr>
              <a:t>DEP – Real e H)</a:t>
            </a:r>
            <a:endParaRPr lang="pt-BR" sz="800" dirty="0">
              <a:solidFill>
                <a:srgbClr val="666666"/>
              </a:solidFill>
            </a:endParaRPr>
          </a:p>
          <a:p>
            <a:pPr lvl="0"/>
            <a:r>
              <a:rPr lang="pt-BR" sz="800" b="1" dirty="0">
                <a:solidFill>
                  <a:schemeClr val="accent4"/>
                </a:solidFill>
              </a:rPr>
              <a:t>3º</a:t>
            </a:r>
            <a:r>
              <a:rPr lang="pt-BR" sz="800" dirty="0">
                <a:solidFill>
                  <a:srgbClr val="666666"/>
                </a:solidFill>
              </a:rPr>
              <a:t> Processo de </a:t>
            </a:r>
            <a:r>
              <a:rPr lang="pt-BR" sz="800" u="sng" dirty="0">
                <a:solidFill>
                  <a:srgbClr val="666666"/>
                </a:solidFill>
              </a:rPr>
              <a:t>Validação</a:t>
            </a:r>
            <a:r>
              <a:rPr lang="pt-BR" sz="800" dirty="0">
                <a:solidFill>
                  <a:srgbClr val="666666"/>
                </a:solidFill>
              </a:rPr>
              <a:t> </a:t>
            </a:r>
            <a:r>
              <a:rPr lang="pt-BR" sz="800" b="1" dirty="0" smtClean="0">
                <a:solidFill>
                  <a:srgbClr val="666666"/>
                </a:solidFill>
              </a:rPr>
              <a:t>FATO_DEP_DFA</a:t>
            </a:r>
          </a:p>
          <a:p>
            <a:pPr lvl="0"/>
            <a:r>
              <a:rPr lang="pt-BR" sz="800" b="1" dirty="0">
                <a:solidFill>
                  <a:schemeClr val="accent4"/>
                </a:solidFill>
              </a:rPr>
              <a:t>4</a:t>
            </a:r>
            <a:r>
              <a:rPr lang="pt-BR" sz="800" b="1" dirty="0" smtClean="0">
                <a:solidFill>
                  <a:schemeClr val="accent4"/>
                </a:solidFill>
              </a:rPr>
              <a:t>º</a:t>
            </a:r>
            <a:r>
              <a:rPr lang="pt-BR" sz="800" b="1" dirty="0" smtClean="0">
                <a:solidFill>
                  <a:srgbClr val="666666"/>
                </a:solidFill>
              </a:rPr>
              <a:t> Deleta H da FATO_DEP_DFA</a:t>
            </a:r>
          </a:p>
        </p:txBody>
      </p:sp>
      <p:sp>
        <p:nvSpPr>
          <p:cNvPr id="59" name="Fluxograma: Cartão 58"/>
          <p:cNvSpPr/>
          <p:nvPr/>
        </p:nvSpPr>
        <p:spPr>
          <a:xfrm>
            <a:off x="2863487" y="3892739"/>
            <a:ext cx="1439892" cy="377341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“Atualização do  Cubo DEP - </a:t>
            </a:r>
            <a:r>
              <a:rPr lang="pt-BR" sz="700" dirty="0"/>
              <a:t>Orçado </a:t>
            </a:r>
            <a:r>
              <a:rPr lang="pt-BR" sz="700" dirty="0" smtClean="0"/>
              <a:t> Finalizado”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60" name="Fluxograma: Cartão 59"/>
          <p:cNvSpPr/>
          <p:nvPr/>
        </p:nvSpPr>
        <p:spPr>
          <a:xfrm>
            <a:off x="1098764" y="5196189"/>
            <a:ext cx="1333893" cy="406514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 Cubo DEP </a:t>
            </a:r>
            <a:r>
              <a:rPr lang="pt-BR" sz="700" dirty="0" smtClean="0"/>
              <a:t>- </a:t>
            </a:r>
            <a:r>
              <a:rPr lang="pt-BR" sz="700" dirty="0"/>
              <a:t>Orçado </a:t>
            </a:r>
            <a:r>
              <a:rPr lang="pt-BR" sz="700" dirty="0" smtClean="0"/>
              <a:t> Inicializado”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61" name="Fluxograma: Cartão 60"/>
          <p:cNvSpPr/>
          <p:nvPr/>
        </p:nvSpPr>
        <p:spPr>
          <a:xfrm>
            <a:off x="6303599" y="4102759"/>
            <a:ext cx="845513" cy="200722"/>
          </a:xfrm>
          <a:prstGeom prst="flowChartPunchedCar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62" name="Fluxograma: Cartão 61"/>
          <p:cNvSpPr/>
          <p:nvPr/>
        </p:nvSpPr>
        <p:spPr>
          <a:xfrm>
            <a:off x="6294571" y="782475"/>
            <a:ext cx="845513" cy="200722"/>
          </a:xfrm>
          <a:prstGeom prst="flowChartPunchedCar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63" name="Fluxograma: Cartão 62"/>
          <p:cNvSpPr/>
          <p:nvPr/>
        </p:nvSpPr>
        <p:spPr>
          <a:xfrm>
            <a:off x="10125308" y="1085083"/>
            <a:ext cx="1389448" cy="380076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 </a:t>
            </a:r>
            <a:r>
              <a:rPr lang="pt-BR" sz="700" dirty="0" smtClean="0"/>
              <a:t>Cubo </a:t>
            </a:r>
            <a:r>
              <a:rPr lang="pt-BR" sz="700" dirty="0"/>
              <a:t>DEP </a:t>
            </a:r>
            <a:r>
              <a:rPr lang="pt-BR" sz="700" dirty="0" smtClean="0"/>
              <a:t>DFA Inicializado – V1”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9547075" y="1472606"/>
            <a:ext cx="21761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800" b="1" dirty="0">
                <a:solidFill>
                  <a:schemeClr val="accent4"/>
                </a:solidFill>
              </a:rPr>
              <a:t>1º</a:t>
            </a:r>
            <a:r>
              <a:rPr lang="pt-BR" sz="800" dirty="0">
                <a:solidFill>
                  <a:srgbClr val="666666"/>
                </a:solidFill>
              </a:rPr>
              <a:t> Processa Dimensão Competência </a:t>
            </a:r>
          </a:p>
          <a:p>
            <a:pPr lvl="0"/>
            <a:r>
              <a:rPr lang="pt-BR" sz="800" b="1" dirty="0">
                <a:solidFill>
                  <a:schemeClr val="accent4"/>
                </a:solidFill>
              </a:rPr>
              <a:t>2º</a:t>
            </a:r>
            <a:r>
              <a:rPr lang="pt-BR" sz="800" dirty="0">
                <a:solidFill>
                  <a:srgbClr val="666666"/>
                </a:solidFill>
              </a:rPr>
              <a:t> Captura real atual e H de DEP e empilha no </a:t>
            </a:r>
            <a:r>
              <a:rPr lang="pt-BR" sz="800" b="1" dirty="0">
                <a:solidFill>
                  <a:srgbClr val="666666"/>
                </a:solidFill>
              </a:rPr>
              <a:t>FATO_DEP_DFA</a:t>
            </a:r>
            <a:r>
              <a:rPr lang="pt-BR" sz="800" dirty="0">
                <a:solidFill>
                  <a:srgbClr val="666666"/>
                </a:solidFill>
              </a:rPr>
              <a:t> (processa </a:t>
            </a:r>
            <a:r>
              <a:rPr lang="pt-BR" sz="800" dirty="0" smtClean="0">
                <a:solidFill>
                  <a:srgbClr val="666666"/>
                </a:solidFill>
              </a:rPr>
              <a:t>Cubinho DEP – Real e H)</a:t>
            </a:r>
            <a:endParaRPr lang="pt-BR" sz="800" dirty="0">
              <a:solidFill>
                <a:srgbClr val="666666"/>
              </a:solidFill>
            </a:endParaRPr>
          </a:p>
          <a:p>
            <a:pPr lvl="0"/>
            <a:r>
              <a:rPr lang="pt-BR" sz="800" b="1" dirty="0">
                <a:solidFill>
                  <a:schemeClr val="accent4"/>
                </a:solidFill>
              </a:rPr>
              <a:t>3º</a:t>
            </a:r>
            <a:r>
              <a:rPr lang="pt-BR" sz="800" dirty="0">
                <a:solidFill>
                  <a:srgbClr val="666666"/>
                </a:solidFill>
              </a:rPr>
              <a:t> Processo de </a:t>
            </a:r>
            <a:r>
              <a:rPr lang="pt-BR" sz="800" u="sng" dirty="0">
                <a:solidFill>
                  <a:srgbClr val="666666"/>
                </a:solidFill>
              </a:rPr>
              <a:t>Validação</a:t>
            </a:r>
            <a:r>
              <a:rPr lang="pt-BR" sz="800" dirty="0">
                <a:solidFill>
                  <a:srgbClr val="666666"/>
                </a:solidFill>
              </a:rPr>
              <a:t> </a:t>
            </a:r>
            <a:r>
              <a:rPr lang="pt-BR" sz="800" b="1" dirty="0" smtClean="0">
                <a:solidFill>
                  <a:srgbClr val="666666"/>
                </a:solidFill>
              </a:rPr>
              <a:t>FATO_DEP_DFA</a:t>
            </a:r>
          </a:p>
          <a:p>
            <a:r>
              <a:rPr lang="pt-BR" sz="800" b="1" dirty="0">
                <a:solidFill>
                  <a:schemeClr val="accent4"/>
                </a:solidFill>
              </a:rPr>
              <a:t>4º</a:t>
            </a:r>
            <a:r>
              <a:rPr lang="pt-BR" sz="800" b="1" dirty="0">
                <a:solidFill>
                  <a:srgbClr val="666666"/>
                </a:solidFill>
              </a:rPr>
              <a:t> Deleta H da FATO_DEP_DFA</a:t>
            </a:r>
          </a:p>
          <a:p>
            <a:pPr lvl="0"/>
            <a:endParaRPr lang="pt-BR" sz="800" b="1" dirty="0">
              <a:solidFill>
                <a:srgbClr val="666666"/>
              </a:solidFill>
            </a:endParaRPr>
          </a:p>
          <a:p>
            <a:pPr lvl="0"/>
            <a:endParaRPr lang="pt-BR" sz="800" b="1" dirty="0" smtClean="0">
              <a:solidFill>
                <a:srgbClr val="666666"/>
              </a:solidFill>
            </a:endParaRPr>
          </a:p>
          <a:p>
            <a:pPr lvl="0"/>
            <a:endParaRPr lang="pt-BR" sz="800" b="1" dirty="0">
              <a:solidFill>
                <a:srgbClr val="666666"/>
              </a:solidFill>
            </a:endParaRPr>
          </a:p>
          <a:p>
            <a:pPr lvl="0"/>
            <a:endParaRPr lang="pt-BR" sz="800" b="1" dirty="0" smtClean="0">
              <a:solidFill>
                <a:srgbClr val="666666"/>
              </a:solidFill>
            </a:endParaRPr>
          </a:p>
          <a:p>
            <a:pPr lvl="0"/>
            <a:endParaRPr lang="pt-BR" sz="800" b="1" dirty="0">
              <a:solidFill>
                <a:srgbClr val="666666"/>
              </a:solidFill>
            </a:endParaRPr>
          </a:p>
          <a:p>
            <a:pPr lvl="0"/>
            <a:endParaRPr lang="pt-BR" sz="800" b="1" dirty="0" smtClean="0">
              <a:solidFill>
                <a:srgbClr val="666666"/>
              </a:solidFill>
            </a:endParaRPr>
          </a:p>
          <a:p>
            <a:pPr lvl="0"/>
            <a:endParaRPr lang="pt-BR" sz="800" b="1" dirty="0" smtClean="0">
              <a:solidFill>
                <a:srgbClr val="666666"/>
              </a:solidFill>
            </a:endParaRPr>
          </a:p>
          <a:p>
            <a:pPr lvl="0"/>
            <a:r>
              <a:rPr lang="pt-BR" sz="800" b="1" dirty="0" smtClean="0">
                <a:solidFill>
                  <a:schemeClr val="accent4"/>
                </a:solidFill>
              </a:rPr>
              <a:t>4º</a:t>
            </a:r>
            <a:r>
              <a:rPr lang="pt-BR" sz="800" b="1" dirty="0" smtClean="0">
                <a:solidFill>
                  <a:srgbClr val="666666"/>
                </a:solidFill>
              </a:rPr>
              <a:t> </a:t>
            </a:r>
            <a:r>
              <a:rPr lang="pt-BR" sz="800" dirty="0" smtClean="0">
                <a:solidFill>
                  <a:srgbClr val="666666"/>
                </a:solidFill>
              </a:rPr>
              <a:t>Empilha Real e H na </a:t>
            </a:r>
            <a:r>
              <a:rPr lang="pt-BR" sz="800" b="1" dirty="0" smtClean="0">
                <a:solidFill>
                  <a:srgbClr val="666666"/>
                </a:solidFill>
              </a:rPr>
              <a:t>FATO_DEP</a:t>
            </a:r>
          </a:p>
          <a:p>
            <a:pPr lvl="0"/>
            <a:r>
              <a:rPr lang="pt-BR" sz="800" dirty="0" smtClean="0">
                <a:solidFill>
                  <a:schemeClr val="accent4"/>
                </a:solidFill>
              </a:rPr>
              <a:t>5º</a:t>
            </a:r>
            <a:r>
              <a:rPr lang="pt-BR" sz="800" dirty="0" smtClean="0">
                <a:solidFill>
                  <a:srgbClr val="666666"/>
                </a:solidFill>
              </a:rPr>
              <a:t> Processo de validação </a:t>
            </a:r>
            <a:r>
              <a:rPr lang="pt-BR" sz="800" b="1" dirty="0" smtClean="0">
                <a:solidFill>
                  <a:srgbClr val="666666"/>
                </a:solidFill>
              </a:rPr>
              <a:t>FATO_DEP</a:t>
            </a:r>
          </a:p>
          <a:p>
            <a:pPr lvl="0"/>
            <a:r>
              <a:rPr lang="pt-BR" sz="800" dirty="0" smtClean="0">
                <a:solidFill>
                  <a:schemeClr val="accent4"/>
                </a:solidFill>
              </a:rPr>
              <a:t>6º</a:t>
            </a:r>
            <a:r>
              <a:rPr lang="pt-BR" sz="800" dirty="0" smtClean="0">
                <a:solidFill>
                  <a:srgbClr val="666666"/>
                </a:solidFill>
              </a:rPr>
              <a:t> Processa </a:t>
            </a:r>
            <a:r>
              <a:rPr lang="pt-BR" sz="800" b="1" dirty="0" smtClean="0">
                <a:solidFill>
                  <a:srgbClr val="666666"/>
                </a:solidFill>
              </a:rPr>
              <a:t>Cubo DEP </a:t>
            </a:r>
            <a:r>
              <a:rPr lang="pt-BR" sz="800" dirty="0" smtClean="0">
                <a:solidFill>
                  <a:srgbClr val="666666"/>
                </a:solidFill>
              </a:rPr>
              <a:t>– Real e H </a:t>
            </a:r>
          </a:p>
        </p:txBody>
      </p:sp>
      <p:sp>
        <p:nvSpPr>
          <p:cNvPr id="67" name="Fluxograma: Cartão 66"/>
          <p:cNvSpPr/>
          <p:nvPr/>
        </p:nvSpPr>
        <p:spPr>
          <a:xfrm>
            <a:off x="10340336" y="3633005"/>
            <a:ext cx="1323610" cy="397474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</a:t>
            </a:r>
            <a:r>
              <a:rPr lang="pt-BR" sz="700" dirty="0"/>
              <a:t>Atualização do  Cubo DEP </a:t>
            </a:r>
            <a:r>
              <a:rPr lang="pt-BR" sz="700" dirty="0" smtClean="0"/>
              <a:t>Finalizado”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68" name="Fluxograma: Cartão 67"/>
          <p:cNvSpPr/>
          <p:nvPr/>
        </p:nvSpPr>
        <p:spPr>
          <a:xfrm>
            <a:off x="10805498" y="4095906"/>
            <a:ext cx="845513" cy="200722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69" name="Fluxograma: Cartão 68"/>
          <p:cNvSpPr/>
          <p:nvPr/>
        </p:nvSpPr>
        <p:spPr>
          <a:xfrm>
            <a:off x="10666842" y="832387"/>
            <a:ext cx="845513" cy="200722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70" name="Forma em L 69"/>
          <p:cNvSpPr/>
          <p:nvPr/>
        </p:nvSpPr>
        <p:spPr>
          <a:xfrm rot="5400000">
            <a:off x="1659427" y="1755512"/>
            <a:ext cx="2384897" cy="179149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1" name="Forma em L 70"/>
          <p:cNvSpPr/>
          <p:nvPr/>
        </p:nvSpPr>
        <p:spPr>
          <a:xfrm rot="5400000">
            <a:off x="-210055" y="1379827"/>
            <a:ext cx="1625041" cy="170663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2" name="Texto Explicativo em Elipse 71"/>
          <p:cNvSpPr/>
          <p:nvPr/>
        </p:nvSpPr>
        <p:spPr>
          <a:xfrm>
            <a:off x="-24425" y="2947569"/>
            <a:ext cx="1048216" cy="574026"/>
          </a:xfrm>
          <a:prstGeom prst="wedgeEllipseCallout">
            <a:avLst>
              <a:gd name="adj1" fmla="val 38709"/>
              <a:gd name="adj2" fmla="val 639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O que vai ser deletado precisa estar marcado com identificado</a:t>
            </a:r>
            <a:endParaRPr lang="pt-BR" sz="700" dirty="0"/>
          </a:p>
        </p:txBody>
      </p:sp>
      <p:sp>
        <p:nvSpPr>
          <p:cNvPr id="73" name="Forma em L 72"/>
          <p:cNvSpPr/>
          <p:nvPr/>
        </p:nvSpPr>
        <p:spPr>
          <a:xfrm rot="5400000">
            <a:off x="3912989" y="1745207"/>
            <a:ext cx="2377455" cy="179149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4" name="Forma em L 73"/>
          <p:cNvSpPr/>
          <p:nvPr/>
        </p:nvSpPr>
        <p:spPr>
          <a:xfrm rot="5400000">
            <a:off x="6180456" y="1745206"/>
            <a:ext cx="2377455" cy="179149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4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Forma em L 74"/>
          <p:cNvSpPr/>
          <p:nvPr/>
        </p:nvSpPr>
        <p:spPr>
          <a:xfrm rot="5400000">
            <a:off x="8402277" y="1745206"/>
            <a:ext cx="2377455" cy="179149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79" name="Conector de Seta Reta 78"/>
          <p:cNvCxnSpPr/>
          <p:nvPr/>
        </p:nvCxnSpPr>
        <p:spPr>
          <a:xfrm flipV="1">
            <a:off x="2628756" y="2415182"/>
            <a:ext cx="240092" cy="6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60" idx="3"/>
          </p:cNvCxnSpPr>
          <p:nvPr/>
        </p:nvCxnSpPr>
        <p:spPr>
          <a:xfrm flipV="1">
            <a:off x="2432657" y="3087922"/>
            <a:ext cx="473931" cy="23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xograma: Cartão 81"/>
          <p:cNvSpPr/>
          <p:nvPr/>
        </p:nvSpPr>
        <p:spPr>
          <a:xfrm>
            <a:off x="10261563" y="2393822"/>
            <a:ext cx="1389448" cy="380076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 Cubo DEP </a:t>
            </a:r>
            <a:r>
              <a:rPr lang="pt-BR" sz="700" dirty="0" smtClean="0"/>
              <a:t>DFA Finalizado  - V1”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83" name="Fluxograma: Cartão 82"/>
          <p:cNvSpPr/>
          <p:nvPr/>
        </p:nvSpPr>
        <p:spPr>
          <a:xfrm>
            <a:off x="10261563" y="2804929"/>
            <a:ext cx="1401577" cy="401935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</a:t>
            </a:r>
            <a:r>
              <a:rPr lang="pt-BR" sz="700" dirty="0"/>
              <a:t>Atualização do  Cubo DEP </a:t>
            </a:r>
            <a:r>
              <a:rPr lang="pt-BR" sz="700" dirty="0" smtClean="0"/>
              <a:t>Inicializado”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86" name="Retângulo 85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9499599" y="5166856"/>
            <a:ext cx="2151412" cy="435847"/>
          </a:xfrm>
          <a:prstGeom prst="rect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</a:t>
            </a:r>
            <a:r>
              <a:rPr lang="pt-BR" sz="1000" b="1" dirty="0" smtClean="0"/>
              <a:t>Cubo DFA DEP </a:t>
            </a:r>
            <a:r>
              <a:rPr lang="pt-BR" sz="1000" dirty="0" smtClean="0"/>
              <a:t>V1:</a:t>
            </a:r>
          </a:p>
          <a:p>
            <a:pPr algn="ctr" rtl="0"/>
            <a:r>
              <a:rPr lang="pt-BR" sz="1000" dirty="0" smtClean="0"/>
              <a:t>9º DU (14/09) – 9h</a:t>
            </a:r>
          </a:p>
        </p:txBody>
      </p:sp>
      <p:sp>
        <p:nvSpPr>
          <p:cNvPr id="87" name="Divisa 86"/>
          <p:cNvSpPr/>
          <p:nvPr/>
        </p:nvSpPr>
        <p:spPr>
          <a:xfrm>
            <a:off x="7376783" y="6165394"/>
            <a:ext cx="4607591" cy="243153"/>
          </a:xfrm>
          <a:prstGeom prst="chevron">
            <a:avLst>
              <a:gd name="adj" fmla="val 25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Packge_Ajustes_DEP (Rodar de 30min em 30min)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88" name="Retângulo 87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9511728" y="5657658"/>
            <a:ext cx="2151412" cy="435847"/>
          </a:xfrm>
          <a:prstGeom prst="rect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</a:t>
            </a:r>
            <a:r>
              <a:rPr lang="pt-BR" sz="1000" b="1" dirty="0" smtClean="0"/>
              <a:t>Cubo DEP</a:t>
            </a:r>
            <a:r>
              <a:rPr lang="pt-BR" sz="1000" dirty="0" smtClean="0"/>
              <a:t>:</a:t>
            </a:r>
          </a:p>
          <a:p>
            <a:pPr algn="ctr" rtl="0"/>
            <a:r>
              <a:rPr lang="pt-BR" sz="1000" dirty="0" smtClean="0"/>
              <a:t>9º DU (14/09) – 9h</a:t>
            </a:r>
          </a:p>
        </p:txBody>
      </p:sp>
      <p:sp>
        <p:nvSpPr>
          <p:cNvPr id="89" name="Retângulo 88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785656" y="5657657"/>
            <a:ext cx="2164622" cy="4358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</a:t>
            </a:r>
            <a:r>
              <a:rPr lang="pt-BR" sz="1000" b="1" dirty="0" smtClean="0"/>
              <a:t>Cubo de CP </a:t>
            </a:r>
            <a:r>
              <a:rPr lang="pt-BR" sz="1000" dirty="0" smtClean="0"/>
              <a:t>e </a:t>
            </a:r>
            <a:r>
              <a:rPr lang="pt-BR" sz="1000" b="1" dirty="0" smtClean="0"/>
              <a:t>DEP</a:t>
            </a:r>
            <a:r>
              <a:rPr lang="pt-BR" sz="1000" dirty="0" smtClean="0"/>
              <a:t> :</a:t>
            </a:r>
          </a:p>
          <a:p>
            <a:pPr algn="ctr" rtl="0"/>
            <a:r>
              <a:rPr lang="pt-BR" sz="1000" dirty="0" smtClean="0"/>
              <a:t>7º DU (10/09) - 9h</a:t>
            </a:r>
          </a:p>
        </p:txBody>
      </p:sp>
      <p:sp>
        <p:nvSpPr>
          <p:cNvPr id="90" name="Fluxograma: Cartão 89"/>
          <p:cNvSpPr/>
          <p:nvPr/>
        </p:nvSpPr>
        <p:spPr>
          <a:xfrm>
            <a:off x="2772703" y="514384"/>
            <a:ext cx="1333893" cy="425207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processo “</a:t>
            </a:r>
            <a:r>
              <a:rPr lang="pt-BR" sz="700" dirty="0"/>
              <a:t>Atualização do  Cubo </a:t>
            </a:r>
            <a:r>
              <a:rPr lang="pt-BR" sz="700" dirty="0" smtClean="0"/>
              <a:t>CP DFA - Orçado Inicializado”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92" name="Fluxograma: Cartão 91"/>
          <p:cNvSpPr/>
          <p:nvPr/>
        </p:nvSpPr>
        <p:spPr>
          <a:xfrm>
            <a:off x="1425206" y="3363664"/>
            <a:ext cx="1323610" cy="435152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</a:t>
            </a:r>
            <a:r>
              <a:rPr lang="pt-BR" sz="700" dirty="0"/>
              <a:t>Atualização do  Cubo </a:t>
            </a:r>
            <a:r>
              <a:rPr lang="pt-BR" sz="700" dirty="0" smtClean="0"/>
              <a:t>CP DFA </a:t>
            </a:r>
            <a:r>
              <a:rPr lang="pt-BR" sz="700" dirty="0"/>
              <a:t>- Orçado </a:t>
            </a:r>
            <a:r>
              <a:rPr lang="pt-BR" sz="700" dirty="0" smtClean="0"/>
              <a:t>Finalizado”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cxnSp>
        <p:nvCxnSpPr>
          <p:cNvPr id="94" name="Conector de Seta Reta 93"/>
          <p:cNvCxnSpPr/>
          <p:nvPr/>
        </p:nvCxnSpPr>
        <p:spPr>
          <a:xfrm flipV="1">
            <a:off x="2659314" y="2941152"/>
            <a:ext cx="266048" cy="57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/>
          <p:nvPr/>
        </p:nvCxnSpPr>
        <p:spPr>
          <a:xfrm flipH="1" flipV="1">
            <a:off x="2923412" y="3335029"/>
            <a:ext cx="32508" cy="6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uxograma: Cartão 101"/>
          <p:cNvSpPr/>
          <p:nvPr/>
        </p:nvSpPr>
        <p:spPr>
          <a:xfrm>
            <a:off x="1294863" y="5639733"/>
            <a:ext cx="1333893" cy="406514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 Cubo </a:t>
            </a:r>
            <a:r>
              <a:rPr lang="pt-BR" sz="700" dirty="0" smtClean="0"/>
              <a:t>CP - </a:t>
            </a:r>
            <a:r>
              <a:rPr lang="pt-BR" sz="700" dirty="0"/>
              <a:t>Orçado </a:t>
            </a:r>
            <a:r>
              <a:rPr lang="pt-BR" sz="700" dirty="0" smtClean="0"/>
              <a:t> Finalizado”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cxnSp>
        <p:nvCxnSpPr>
          <p:cNvPr id="103" name="Conector de Seta Reta 102"/>
          <p:cNvCxnSpPr/>
          <p:nvPr/>
        </p:nvCxnSpPr>
        <p:spPr>
          <a:xfrm flipV="1">
            <a:off x="2518469" y="3729015"/>
            <a:ext cx="375618" cy="198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uxograma: Cartão 104"/>
          <p:cNvSpPr/>
          <p:nvPr/>
        </p:nvSpPr>
        <p:spPr>
          <a:xfrm>
            <a:off x="7903487" y="1083082"/>
            <a:ext cx="1346093" cy="331335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“Processamento da DEP DFA Iniciado – Previa V2”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106" name="Fluxograma: Cartão 105"/>
          <p:cNvSpPr/>
          <p:nvPr/>
        </p:nvSpPr>
        <p:spPr>
          <a:xfrm>
            <a:off x="7897994" y="2427697"/>
            <a:ext cx="1383224" cy="397474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- 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“Processamento da DEP DFA Finalizado – Prévia V2”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107" name="Fluxograma: Cartão 106"/>
          <p:cNvSpPr/>
          <p:nvPr/>
        </p:nvSpPr>
        <p:spPr>
          <a:xfrm>
            <a:off x="8614270" y="4046290"/>
            <a:ext cx="845513" cy="200722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108" name="Fluxograma: Cartão 107"/>
          <p:cNvSpPr/>
          <p:nvPr/>
        </p:nvSpPr>
        <p:spPr>
          <a:xfrm>
            <a:off x="8387957" y="839230"/>
            <a:ext cx="845513" cy="200722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</p:spTree>
    <p:extLst>
      <p:ext uri="{BB962C8B-B14F-4D97-AF65-F5344CB8AC3E}">
        <p14:creationId xmlns:p14="http://schemas.microsoft.com/office/powerpoint/2010/main" val="384835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Espaço Reservado para Conteúdo 6" descr="Diagrama de processo de SmartArt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993921"/>
              </p:ext>
            </p:extLst>
          </p:nvPr>
        </p:nvGraphicFramePr>
        <p:xfrm>
          <a:off x="512956" y="894185"/>
          <a:ext cx="11374244" cy="526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etângulo 40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803920" y="5166857"/>
            <a:ext cx="2164622" cy="4358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Cubo CP DFA V1:</a:t>
            </a:r>
          </a:p>
          <a:p>
            <a:pPr algn="ctr" rtl="0"/>
            <a:r>
              <a:rPr lang="pt-BR" sz="1000" dirty="0"/>
              <a:t>9</a:t>
            </a:r>
            <a:r>
              <a:rPr lang="pt-BR" sz="1000" dirty="0" smtClean="0"/>
              <a:t>º DU (14/09) - 14h</a:t>
            </a:r>
          </a:p>
        </p:txBody>
      </p:sp>
      <p:sp>
        <p:nvSpPr>
          <p:cNvPr id="42" name="Divisa 41"/>
          <p:cNvSpPr/>
          <p:nvPr/>
        </p:nvSpPr>
        <p:spPr>
          <a:xfrm>
            <a:off x="512956" y="6165395"/>
            <a:ext cx="11374244" cy="243152"/>
          </a:xfrm>
          <a:prstGeom prst="chevron">
            <a:avLst>
              <a:gd name="adj" fmla="val 25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Packge_Ajustes_DEP (Rodar de 30min em 30min)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3" name="Fluxograma: Cartão 42"/>
          <p:cNvSpPr/>
          <p:nvPr/>
        </p:nvSpPr>
        <p:spPr>
          <a:xfrm>
            <a:off x="1781263" y="4088491"/>
            <a:ext cx="895037" cy="200722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  <a:endParaRPr lang="pt-BR" sz="700" dirty="0"/>
          </a:p>
        </p:txBody>
      </p:sp>
      <p:sp>
        <p:nvSpPr>
          <p:cNvPr id="45" name="Fluxograma: Cartão 44"/>
          <p:cNvSpPr/>
          <p:nvPr/>
        </p:nvSpPr>
        <p:spPr>
          <a:xfrm>
            <a:off x="1850038" y="828459"/>
            <a:ext cx="895037" cy="200722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  <a:endParaRPr lang="pt-BR" sz="700" dirty="0"/>
          </a:p>
        </p:txBody>
      </p:sp>
      <p:sp>
        <p:nvSpPr>
          <p:cNvPr id="51" name="Fluxograma: Cartão 50"/>
          <p:cNvSpPr/>
          <p:nvPr/>
        </p:nvSpPr>
        <p:spPr>
          <a:xfrm>
            <a:off x="7903487" y="1083082"/>
            <a:ext cx="1346093" cy="331335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“Processamento da DEP DFA Iniciado – Previa V2”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52" name="Fluxograma: Cartão 51"/>
          <p:cNvSpPr/>
          <p:nvPr/>
        </p:nvSpPr>
        <p:spPr>
          <a:xfrm>
            <a:off x="7897994" y="2427697"/>
            <a:ext cx="1383224" cy="397474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- 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“Processamento da DEP DFA Finalizado – Prévia V2”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53" name="Retângulo 52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7279609" y="5155423"/>
            <a:ext cx="2151412" cy="435847"/>
          </a:xfrm>
          <a:prstGeom prst="rect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Cubinho DEP Prévia V2:</a:t>
            </a:r>
          </a:p>
          <a:p>
            <a:pPr algn="ctr" rtl="0"/>
            <a:r>
              <a:rPr lang="pt-BR" sz="1000" dirty="0"/>
              <a:t>8</a:t>
            </a:r>
            <a:r>
              <a:rPr lang="pt-BR" sz="1000" dirty="0" smtClean="0"/>
              <a:t>º DU (11/09) – 14h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656099" y="1541102"/>
            <a:ext cx="2196696" cy="17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1"/>
                </a:solidFill>
              </a:rPr>
              <a:t>1º</a:t>
            </a:r>
            <a:r>
              <a:rPr lang="pt-BR" sz="800" dirty="0" smtClean="0">
                <a:solidFill>
                  <a:schemeClr val="tx2"/>
                </a:solidFill>
              </a:rPr>
              <a:t> Captura real, ajustes orçado e H de CP e empilha na FATO_CP_DFA (Processa Cubinho CP)</a:t>
            </a: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1"/>
                </a:solidFill>
              </a:rPr>
              <a:t>2º</a:t>
            </a:r>
            <a:r>
              <a:rPr lang="pt-BR" sz="800" b="1" dirty="0" smtClean="0">
                <a:solidFill>
                  <a:schemeClr val="tx2"/>
                </a:solidFill>
              </a:rPr>
              <a:t> </a:t>
            </a:r>
            <a:r>
              <a:rPr lang="pt-BR" sz="800" dirty="0" smtClean="0">
                <a:solidFill>
                  <a:schemeClr val="tx2"/>
                </a:solidFill>
              </a:rPr>
              <a:t>Processo de Validação </a:t>
            </a:r>
            <a:r>
              <a:rPr lang="pt-BR" sz="800" b="1" dirty="0" smtClean="0">
                <a:solidFill>
                  <a:schemeClr val="tx2"/>
                </a:solidFill>
              </a:rPr>
              <a:t>FATO_CP_DFA</a:t>
            </a: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1"/>
                </a:solidFill>
              </a:rPr>
              <a:t>3º</a:t>
            </a:r>
            <a:r>
              <a:rPr lang="pt-BR" sz="800" b="1" dirty="0" smtClean="0">
                <a:solidFill>
                  <a:schemeClr val="tx2"/>
                </a:solidFill>
              </a:rPr>
              <a:t> </a:t>
            </a:r>
            <a:r>
              <a:rPr lang="pt-BR" sz="800" dirty="0" smtClean="0">
                <a:solidFill>
                  <a:schemeClr val="tx2"/>
                </a:solidFill>
              </a:rPr>
              <a:t>Deleta H </a:t>
            </a:r>
            <a:r>
              <a:rPr lang="pt-BR" sz="800" dirty="0">
                <a:solidFill>
                  <a:schemeClr val="tx2"/>
                </a:solidFill>
              </a:rPr>
              <a:t>ajustes orçado </a:t>
            </a:r>
            <a:r>
              <a:rPr lang="pt-BR" sz="800" dirty="0" smtClean="0">
                <a:solidFill>
                  <a:schemeClr val="tx2"/>
                </a:solidFill>
              </a:rPr>
              <a:t>da </a:t>
            </a:r>
            <a:r>
              <a:rPr lang="pt-BR" sz="800" b="1" dirty="0" smtClean="0">
                <a:solidFill>
                  <a:schemeClr val="tx2"/>
                </a:solidFill>
              </a:rPr>
              <a:t>FATO_DEP_DFA</a:t>
            </a: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endParaRPr lang="pt-BR" sz="8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0247971" y="535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968542" y="1584275"/>
            <a:ext cx="2348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3"/>
                </a:solidFill>
              </a:rPr>
              <a:t>1º</a:t>
            </a:r>
            <a:r>
              <a:rPr lang="pt-BR" sz="800" dirty="0">
                <a:solidFill>
                  <a:schemeClr val="accent3"/>
                </a:solidFill>
              </a:rPr>
              <a:t> </a:t>
            </a:r>
            <a:r>
              <a:rPr lang="pt-BR" sz="800" dirty="0">
                <a:solidFill>
                  <a:schemeClr val="tx2"/>
                </a:solidFill>
              </a:rPr>
              <a:t>Deleta H e orçado atual (deixa orçado do reprocessamento do mês anterior) </a:t>
            </a:r>
            <a:r>
              <a:rPr lang="pt-BR" sz="800" dirty="0" smtClean="0">
                <a:solidFill>
                  <a:schemeClr val="tx2"/>
                </a:solidFill>
              </a:rPr>
              <a:t>da </a:t>
            </a:r>
            <a:r>
              <a:rPr lang="pt-BR" sz="800" b="1" dirty="0" smtClean="0">
                <a:solidFill>
                  <a:schemeClr val="tx2"/>
                </a:solidFill>
              </a:rPr>
              <a:t>FATO_DEP_DFA</a:t>
            </a:r>
          </a:p>
          <a:p>
            <a:pPr>
              <a:lnSpc>
                <a:spcPts val="1000"/>
              </a:lnSpc>
            </a:pPr>
            <a:r>
              <a:rPr lang="pt-BR" sz="800" dirty="0" smtClean="0">
                <a:solidFill>
                  <a:schemeClr val="accent3"/>
                </a:solidFill>
              </a:rPr>
              <a:t>1º</a:t>
            </a:r>
            <a:r>
              <a:rPr lang="pt-BR" sz="800" dirty="0" smtClean="0">
                <a:solidFill>
                  <a:schemeClr val="tx2"/>
                </a:solidFill>
              </a:rPr>
              <a:t> Processa </a:t>
            </a:r>
            <a:r>
              <a:rPr lang="pt-BR" sz="800" dirty="0">
                <a:solidFill>
                  <a:schemeClr val="tx2"/>
                </a:solidFill>
              </a:rPr>
              <a:t>Dimensões (</a:t>
            </a:r>
            <a:r>
              <a:rPr lang="pt-BR" sz="800" u="sng" dirty="0">
                <a:solidFill>
                  <a:schemeClr val="tx2"/>
                </a:solidFill>
              </a:rPr>
              <a:t>Não atualizar CD_VERSAO do Real Atual na DIM Competência</a:t>
            </a:r>
            <a:r>
              <a:rPr lang="pt-BR" sz="800" dirty="0" smtClean="0">
                <a:solidFill>
                  <a:schemeClr val="tx2"/>
                </a:solidFill>
              </a:rPr>
              <a:t>)</a:t>
            </a: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3"/>
                </a:solidFill>
              </a:rPr>
              <a:t>1.1º </a:t>
            </a:r>
            <a:r>
              <a:rPr lang="pt-BR" sz="800" b="1" dirty="0">
                <a:solidFill>
                  <a:schemeClr val="accent5"/>
                </a:solidFill>
              </a:rPr>
              <a:t> </a:t>
            </a:r>
            <a:r>
              <a:rPr lang="pt-BR" sz="800" dirty="0">
                <a:solidFill>
                  <a:schemeClr val="tx2"/>
                </a:solidFill>
              </a:rPr>
              <a:t>Captura o orçado e empilha na </a:t>
            </a:r>
            <a:r>
              <a:rPr lang="pt-BR" sz="800" dirty="0" smtClean="0">
                <a:solidFill>
                  <a:schemeClr val="tx2"/>
                </a:solidFill>
              </a:rPr>
              <a:t>FATO_DEP_DFA (Processa Cubinho DEP – versões orç)</a:t>
            </a:r>
            <a:endParaRPr lang="pt-BR" sz="800" dirty="0">
              <a:solidFill>
                <a:schemeClr val="tx2"/>
              </a:solidFill>
            </a:endParaRPr>
          </a:p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4"/>
                </a:solidFill>
              </a:rPr>
              <a:t>1.2º</a:t>
            </a:r>
            <a:r>
              <a:rPr lang="pt-BR" sz="800" b="1" dirty="0">
                <a:solidFill>
                  <a:schemeClr val="tx2"/>
                </a:solidFill>
              </a:rPr>
              <a:t> </a:t>
            </a:r>
            <a:r>
              <a:rPr lang="pt-BR" sz="800" dirty="0">
                <a:solidFill>
                  <a:srgbClr val="666666"/>
                </a:solidFill>
              </a:rPr>
              <a:t>Processo de </a:t>
            </a:r>
            <a:r>
              <a:rPr lang="pt-BR" sz="800" u="sng" dirty="0">
                <a:solidFill>
                  <a:srgbClr val="666666"/>
                </a:solidFill>
              </a:rPr>
              <a:t>Validação</a:t>
            </a:r>
            <a:r>
              <a:rPr lang="pt-BR" sz="800" dirty="0">
                <a:solidFill>
                  <a:srgbClr val="666666"/>
                </a:solidFill>
              </a:rPr>
              <a:t> </a:t>
            </a:r>
            <a:r>
              <a:rPr lang="pt-BR" sz="800" b="1" dirty="0">
                <a:solidFill>
                  <a:srgbClr val="666666"/>
                </a:solidFill>
              </a:rPr>
              <a:t>FATO_DEP_DFA</a:t>
            </a: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000"/>
              </a:lnSpc>
            </a:pPr>
            <a:r>
              <a:rPr lang="pt-BR" sz="800" b="1" dirty="0">
                <a:solidFill>
                  <a:schemeClr val="accent3"/>
                </a:solidFill>
              </a:rPr>
              <a:t>1º</a:t>
            </a:r>
            <a:r>
              <a:rPr lang="pt-BR" sz="800" dirty="0">
                <a:solidFill>
                  <a:schemeClr val="accent3"/>
                </a:solidFill>
              </a:rPr>
              <a:t> </a:t>
            </a:r>
            <a:r>
              <a:rPr lang="pt-BR" sz="800" dirty="0">
                <a:solidFill>
                  <a:schemeClr val="tx2"/>
                </a:solidFill>
              </a:rPr>
              <a:t>Deleta Ajustes do orçado </a:t>
            </a:r>
            <a:r>
              <a:rPr lang="pt-BR" sz="800" b="1" dirty="0" smtClean="0">
                <a:solidFill>
                  <a:schemeClr val="tx2"/>
                </a:solidFill>
              </a:rPr>
              <a:t>FATO_CP_DFA</a:t>
            </a:r>
          </a:p>
          <a:p>
            <a:pPr>
              <a:lnSpc>
                <a:spcPts val="1000"/>
              </a:lnSpc>
            </a:pPr>
            <a:r>
              <a:rPr lang="pt-BR" sz="800" b="1" dirty="0">
                <a:solidFill>
                  <a:schemeClr val="accent3"/>
                </a:solidFill>
              </a:rPr>
              <a:t>1º</a:t>
            </a:r>
            <a:r>
              <a:rPr lang="pt-BR" sz="800" dirty="0">
                <a:solidFill>
                  <a:schemeClr val="accent3"/>
                </a:solidFill>
              </a:rPr>
              <a:t> </a:t>
            </a:r>
            <a:r>
              <a:rPr lang="pt-BR" sz="800" dirty="0">
                <a:solidFill>
                  <a:schemeClr val="tx2"/>
                </a:solidFill>
              </a:rPr>
              <a:t>Deleta Ajustes do orçado </a:t>
            </a:r>
            <a:r>
              <a:rPr lang="pt-BR" sz="800" b="1" dirty="0" smtClean="0">
                <a:solidFill>
                  <a:schemeClr val="tx2"/>
                </a:solidFill>
              </a:rPr>
              <a:t>FATO_CP</a:t>
            </a:r>
            <a:endParaRPr lang="pt-BR" sz="800" b="1" dirty="0">
              <a:solidFill>
                <a:schemeClr val="tx2"/>
              </a:solidFill>
            </a:endParaRPr>
          </a:p>
          <a:p>
            <a:endParaRPr lang="pt-BR" sz="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7317008" y="1497451"/>
            <a:ext cx="211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800" b="1" dirty="0">
                <a:solidFill>
                  <a:schemeClr val="accent4"/>
                </a:solidFill>
              </a:rPr>
              <a:t>1º</a:t>
            </a:r>
            <a:r>
              <a:rPr lang="pt-BR" sz="800" dirty="0">
                <a:solidFill>
                  <a:srgbClr val="666666"/>
                </a:solidFill>
              </a:rPr>
              <a:t> Processa Dimensão Competência </a:t>
            </a:r>
          </a:p>
          <a:p>
            <a:pPr lvl="0"/>
            <a:r>
              <a:rPr lang="pt-BR" sz="800" b="1" dirty="0">
                <a:solidFill>
                  <a:schemeClr val="accent4"/>
                </a:solidFill>
              </a:rPr>
              <a:t>2º</a:t>
            </a:r>
            <a:r>
              <a:rPr lang="pt-BR" sz="800" dirty="0">
                <a:solidFill>
                  <a:srgbClr val="666666"/>
                </a:solidFill>
              </a:rPr>
              <a:t> Captura real atual e H de DEP e empilha no </a:t>
            </a:r>
            <a:r>
              <a:rPr lang="pt-BR" sz="800" b="1" dirty="0">
                <a:solidFill>
                  <a:srgbClr val="666666"/>
                </a:solidFill>
              </a:rPr>
              <a:t>FATO_DEP_DFA</a:t>
            </a:r>
            <a:r>
              <a:rPr lang="pt-BR" sz="800" dirty="0">
                <a:solidFill>
                  <a:srgbClr val="666666"/>
                </a:solidFill>
              </a:rPr>
              <a:t> (processa Cubinho </a:t>
            </a:r>
            <a:r>
              <a:rPr lang="pt-BR" sz="800" dirty="0" smtClean="0">
                <a:solidFill>
                  <a:srgbClr val="666666"/>
                </a:solidFill>
              </a:rPr>
              <a:t>DEP – Real e H)</a:t>
            </a:r>
            <a:endParaRPr lang="pt-BR" sz="800" dirty="0">
              <a:solidFill>
                <a:srgbClr val="666666"/>
              </a:solidFill>
            </a:endParaRPr>
          </a:p>
          <a:p>
            <a:pPr lvl="0"/>
            <a:r>
              <a:rPr lang="pt-BR" sz="800" b="1" dirty="0">
                <a:solidFill>
                  <a:schemeClr val="accent4"/>
                </a:solidFill>
              </a:rPr>
              <a:t>3º</a:t>
            </a:r>
            <a:r>
              <a:rPr lang="pt-BR" sz="800" dirty="0">
                <a:solidFill>
                  <a:srgbClr val="666666"/>
                </a:solidFill>
              </a:rPr>
              <a:t> Processo de </a:t>
            </a:r>
            <a:r>
              <a:rPr lang="pt-BR" sz="800" u="sng" dirty="0">
                <a:solidFill>
                  <a:srgbClr val="666666"/>
                </a:solidFill>
              </a:rPr>
              <a:t>Validação</a:t>
            </a:r>
            <a:r>
              <a:rPr lang="pt-BR" sz="800" dirty="0">
                <a:solidFill>
                  <a:srgbClr val="666666"/>
                </a:solidFill>
              </a:rPr>
              <a:t> </a:t>
            </a:r>
            <a:r>
              <a:rPr lang="pt-BR" sz="800" b="1" dirty="0" smtClean="0">
                <a:solidFill>
                  <a:srgbClr val="666666"/>
                </a:solidFill>
              </a:rPr>
              <a:t>FATO_DEP_DFA</a:t>
            </a:r>
          </a:p>
          <a:p>
            <a:pPr lvl="0"/>
            <a:r>
              <a:rPr lang="pt-BR" sz="800" b="1" dirty="0">
                <a:solidFill>
                  <a:schemeClr val="accent4"/>
                </a:solidFill>
              </a:rPr>
              <a:t>4</a:t>
            </a:r>
            <a:r>
              <a:rPr lang="pt-BR" sz="800" b="1" dirty="0" smtClean="0">
                <a:solidFill>
                  <a:schemeClr val="accent4"/>
                </a:solidFill>
              </a:rPr>
              <a:t>º</a:t>
            </a:r>
            <a:r>
              <a:rPr lang="pt-BR" sz="800" b="1" dirty="0" smtClean="0">
                <a:solidFill>
                  <a:srgbClr val="666666"/>
                </a:solidFill>
              </a:rPr>
              <a:t> Deleta H da FATO_DEP_DFA</a:t>
            </a:r>
          </a:p>
        </p:txBody>
      </p:sp>
      <p:sp>
        <p:nvSpPr>
          <p:cNvPr id="61" name="Fluxograma: Cartão 60"/>
          <p:cNvSpPr/>
          <p:nvPr/>
        </p:nvSpPr>
        <p:spPr>
          <a:xfrm>
            <a:off x="6318142" y="4046290"/>
            <a:ext cx="845513" cy="200722"/>
          </a:xfrm>
          <a:prstGeom prst="flowChartPunchedCar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62" name="Fluxograma: Cartão 61"/>
          <p:cNvSpPr/>
          <p:nvPr/>
        </p:nvSpPr>
        <p:spPr>
          <a:xfrm>
            <a:off x="6293346" y="835874"/>
            <a:ext cx="845513" cy="200722"/>
          </a:xfrm>
          <a:prstGeom prst="flowChartPunchedCar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64" name="Fluxograma: Cartão 63"/>
          <p:cNvSpPr/>
          <p:nvPr/>
        </p:nvSpPr>
        <p:spPr>
          <a:xfrm>
            <a:off x="8614270" y="4046290"/>
            <a:ext cx="845513" cy="200722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65" name="Fluxograma: Cartão 64"/>
          <p:cNvSpPr/>
          <p:nvPr/>
        </p:nvSpPr>
        <p:spPr>
          <a:xfrm>
            <a:off x="8387957" y="839230"/>
            <a:ext cx="845513" cy="200722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9547075" y="1472606"/>
            <a:ext cx="21761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800" b="1" dirty="0">
                <a:solidFill>
                  <a:schemeClr val="accent4"/>
                </a:solidFill>
              </a:rPr>
              <a:t>1º</a:t>
            </a:r>
            <a:r>
              <a:rPr lang="pt-BR" sz="800" dirty="0">
                <a:solidFill>
                  <a:srgbClr val="666666"/>
                </a:solidFill>
              </a:rPr>
              <a:t> Processa Dimensão Competência </a:t>
            </a:r>
          </a:p>
          <a:p>
            <a:pPr lvl="0"/>
            <a:r>
              <a:rPr lang="pt-BR" sz="800" b="1" dirty="0">
                <a:solidFill>
                  <a:schemeClr val="accent4"/>
                </a:solidFill>
              </a:rPr>
              <a:t>2º</a:t>
            </a:r>
            <a:r>
              <a:rPr lang="pt-BR" sz="800" dirty="0">
                <a:solidFill>
                  <a:srgbClr val="666666"/>
                </a:solidFill>
              </a:rPr>
              <a:t> Captura real atual e H de DEP e empilha no </a:t>
            </a:r>
            <a:r>
              <a:rPr lang="pt-BR" sz="800" b="1" dirty="0">
                <a:solidFill>
                  <a:srgbClr val="666666"/>
                </a:solidFill>
              </a:rPr>
              <a:t>FATO_DEP_DFA</a:t>
            </a:r>
            <a:r>
              <a:rPr lang="pt-BR" sz="800" dirty="0">
                <a:solidFill>
                  <a:srgbClr val="666666"/>
                </a:solidFill>
              </a:rPr>
              <a:t> (processa </a:t>
            </a:r>
            <a:r>
              <a:rPr lang="pt-BR" sz="800" dirty="0" smtClean="0">
                <a:solidFill>
                  <a:srgbClr val="666666"/>
                </a:solidFill>
              </a:rPr>
              <a:t>Cubinho DEP – Real e H)</a:t>
            </a:r>
            <a:endParaRPr lang="pt-BR" sz="800" dirty="0">
              <a:solidFill>
                <a:srgbClr val="666666"/>
              </a:solidFill>
            </a:endParaRPr>
          </a:p>
          <a:p>
            <a:pPr lvl="0"/>
            <a:r>
              <a:rPr lang="pt-BR" sz="800" b="1" dirty="0">
                <a:solidFill>
                  <a:schemeClr val="accent4"/>
                </a:solidFill>
              </a:rPr>
              <a:t>3º</a:t>
            </a:r>
            <a:r>
              <a:rPr lang="pt-BR" sz="800" dirty="0">
                <a:solidFill>
                  <a:srgbClr val="666666"/>
                </a:solidFill>
              </a:rPr>
              <a:t> Processo de </a:t>
            </a:r>
            <a:r>
              <a:rPr lang="pt-BR" sz="800" u="sng" dirty="0">
                <a:solidFill>
                  <a:srgbClr val="666666"/>
                </a:solidFill>
              </a:rPr>
              <a:t>Validação</a:t>
            </a:r>
            <a:r>
              <a:rPr lang="pt-BR" sz="800" dirty="0">
                <a:solidFill>
                  <a:srgbClr val="666666"/>
                </a:solidFill>
              </a:rPr>
              <a:t> </a:t>
            </a:r>
            <a:r>
              <a:rPr lang="pt-BR" sz="800" b="1" dirty="0" smtClean="0">
                <a:solidFill>
                  <a:srgbClr val="666666"/>
                </a:solidFill>
              </a:rPr>
              <a:t>FATO_DEP_DFA</a:t>
            </a:r>
          </a:p>
          <a:p>
            <a:r>
              <a:rPr lang="pt-BR" sz="800" b="1" dirty="0">
                <a:solidFill>
                  <a:schemeClr val="accent4"/>
                </a:solidFill>
              </a:rPr>
              <a:t>4º</a:t>
            </a:r>
            <a:r>
              <a:rPr lang="pt-BR" sz="800" b="1" dirty="0">
                <a:solidFill>
                  <a:srgbClr val="666666"/>
                </a:solidFill>
              </a:rPr>
              <a:t> Deleta H da FATO_DEP_DFA</a:t>
            </a:r>
          </a:p>
          <a:p>
            <a:pPr lvl="0"/>
            <a:endParaRPr lang="pt-BR" sz="800" b="1" dirty="0">
              <a:solidFill>
                <a:srgbClr val="666666"/>
              </a:solidFill>
            </a:endParaRPr>
          </a:p>
          <a:p>
            <a:pPr lvl="0"/>
            <a:endParaRPr lang="pt-BR" sz="800" b="1" dirty="0" smtClean="0">
              <a:solidFill>
                <a:srgbClr val="666666"/>
              </a:solidFill>
            </a:endParaRPr>
          </a:p>
          <a:p>
            <a:pPr lvl="0"/>
            <a:endParaRPr lang="pt-BR" sz="800" b="1" dirty="0">
              <a:solidFill>
                <a:srgbClr val="666666"/>
              </a:solidFill>
            </a:endParaRPr>
          </a:p>
          <a:p>
            <a:pPr lvl="0"/>
            <a:endParaRPr lang="pt-BR" sz="800" b="1" dirty="0" smtClean="0">
              <a:solidFill>
                <a:srgbClr val="666666"/>
              </a:solidFill>
            </a:endParaRPr>
          </a:p>
          <a:p>
            <a:pPr lvl="0"/>
            <a:endParaRPr lang="pt-BR" sz="800" b="1" dirty="0">
              <a:solidFill>
                <a:srgbClr val="666666"/>
              </a:solidFill>
            </a:endParaRPr>
          </a:p>
          <a:p>
            <a:pPr lvl="0"/>
            <a:endParaRPr lang="pt-BR" sz="800" b="1" dirty="0" smtClean="0">
              <a:solidFill>
                <a:srgbClr val="666666"/>
              </a:solidFill>
            </a:endParaRPr>
          </a:p>
          <a:p>
            <a:pPr lvl="0"/>
            <a:endParaRPr lang="pt-BR" sz="800" b="1" dirty="0" smtClean="0">
              <a:solidFill>
                <a:srgbClr val="666666"/>
              </a:solidFill>
            </a:endParaRPr>
          </a:p>
          <a:p>
            <a:pPr lvl="0"/>
            <a:r>
              <a:rPr lang="pt-BR" sz="800" b="1" dirty="0" smtClean="0">
                <a:solidFill>
                  <a:schemeClr val="accent4"/>
                </a:solidFill>
              </a:rPr>
              <a:t>4º</a:t>
            </a:r>
            <a:r>
              <a:rPr lang="pt-BR" sz="800" b="1" dirty="0" smtClean="0">
                <a:solidFill>
                  <a:srgbClr val="666666"/>
                </a:solidFill>
              </a:rPr>
              <a:t> </a:t>
            </a:r>
            <a:r>
              <a:rPr lang="pt-BR" sz="800" dirty="0" smtClean="0">
                <a:solidFill>
                  <a:srgbClr val="666666"/>
                </a:solidFill>
              </a:rPr>
              <a:t>Empilha Real e H na </a:t>
            </a:r>
            <a:r>
              <a:rPr lang="pt-BR" sz="800" b="1" dirty="0" smtClean="0">
                <a:solidFill>
                  <a:srgbClr val="666666"/>
                </a:solidFill>
              </a:rPr>
              <a:t>FATO_DEP</a:t>
            </a:r>
          </a:p>
          <a:p>
            <a:pPr lvl="0"/>
            <a:r>
              <a:rPr lang="pt-BR" sz="800" dirty="0" smtClean="0">
                <a:solidFill>
                  <a:schemeClr val="accent4"/>
                </a:solidFill>
              </a:rPr>
              <a:t>5º</a:t>
            </a:r>
            <a:r>
              <a:rPr lang="pt-BR" sz="800" dirty="0" smtClean="0">
                <a:solidFill>
                  <a:srgbClr val="666666"/>
                </a:solidFill>
              </a:rPr>
              <a:t> Processo de validação </a:t>
            </a:r>
            <a:r>
              <a:rPr lang="pt-BR" sz="800" b="1" dirty="0" smtClean="0">
                <a:solidFill>
                  <a:srgbClr val="666666"/>
                </a:solidFill>
              </a:rPr>
              <a:t>FATO_DEP</a:t>
            </a:r>
          </a:p>
          <a:p>
            <a:pPr lvl="0"/>
            <a:r>
              <a:rPr lang="pt-BR" sz="800" dirty="0" smtClean="0">
                <a:solidFill>
                  <a:schemeClr val="accent4"/>
                </a:solidFill>
              </a:rPr>
              <a:t>6º</a:t>
            </a:r>
            <a:r>
              <a:rPr lang="pt-BR" sz="800" dirty="0" smtClean="0">
                <a:solidFill>
                  <a:srgbClr val="666666"/>
                </a:solidFill>
              </a:rPr>
              <a:t> Processa </a:t>
            </a:r>
            <a:r>
              <a:rPr lang="pt-BR" sz="800" b="1" dirty="0" smtClean="0">
                <a:solidFill>
                  <a:srgbClr val="666666"/>
                </a:solidFill>
              </a:rPr>
              <a:t>Cubo DEP </a:t>
            </a:r>
            <a:r>
              <a:rPr lang="pt-BR" sz="800" dirty="0" smtClean="0">
                <a:solidFill>
                  <a:srgbClr val="666666"/>
                </a:solidFill>
              </a:rPr>
              <a:t>– Real e H </a:t>
            </a:r>
          </a:p>
        </p:txBody>
      </p:sp>
      <p:sp>
        <p:nvSpPr>
          <p:cNvPr id="68" name="Fluxograma: Cartão 67"/>
          <p:cNvSpPr/>
          <p:nvPr/>
        </p:nvSpPr>
        <p:spPr>
          <a:xfrm>
            <a:off x="10805498" y="4095906"/>
            <a:ext cx="845513" cy="200722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69" name="Fluxograma: Cartão 68"/>
          <p:cNvSpPr/>
          <p:nvPr/>
        </p:nvSpPr>
        <p:spPr>
          <a:xfrm>
            <a:off x="10666842" y="832387"/>
            <a:ext cx="845513" cy="200722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70" name="Forma em L 69"/>
          <p:cNvSpPr/>
          <p:nvPr/>
        </p:nvSpPr>
        <p:spPr>
          <a:xfrm rot="5400000">
            <a:off x="1659427" y="1755512"/>
            <a:ext cx="2384897" cy="179149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1" name="Forma em L 70"/>
          <p:cNvSpPr/>
          <p:nvPr/>
        </p:nvSpPr>
        <p:spPr>
          <a:xfrm rot="5400000">
            <a:off x="-210055" y="1379827"/>
            <a:ext cx="1625041" cy="170663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3" name="Forma em L 72"/>
          <p:cNvSpPr/>
          <p:nvPr/>
        </p:nvSpPr>
        <p:spPr>
          <a:xfrm rot="5400000">
            <a:off x="3912989" y="1745207"/>
            <a:ext cx="2377455" cy="179149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4" name="Forma em L 73"/>
          <p:cNvSpPr/>
          <p:nvPr/>
        </p:nvSpPr>
        <p:spPr>
          <a:xfrm rot="5400000">
            <a:off x="6180456" y="1745206"/>
            <a:ext cx="2377455" cy="179149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4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Forma em L 74"/>
          <p:cNvSpPr/>
          <p:nvPr/>
        </p:nvSpPr>
        <p:spPr>
          <a:xfrm rot="5400000">
            <a:off x="8402277" y="1745206"/>
            <a:ext cx="2377455" cy="179149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Fluxograma: Cartão 75"/>
          <p:cNvSpPr/>
          <p:nvPr/>
        </p:nvSpPr>
        <p:spPr>
          <a:xfrm>
            <a:off x="1199994" y="1120102"/>
            <a:ext cx="1389448" cy="380076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“Atualização </a:t>
            </a:r>
            <a:r>
              <a:rPr lang="pt-BR" sz="700" dirty="0"/>
              <a:t>do Cubo CP DFA </a:t>
            </a:r>
            <a:r>
              <a:rPr lang="pt-BR" sz="700" dirty="0" smtClean="0"/>
              <a:t>Inicializado – Previa V1 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77" name="Fluxograma: Cartão 76"/>
          <p:cNvSpPr/>
          <p:nvPr/>
        </p:nvSpPr>
        <p:spPr>
          <a:xfrm>
            <a:off x="1337649" y="2164107"/>
            <a:ext cx="1389448" cy="380076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</a:t>
            </a:r>
            <a:r>
              <a:rPr lang="pt-BR" sz="700" dirty="0" smtClean="0"/>
              <a:t>Cubo CP DFA Finalizado – Prévia V1”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78" name="Fluxograma: Cartão 77"/>
          <p:cNvSpPr/>
          <p:nvPr/>
        </p:nvSpPr>
        <p:spPr>
          <a:xfrm>
            <a:off x="4020787" y="4095906"/>
            <a:ext cx="895037" cy="200722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  <a:endParaRPr lang="pt-BR" sz="700" dirty="0"/>
          </a:p>
        </p:txBody>
      </p:sp>
      <p:sp>
        <p:nvSpPr>
          <p:cNvPr id="80" name="Fluxograma: Cartão 79"/>
          <p:cNvSpPr/>
          <p:nvPr/>
        </p:nvSpPr>
        <p:spPr>
          <a:xfrm>
            <a:off x="4089562" y="835874"/>
            <a:ext cx="895037" cy="200722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  <a:endParaRPr lang="pt-BR" sz="7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2895623" y="1548517"/>
            <a:ext cx="2196696" cy="249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1º</a:t>
            </a:r>
            <a:r>
              <a:rPr lang="pt-BR" sz="800" dirty="0" smtClean="0">
                <a:solidFill>
                  <a:schemeClr val="accent2"/>
                </a:solidFill>
              </a:rPr>
              <a:t> </a:t>
            </a:r>
            <a:r>
              <a:rPr lang="pt-BR" sz="800" dirty="0" smtClean="0">
                <a:solidFill>
                  <a:schemeClr val="tx2"/>
                </a:solidFill>
              </a:rPr>
              <a:t>Captura real, </a:t>
            </a:r>
            <a:r>
              <a:rPr lang="pt-BR" sz="800" dirty="0">
                <a:solidFill>
                  <a:schemeClr val="tx2"/>
                </a:solidFill>
              </a:rPr>
              <a:t>ajustes orçado e</a:t>
            </a:r>
            <a:r>
              <a:rPr lang="pt-BR" sz="800" dirty="0" smtClean="0">
                <a:solidFill>
                  <a:schemeClr val="tx2"/>
                </a:solidFill>
              </a:rPr>
              <a:t> H de CP e empilha na FATO_CP_DFA (Processa Cubo CP)</a:t>
            </a: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2º</a:t>
            </a:r>
            <a:r>
              <a:rPr lang="pt-BR" sz="800" b="1" dirty="0" smtClean="0">
                <a:solidFill>
                  <a:schemeClr val="tx2"/>
                </a:solidFill>
              </a:rPr>
              <a:t> </a:t>
            </a:r>
            <a:r>
              <a:rPr lang="pt-BR" sz="800" dirty="0" smtClean="0">
                <a:solidFill>
                  <a:schemeClr val="tx2"/>
                </a:solidFill>
              </a:rPr>
              <a:t>Processo de Validação </a:t>
            </a:r>
            <a:r>
              <a:rPr lang="pt-BR" sz="800" b="1" dirty="0" smtClean="0">
                <a:solidFill>
                  <a:schemeClr val="tx2"/>
                </a:solidFill>
              </a:rPr>
              <a:t>FATO_CP_DFA</a:t>
            </a: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accent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accent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accent2"/>
              </a:solidFill>
            </a:endParaRP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3º </a:t>
            </a:r>
            <a:r>
              <a:rPr lang="pt-BR" sz="800" b="1" dirty="0" smtClean="0">
                <a:solidFill>
                  <a:schemeClr val="tx2"/>
                </a:solidFill>
              </a:rPr>
              <a:t>Empilha Real e H na FATO_CP</a:t>
            </a: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4º</a:t>
            </a:r>
            <a:r>
              <a:rPr lang="pt-BR" sz="800" b="1" dirty="0" smtClean="0">
                <a:solidFill>
                  <a:schemeClr val="tx2"/>
                </a:solidFill>
              </a:rPr>
              <a:t> Processo de Validação FATO_CP</a:t>
            </a: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5º</a:t>
            </a:r>
            <a:r>
              <a:rPr lang="pt-BR" sz="800" b="1" dirty="0" smtClean="0">
                <a:solidFill>
                  <a:schemeClr val="tx2"/>
                </a:solidFill>
              </a:rPr>
              <a:t> Processa Cubo de CP – Real e H</a:t>
            </a:r>
            <a:endParaRPr lang="pt-BR" sz="800" dirty="0" smtClean="0"/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</p:txBody>
      </p:sp>
      <p:sp>
        <p:nvSpPr>
          <p:cNvPr id="85" name="Fluxograma: Cartão 84"/>
          <p:cNvSpPr/>
          <p:nvPr/>
        </p:nvSpPr>
        <p:spPr>
          <a:xfrm>
            <a:off x="3439518" y="1127517"/>
            <a:ext cx="1389448" cy="380076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“Atualização </a:t>
            </a:r>
            <a:r>
              <a:rPr lang="pt-BR" sz="700" dirty="0"/>
              <a:t>do Cubo CP DFA </a:t>
            </a:r>
            <a:r>
              <a:rPr lang="pt-BR" sz="700" dirty="0" smtClean="0"/>
              <a:t>Inicializado – V1 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86" name="Fluxograma: Cartão 85"/>
          <p:cNvSpPr/>
          <p:nvPr/>
        </p:nvSpPr>
        <p:spPr>
          <a:xfrm>
            <a:off x="3576006" y="2164107"/>
            <a:ext cx="1389448" cy="380076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</a:t>
            </a:r>
            <a:r>
              <a:rPr lang="pt-BR" sz="700" dirty="0" smtClean="0"/>
              <a:t>Cubo CP DFA Finalizado – V1”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88" name="Retângulo 87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512956" y="5177018"/>
            <a:ext cx="2163344" cy="435847"/>
          </a:xfrm>
          <a:prstGeom prst="rect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Cubo CP DFA Prévia V1:</a:t>
            </a:r>
          </a:p>
          <a:p>
            <a:pPr algn="ctr" rtl="0"/>
            <a:r>
              <a:rPr lang="pt-BR" sz="1000" dirty="0" smtClean="0"/>
              <a:t>9º DU (14/09) – 10h</a:t>
            </a:r>
          </a:p>
        </p:txBody>
      </p:sp>
      <p:sp>
        <p:nvSpPr>
          <p:cNvPr id="90" name="Divisa 89"/>
          <p:cNvSpPr/>
          <p:nvPr/>
        </p:nvSpPr>
        <p:spPr>
          <a:xfrm>
            <a:off x="2745075" y="6531711"/>
            <a:ext cx="9142125" cy="211096"/>
          </a:xfrm>
          <a:prstGeom prst="chevron">
            <a:avLst>
              <a:gd name="adj" fmla="val 25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Packge_Ajustes_CP (Rodar de 30min em 30min)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91" name="Fluxograma: Cartão 90"/>
          <p:cNvSpPr/>
          <p:nvPr/>
        </p:nvSpPr>
        <p:spPr>
          <a:xfrm>
            <a:off x="3556925" y="2606744"/>
            <a:ext cx="1389448" cy="380076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“Atualização </a:t>
            </a:r>
            <a:r>
              <a:rPr lang="pt-BR" sz="700" dirty="0"/>
              <a:t>do Cubo CP </a:t>
            </a:r>
            <a:r>
              <a:rPr lang="pt-BR" sz="700" dirty="0" smtClean="0"/>
              <a:t>Inicializado”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92" name="Fluxograma: Cartão 91"/>
          <p:cNvSpPr/>
          <p:nvPr/>
        </p:nvSpPr>
        <p:spPr>
          <a:xfrm>
            <a:off x="3556925" y="3563860"/>
            <a:ext cx="1389448" cy="380076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</a:t>
            </a:r>
            <a:r>
              <a:rPr lang="pt-BR" sz="700" dirty="0" smtClean="0"/>
              <a:t>Cubo CP Finalizado”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93" name="Retângulo 92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9499599" y="5166856"/>
            <a:ext cx="2151412" cy="435847"/>
          </a:xfrm>
          <a:prstGeom prst="rect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</a:t>
            </a:r>
            <a:r>
              <a:rPr lang="pt-BR" sz="1000" b="1" dirty="0" smtClean="0"/>
              <a:t>Cubo DFA DEP </a:t>
            </a:r>
            <a:r>
              <a:rPr lang="pt-BR" sz="1000" dirty="0" smtClean="0"/>
              <a:t>V1:</a:t>
            </a:r>
          </a:p>
          <a:p>
            <a:pPr algn="ctr" rtl="0"/>
            <a:r>
              <a:rPr lang="pt-BR" sz="1000" dirty="0" smtClean="0"/>
              <a:t>9º DU (16/09) – 9h</a:t>
            </a:r>
          </a:p>
        </p:txBody>
      </p:sp>
      <p:sp>
        <p:nvSpPr>
          <p:cNvPr id="94" name="Retângulo 93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9511728" y="5657658"/>
            <a:ext cx="2151412" cy="435847"/>
          </a:xfrm>
          <a:prstGeom prst="rect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</a:t>
            </a:r>
            <a:r>
              <a:rPr lang="pt-BR" sz="1000" b="1" dirty="0" smtClean="0"/>
              <a:t>Cubo DEP</a:t>
            </a:r>
            <a:r>
              <a:rPr lang="pt-BR" sz="1000" dirty="0" smtClean="0"/>
              <a:t>:</a:t>
            </a:r>
          </a:p>
          <a:p>
            <a:pPr algn="ctr" rtl="0"/>
            <a:r>
              <a:rPr lang="pt-BR" sz="1000" dirty="0" smtClean="0"/>
              <a:t>9º DU (16/09) – 9h</a:t>
            </a:r>
          </a:p>
        </p:txBody>
      </p:sp>
      <p:sp>
        <p:nvSpPr>
          <p:cNvPr id="95" name="Fluxograma: Cartão 94"/>
          <p:cNvSpPr/>
          <p:nvPr/>
        </p:nvSpPr>
        <p:spPr>
          <a:xfrm>
            <a:off x="10125308" y="1085083"/>
            <a:ext cx="1389448" cy="380076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 </a:t>
            </a:r>
            <a:r>
              <a:rPr lang="pt-BR" sz="700" dirty="0" smtClean="0"/>
              <a:t>Cubo </a:t>
            </a:r>
            <a:r>
              <a:rPr lang="pt-BR" sz="700" dirty="0"/>
              <a:t>DEP </a:t>
            </a:r>
            <a:r>
              <a:rPr lang="pt-BR" sz="700" dirty="0" smtClean="0"/>
              <a:t>DFA Inicializado – V2”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96" name="Fluxograma: Cartão 95"/>
          <p:cNvSpPr/>
          <p:nvPr/>
        </p:nvSpPr>
        <p:spPr>
          <a:xfrm>
            <a:off x="10340336" y="3633005"/>
            <a:ext cx="1323610" cy="397474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</a:t>
            </a:r>
            <a:r>
              <a:rPr lang="pt-BR" sz="700" dirty="0"/>
              <a:t>Atualização do  Cubo DEP </a:t>
            </a:r>
            <a:r>
              <a:rPr lang="pt-BR" sz="700" dirty="0" smtClean="0"/>
              <a:t>Finalizado”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97" name="Fluxograma: Cartão 96"/>
          <p:cNvSpPr/>
          <p:nvPr/>
        </p:nvSpPr>
        <p:spPr>
          <a:xfrm>
            <a:off x="10261563" y="2393822"/>
            <a:ext cx="1389448" cy="380076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 Cubo DEP </a:t>
            </a:r>
            <a:r>
              <a:rPr lang="pt-BR" sz="700" dirty="0" smtClean="0"/>
              <a:t>DFA Finalizado  - V2”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98" name="Fluxograma: Cartão 97"/>
          <p:cNvSpPr/>
          <p:nvPr/>
        </p:nvSpPr>
        <p:spPr>
          <a:xfrm>
            <a:off x="10261563" y="2804929"/>
            <a:ext cx="1401577" cy="401935"/>
          </a:xfrm>
          <a:prstGeom prst="flowChartPunchedCard">
            <a:avLst/>
          </a:prstGeom>
          <a:solidFill>
            <a:srgbClr val="F6A47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</a:t>
            </a:r>
            <a:r>
              <a:rPr lang="pt-BR" sz="700" dirty="0"/>
              <a:t>do processo </a:t>
            </a:r>
            <a:r>
              <a:rPr lang="pt-BR" sz="700" dirty="0" smtClean="0"/>
              <a:t>“</a:t>
            </a:r>
            <a:r>
              <a:rPr lang="pt-BR" sz="700" dirty="0"/>
              <a:t>Atualização do  Cubo DEP </a:t>
            </a:r>
            <a:r>
              <a:rPr lang="pt-BR" sz="700" dirty="0" smtClean="0"/>
              <a:t>Inicializado”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103" name="Retângulo 102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800832" y="5664502"/>
            <a:ext cx="2164622" cy="4358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Cubo CP :</a:t>
            </a:r>
          </a:p>
          <a:p>
            <a:pPr algn="ctr" rtl="0"/>
            <a:r>
              <a:rPr lang="pt-BR" sz="1000" dirty="0"/>
              <a:t>9</a:t>
            </a:r>
            <a:r>
              <a:rPr lang="pt-BR" sz="1000" dirty="0" smtClean="0"/>
              <a:t>º DU (14/09) - 16h</a:t>
            </a:r>
          </a:p>
        </p:txBody>
      </p:sp>
      <p:sp>
        <p:nvSpPr>
          <p:cNvPr id="2" name="Explosão 1 1"/>
          <p:cNvSpPr/>
          <p:nvPr/>
        </p:nvSpPr>
        <p:spPr>
          <a:xfrm>
            <a:off x="4471971" y="122654"/>
            <a:ext cx="1687395" cy="9045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Colocar passo da assimetria aqui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86740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Espaço Reservado para Conteúdo 6" descr="Diagrama de processo de SmartArt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479954"/>
              </p:ext>
            </p:extLst>
          </p:nvPr>
        </p:nvGraphicFramePr>
        <p:xfrm>
          <a:off x="512956" y="894185"/>
          <a:ext cx="11374244" cy="526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Divisa 41"/>
          <p:cNvSpPr/>
          <p:nvPr/>
        </p:nvSpPr>
        <p:spPr>
          <a:xfrm>
            <a:off x="529910" y="6443930"/>
            <a:ext cx="4430329" cy="219635"/>
          </a:xfrm>
          <a:prstGeom prst="chevron">
            <a:avLst>
              <a:gd name="adj" fmla="val 25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Packge_Ajustes_DEP (Rodar de 30min em 30min)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3" name="Fluxograma: Cartão 42"/>
          <p:cNvSpPr/>
          <p:nvPr/>
        </p:nvSpPr>
        <p:spPr>
          <a:xfrm>
            <a:off x="1781263" y="4088491"/>
            <a:ext cx="895037" cy="200722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  <a:endParaRPr lang="pt-BR" sz="700" dirty="0"/>
          </a:p>
        </p:txBody>
      </p:sp>
      <p:sp>
        <p:nvSpPr>
          <p:cNvPr id="45" name="Fluxograma: Cartão 44"/>
          <p:cNvSpPr/>
          <p:nvPr/>
        </p:nvSpPr>
        <p:spPr>
          <a:xfrm>
            <a:off x="1850038" y="828459"/>
            <a:ext cx="895037" cy="200722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  <a:endParaRPr lang="pt-BR" sz="7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56099" y="1541102"/>
            <a:ext cx="2196696" cy="17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1"/>
                </a:solidFill>
              </a:rPr>
              <a:t>1º</a:t>
            </a:r>
            <a:r>
              <a:rPr lang="pt-BR" sz="800" dirty="0" smtClean="0">
                <a:solidFill>
                  <a:schemeClr val="tx2"/>
                </a:solidFill>
              </a:rPr>
              <a:t> Captura real, ajustes orçado e H de CP e empilha na FATO_CP_DFA (Processa Cubinho CP)</a:t>
            </a: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1"/>
                </a:solidFill>
              </a:rPr>
              <a:t>2º</a:t>
            </a:r>
            <a:r>
              <a:rPr lang="pt-BR" sz="800" b="1" dirty="0" smtClean="0">
                <a:solidFill>
                  <a:schemeClr val="tx2"/>
                </a:solidFill>
              </a:rPr>
              <a:t> </a:t>
            </a:r>
            <a:r>
              <a:rPr lang="pt-BR" sz="800" dirty="0" smtClean="0">
                <a:solidFill>
                  <a:schemeClr val="tx2"/>
                </a:solidFill>
              </a:rPr>
              <a:t>Processo de Validação </a:t>
            </a:r>
            <a:r>
              <a:rPr lang="pt-BR" sz="800" b="1" dirty="0" smtClean="0">
                <a:solidFill>
                  <a:schemeClr val="tx2"/>
                </a:solidFill>
              </a:rPr>
              <a:t>FATO_CP_DFA</a:t>
            </a: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1"/>
                </a:solidFill>
              </a:rPr>
              <a:t>3º</a:t>
            </a:r>
            <a:r>
              <a:rPr lang="pt-BR" sz="800" b="1" dirty="0" smtClean="0">
                <a:solidFill>
                  <a:schemeClr val="tx2"/>
                </a:solidFill>
              </a:rPr>
              <a:t> </a:t>
            </a:r>
            <a:r>
              <a:rPr lang="pt-BR" sz="800" dirty="0" smtClean="0">
                <a:solidFill>
                  <a:schemeClr val="tx2"/>
                </a:solidFill>
              </a:rPr>
              <a:t>Deleta H </a:t>
            </a:r>
            <a:r>
              <a:rPr lang="pt-BR" sz="800" dirty="0">
                <a:solidFill>
                  <a:schemeClr val="tx2"/>
                </a:solidFill>
              </a:rPr>
              <a:t>ajustes orçado </a:t>
            </a:r>
            <a:r>
              <a:rPr lang="pt-BR" sz="800" dirty="0" smtClean="0">
                <a:solidFill>
                  <a:schemeClr val="tx2"/>
                </a:solidFill>
              </a:rPr>
              <a:t>da </a:t>
            </a:r>
            <a:r>
              <a:rPr lang="pt-BR" sz="800" b="1" dirty="0" smtClean="0">
                <a:solidFill>
                  <a:schemeClr val="tx2"/>
                </a:solidFill>
              </a:rPr>
              <a:t>FATO_DEP_DFA</a:t>
            </a: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endParaRPr lang="pt-BR" sz="8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012831" y="2228707"/>
            <a:ext cx="23484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pt-BR" sz="800" b="1" dirty="0" smtClean="0">
                <a:solidFill>
                  <a:schemeClr val="accent3"/>
                </a:solidFill>
              </a:rPr>
              <a:t>1º </a:t>
            </a:r>
            <a:r>
              <a:rPr lang="pt-BR" sz="800" dirty="0">
                <a:solidFill>
                  <a:schemeClr val="tx2"/>
                </a:solidFill>
              </a:rPr>
              <a:t>Assimetria da FATO x Sintético (Canais do Atacado e Gestores de Produto</a:t>
            </a:r>
            <a:r>
              <a:rPr lang="pt-BR" sz="800" dirty="0" smtClean="0">
                <a:solidFill>
                  <a:schemeClr val="tx2"/>
                </a:solidFill>
              </a:rPr>
              <a:t>)</a:t>
            </a:r>
          </a:p>
          <a:p>
            <a:pPr>
              <a:lnSpc>
                <a:spcPts val="1000"/>
              </a:lnSpc>
            </a:pPr>
            <a:r>
              <a:rPr lang="pt-BR" sz="800" dirty="0" smtClean="0">
                <a:solidFill>
                  <a:schemeClr val="accent3"/>
                </a:solidFill>
              </a:rPr>
              <a:t>2º</a:t>
            </a:r>
            <a:r>
              <a:rPr lang="pt-BR" sz="800" dirty="0" smtClean="0">
                <a:solidFill>
                  <a:schemeClr val="tx2"/>
                </a:solidFill>
              </a:rPr>
              <a:t> Carga Ajuste de Cambio</a:t>
            </a:r>
            <a:endParaRPr lang="pt-BR" sz="800" dirty="0">
              <a:solidFill>
                <a:schemeClr val="tx2"/>
              </a:solidFill>
            </a:endParaRPr>
          </a:p>
          <a:p>
            <a:endParaRPr lang="pt-BR" sz="800" dirty="0"/>
          </a:p>
        </p:txBody>
      </p:sp>
      <p:sp>
        <p:nvSpPr>
          <p:cNvPr id="61" name="Fluxograma: Cartão 60"/>
          <p:cNvSpPr/>
          <p:nvPr/>
        </p:nvSpPr>
        <p:spPr>
          <a:xfrm>
            <a:off x="6328649" y="2852575"/>
            <a:ext cx="845513" cy="200722"/>
          </a:xfrm>
          <a:prstGeom prst="flowChartPunchedCar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62" name="Fluxograma: Cartão 61"/>
          <p:cNvSpPr/>
          <p:nvPr/>
        </p:nvSpPr>
        <p:spPr>
          <a:xfrm>
            <a:off x="6200078" y="1903920"/>
            <a:ext cx="845513" cy="200722"/>
          </a:xfrm>
          <a:prstGeom prst="flowChartPunchedCar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</a:p>
        </p:txBody>
      </p:sp>
      <p:sp>
        <p:nvSpPr>
          <p:cNvPr id="70" name="Forma em L 69"/>
          <p:cNvSpPr/>
          <p:nvPr/>
        </p:nvSpPr>
        <p:spPr>
          <a:xfrm rot="5400000">
            <a:off x="1659427" y="1755512"/>
            <a:ext cx="2384897" cy="179149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1" name="Forma em L 70"/>
          <p:cNvSpPr/>
          <p:nvPr/>
        </p:nvSpPr>
        <p:spPr>
          <a:xfrm rot="5400000">
            <a:off x="-210055" y="1379827"/>
            <a:ext cx="1625041" cy="170663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3" name="Forma em L 72"/>
          <p:cNvSpPr/>
          <p:nvPr/>
        </p:nvSpPr>
        <p:spPr>
          <a:xfrm rot="5400000">
            <a:off x="3924140" y="1745207"/>
            <a:ext cx="2377455" cy="179149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Fluxograma: Cartão 75"/>
          <p:cNvSpPr/>
          <p:nvPr/>
        </p:nvSpPr>
        <p:spPr>
          <a:xfrm>
            <a:off x="1199994" y="1120102"/>
            <a:ext cx="1389448" cy="380076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“Atualização </a:t>
            </a:r>
            <a:r>
              <a:rPr lang="pt-BR" sz="700" dirty="0"/>
              <a:t>do Cubo CP DFA </a:t>
            </a:r>
            <a:r>
              <a:rPr lang="pt-BR" sz="700" dirty="0" smtClean="0"/>
              <a:t>Inicializado – Previa V2 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77" name="Fluxograma: Cartão 76"/>
          <p:cNvSpPr/>
          <p:nvPr/>
        </p:nvSpPr>
        <p:spPr>
          <a:xfrm>
            <a:off x="1337649" y="2164107"/>
            <a:ext cx="1389448" cy="380076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</a:t>
            </a:r>
            <a:r>
              <a:rPr lang="pt-BR" sz="700" dirty="0" smtClean="0"/>
              <a:t>Cubo CP DFA Finalizado – Prévia V2”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78" name="Fluxograma: Cartão 77"/>
          <p:cNvSpPr/>
          <p:nvPr/>
        </p:nvSpPr>
        <p:spPr>
          <a:xfrm>
            <a:off x="4020787" y="4095906"/>
            <a:ext cx="895037" cy="200722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  <a:endParaRPr lang="pt-BR" sz="700" dirty="0"/>
          </a:p>
        </p:txBody>
      </p:sp>
      <p:sp>
        <p:nvSpPr>
          <p:cNvPr id="80" name="Fluxograma: Cartão 79"/>
          <p:cNvSpPr/>
          <p:nvPr/>
        </p:nvSpPr>
        <p:spPr>
          <a:xfrm>
            <a:off x="4089562" y="835874"/>
            <a:ext cx="895037" cy="200722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Log de Status</a:t>
            </a:r>
            <a:endParaRPr lang="pt-BR" sz="7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2895623" y="1548517"/>
            <a:ext cx="2196696" cy="249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1º</a:t>
            </a:r>
            <a:r>
              <a:rPr lang="pt-BR" sz="800" dirty="0" smtClean="0">
                <a:solidFill>
                  <a:schemeClr val="accent2"/>
                </a:solidFill>
              </a:rPr>
              <a:t> </a:t>
            </a:r>
            <a:r>
              <a:rPr lang="pt-BR" sz="800" dirty="0" smtClean="0">
                <a:solidFill>
                  <a:schemeClr val="tx2"/>
                </a:solidFill>
              </a:rPr>
              <a:t>Captura real, </a:t>
            </a:r>
            <a:r>
              <a:rPr lang="pt-BR" sz="800" dirty="0">
                <a:solidFill>
                  <a:schemeClr val="tx2"/>
                </a:solidFill>
              </a:rPr>
              <a:t>ajustes orçado e</a:t>
            </a:r>
            <a:r>
              <a:rPr lang="pt-BR" sz="800" dirty="0" smtClean="0">
                <a:solidFill>
                  <a:schemeClr val="tx2"/>
                </a:solidFill>
              </a:rPr>
              <a:t> H de CP e empilha na FATO_CP_DFA (Processa Cubo CP)</a:t>
            </a: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2º</a:t>
            </a:r>
            <a:r>
              <a:rPr lang="pt-BR" sz="800" b="1" dirty="0" smtClean="0">
                <a:solidFill>
                  <a:schemeClr val="tx2"/>
                </a:solidFill>
              </a:rPr>
              <a:t> </a:t>
            </a:r>
            <a:r>
              <a:rPr lang="pt-BR" sz="800" dirty="0" smtClean="0">
                <a:solidFill>
                  <a:schemeClr val="tx2"/>
                </a:solidFill>
              </a:rPr>
              <a:t>Processo de Validação </a:t>
            </a:r>
            <a:r>
              <a:rPr lang="pt-BR" sz="800" b="1" dirty="0" smtClean="0">
                <a:solidFill>
                  <a:schemeClr val="tx2"/>
                </a:solidFill>
              </a:rPr>
              <a:t>FATO_CP_DFA</a:t>
            </a: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accent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accent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accent2"/>
              </a:solidFill>
            </a:endParaRP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3º </a:t>
            </a:r>
            <a:r>
              <a:rPr lang="pt-BR" sz="800" b="1" dirty="0" smtClean="0">
                <a:solidFill>
                  <a:schemeClr val="tx2"/>
                </a:solidFill>
              </a:rPr>
              <a:t>Empilha Real e H na FATO_CP</a:t>
            </a: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4º</a:t>
            </a:r>
            <a:r>
              <a:rPr lang="pt-BR" sz="800" b="1" dirty="0" smtClean="0">
                <a:solidFill>
                  <a:schemeClr val="tx2"/>
                </a:solidFill>
              </a:rPr>
              <a:t> Processo de Validação FATO_CP</a:t>
            </a:r>
          </a:p>
          <a:p>
            <a:pPr lvl="0">
              <a:lnSpc>
                <a:spcPts val="1100"/>
              </a:lnSpc>
            </a:pPr>
            <a:r>
              <a:rPr lang="pt-BR" sz="800" b="1" dirty="0" smtClean="0">
                <a:solidFill>
                  <a:schemeClr val="accent2"/>
                </a:solidFill>
              </a:rPr>
              <a:t>5º</a:t>
            </a:r>
            <a:r>
              <a:rPr lang="pt-BR" sz="800" b="1" dirty="0" smtClean="0">
                <a:solidFill>
                  <a:schemeClr val="tx2"/>
                </a:solidFill>
              </a:rPr>
              <a:t> Processa Cubo de CP – Real e H</a:t>
            </a:r>
            <a:endParaRPr lang="pt-BR" sz="800" dirty="0" smtClean="0"/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 smtClean="0">
              <a:solidFill>
                <a:schemeClr val="tx2"/>
              </a:solidFill>
            </a:endParaRPr>
          </a:p>
          <a:p>
            <a:pPr lvl="0">
              <a:lnSpc>
                <a:spcPts val="1100"/>
              </a:lnSpc>
            </a:pPr>
            <a:endParaRPr lang="pt-BR" sz="800" b="1" dirty="0">
              <a:solidFill>
                <a:schemeClr val="tx2"/>
              </a:solidFill>
            </a:endParaRPr>
          </a:p>
        </p:txBody>
      </p:sp>
      <p:sp>
        <p:nvSpPr>
          <p:cNvPr id="85" name="Fluxograma: Cartão 84"/>
          <p:cNvSpPr/>
          <p:nvPr/>
        </p:nvSpPr>
        <p:spPr>
          <a:xfrm>
            <a:off x="3439518" y="1127517"/>
            <a:ext cx="1389448" cy="380076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“Atualização </a:t>
            </a:r>
            <a:r>
              <a:rPr lang="pt-BR" sz="700" dirty="0"/>
              <a:t>do Cubo CP DFA </a:t>
            </a:r>
            <a:r>
              <a:rPr lang="pt-BR" sz="700" dirty="0" smtClean="0"/>
              <a:t>Inicializado – V2 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86" name="Fluxograma: Cartão 85"/>
          <p:cNvSpPr/>
          <p:nvPr/>
        </p:nvSpPr>
        <p:spPr>
          <a:xfrm>
            <a:off x="3576006" y="2164107"/>
            <a:ext cx="1389448" cy="380076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</a:t>
            </a:r>
            <a:r>
              <a:rPr lang="pt-BR" sz="700" dirty="0" smtClean="0"/>
              <a:t>Cubo CP DFA Finalizado – V2”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90" name="Divisa 89"/>
          <p:cNvSpPr/>
          <p:nvPr/>
        </p:nvSpPr>
        <p:spPr>
          <a:xfrm>
            <a:off x="2756026" y="6669773"/>
            <a:ext cx="4534534" cy="205745"/>
          </a:xfrm>
          <a:prstGeom prst="chevron">
            <a:avLst>
              <a:gd name="adj" fmla="val 25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Packge_Ajustes_CP (Rodar de 30min em 30min)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91" name="Fluxograma: Cartão 90"/>
          <p:cNvSpPr/>
          <p:nvPr/>
        </p:nvSpPr>
        <p:spPr>
          <a:xfrm>
            <a:off x="3556925" y="2606744"/>
            <a:ext cx="1389448" cy="380076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“Atualização </a:t>
            </a:r>
            <a:r>
              <a:rPr lang="pt-BR" sz="700" dirty="0"/>
              <a:t>do Cubo CP </a:t>
            </a:r>
            <a:r>
              <a:rPr lang="pt-BR" sz="700" dirty="0" smtClean="0"/>
              <a:t>Inicializado”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92" name="Fluxograma: Cartão 91"/>
          <p:cNvSpPr/>
          <p:nvPr/>
        </p:nvSpPr>
        <p:spPr>
          <a:xfrm>
            <a:off x="3556925" y="3563860"/>
            <a:ext cx="1389448" cy="380076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00" dirty="0" smtClean="0"/>
              <a:t>E-mail </a:t>
            </a:r>
            <a:r>
              <a:rPr lang="pt-BR" sz="700" dirty="0"/>
              <a:t>de </a:t>
            </a:r>
            <a:r>
              <a:rPr lang="pt-BR" sz="700" dirty="0" smtClean="0"/>
              <a:t>Status do </a:t>
            </a:r>
            <a:r>
              <a:rPr lang="pt-BR" sz="700" dirty="0"/>
              <a:t>processo </a:t>
            </a:r>
            <a:r>
              <a:rPr lang="pt-BR" sz="700" dirty="0" smtClean="0"/>
              <a:t>“</a:t>
            </a:r>
            <a:r>
              <a:rPr lang="pt-BR" sz="700" dirty="0"/>
              <a:t>Atualização do </a:t>
            </a:r>
            <a:r>
              <a:rPr lang="pt-BR" sz="700" dirty="0" smtClean="0"/>
              <a:t>Cubo CP Finalizado”</a:t>
            </a:r>
            <a:endParaRPr lang="pt-BR" sz="700" dirty="0"/>
          </a:p>
          <a:p>
            <a:pPr algn="ctr"/>
            <a:endParaRPr lang="pt-BR" sz="700" dirty="0"/>
          </a:p>
        </p:txBody>
      </p:sp>
      <p:sp>
        <p:nvSpPr>
          <p:cNvPr id="44" name="Retângulo 43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781751" y="5156695"/>
            <a:ext cx="2164622" cy="4358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Cubo CP DFA V2:</a:t>
            </a:r>
          </a:p>
          <a:p>
            <a:pPr algn="ctr" rtl="0"/>
            <a:r>
              <a:rPr lang="pt-BR" sz="1000" dirty="0"/>
              <a:t>9</a:t>
            </a:r>
            <a:r>
              <a:rPr lang="pt-BR" sz="1000" dirty="0" smtClean="0"/>
              <a:t>º DU (16/09) - 14h</a:t>
            </a:r>
          </a:p>
        </p:txBody>
      </p:sp>
      <p:sp>
        <p:nvSpPr>
          <p:cNvPr id="46" name="Retângulo 45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490787" y="5166856"/>
            <a:ext cx="2163344" cy="435847"/>
          </a:xfrm>
          <a:prstGeom prst="rect">
            <a:avLst/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Cubo CP DFA Prévia V2:</a:t>
            </a:r>
          </a:p>
          <a:p>
            <a:pPr algn="ctr" rtl="0"/>
            <a:r>
              <a:rPr lang="pt-BR" sz="1000" dirty="0" smtClean="0"/>
              <a:t>9º DU (16/09) – 10h</a:t>
            </a:r>
          </a:p>
        </p:txBody>
      </p:sp>
      <p:sp>
        <p:nvSpPr>
          <p:cNvPr id="47" name="Retângulo 46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778662" y="5654340"/>
            <a:ext cx="2189879" cy="4358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Estimativa de Disponibilização Cubo CP :</a:t>
            </a:r>
          </a:p>
          <a:p>
            <a:pPr algn="ctr" rtl="0"/>
            <a:r>
              <a:rPr lang="pt-BR" sz="1000" dirty="0"/>
              <a:t>9</a:t>
            </a:r>
            <a:r>
              <a:rPr lang="pt-BR" sz="1000" dirty="0" smtClean="0"/>
              <a:t>º DU (16/09) - 16h</a:t>
            </a:r>
          </a:p>
        </p:txBody>
      </p:sp>
      <p:sp>
        <p:nvSpPr>
          <p:cNvPr id="72" name="Retângulo 71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5012831" y="5654340"/>
            <a:ext cx="2164622" cy="4358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Fechamento </a:t>
            </a:r>
            <a:r>
              <a:rPr lang="pt-BR" sz="1000" dirty="0" smtClean="0"/>
              <a:t>Cubo </a:t>
            </a:r>
            <a:r>
              <a:rPr lang="pt-BR" sz="1000" dirty="0" smtClean="0"/>
              <a:t>CP :</a:t>
            </a:r>
          </a:p>
          <a:p>
            <a:pPr algn="ctr" rtl="0"/>
            <a:r>
              <a:rPr lang="pt-BR" sz="1000" dirty="0" smtClean="0"/>
              <a:t>10º DU (17/09) - 12h</a:t>
            </a:r>
          </a:p>
        </p:txBody>
      </p:sp>
      <p:sp>
        <p:nvSpPr>
          <p:cNvPr id="79" name="Retângulo 78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788228" y="6126642"/>
            <a:ext cx="2164622" cy="2753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000" dirty="0" smtClean="0"/>
              <a:t>Fechamento Cubo DEP 9º DU (16/09 - 18h)</a:t>
            </a:r>
          </a:p>
        </p:txBody>
      </p:sp>
    </p:spTree>
    <p:extLst>
      <p:ext uri="{BB962C8B-B14F-4D97-AF65-F5344CB8AC3E}">
        <p14:creationId xmlns:p14="http://schemas.microsoft.com/office/powerpoint/2010/main" val="394066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67248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252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6952_TF34420931.potx" id="{8B490676-E4AA-429F-896C-57945FE58FFA}" vid="{99D694AA-13E9-4B4A-9849-FA9669D569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599C0-B0B6-415D-9B63-E273EEA0EBF7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Cronograma de etapas de projeto</Template>
  <TotalTime>0</TotalTime>
  <Words>1575</Words>
  <Application>Microsoft Office PowerPoint</Application>
  <PresentationFormat>Widescreen</PresentationFormat>
  <Paragraphs>237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2020-09-10T00:48:20Z</dcterms:created>
  <dcterms:modified xsi:type="dcterms:W3CDTF">2020-09-10T06:52:33Z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