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40a8424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40a8424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40a84241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40a84241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40a84241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40a84241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40a84241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40a84241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40a84241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40a84241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40a84241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40a84241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40a84241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40a84241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40a84241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40a84241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40a84241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40a84241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vxu.wp-interview.com/" TargetMode="External"/><Relationship Id="rId4" Type="http://schemas.openxmlformats.org/officeDocument/2006/relationships/hyperlink" Target="https://nataliakatrynska.github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75063" y="397663"/>
            <a:ext cx="8593875" cy="4579125"/>
          </a:xfrm>
          <a:prstGeom prst="flowChartProcess">
            <a:avLst/>
          </a:prstGeom>
          <a:solidFill>
            <a:srgbClr val="55555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4502175" y="602850"/>
            <a:ext cx="4231500" cy="23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Develop Your Apps without Limits.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The OpenShift Platform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07850" y="448925"/>
            <a:ext cx="3078300" cy="447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275063" y="397663"/>
            <a:ext cx="8593875" cy="4579125"/>
          </a:xfrm>
          <a:prstGeom prst="flowChartProcess">
            <a:avLst/>
          </a:prstGeom>
          <a:solidFill>
            <a:srgbClr val="55555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4502175" y="602850"/>
            <a:ext cx="4231500" cy="23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The OpenShift Platform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on AWS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07850" y="448925"/>
            <a:ext cx="4989300" cy="447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397625" y="615550"/>
            <a:ext cx="46689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66666"/>
                </a:solidFill>
              </a:rPr>
              <a:t>The OpenShift Platform:</a:t>
            </a:r>
            <a:endParaRPr b="1" sz="11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666666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Char char="●"/>
            </a:pPr>
            <a:r>
              <a:rPr lang="en" sz="1100">
                <a:solidFill>
                  <a:srgbClr val="666666"/>
                </a:solidFill>
                <a:highlight>
                  <a:schemeClr val="lt1"/>
                </a:highlight>
              </a:rPr>
              <a:t>Is up and running on Amazon Web Services (AWS, a remote cloud environment)</a:t>
            </a:r>
            <a:endParaRPr sz="11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Char char="●"/>
            </a:pP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</a:rPr>
              <a:t>Runs on RedHat Linux</a:t>
            </a:r>
            <a:endParaRPr sz="11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Char char="●"/>
            </a:pP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</a:rPr>
              <a:t>Allows you to play with new technologies</a:t>
            </a:r>
            <a:endParaRPr sz="11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Char char="●"/>
            </a:pP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</a:rPr>
              <a:t>Allows you to build your own applications on top of it</a:t>
            </a:r>
            <a:endParaRPr sz="11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66666"/>
                </a:solidFill>
              </a:rPr>
              <a:t>Sounds amazing, right?</a:t>
            </a:r>
            <a:endParaRPr b="1" sz="1100">
              <a:solidFill>
                <a:srgbClr val="666666"/>
              </a:solidFill>
            </a:endParaRPr>
          </a:p>
          <a:p>
            <a:pPr indent="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A0A72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975" y="3006875"/>
            <a:ext cx="3326701" cy="186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275063" y="397663"/>
            <a:ext cx="8593875" cy="4579125"/>
          </a:xfrm>
          <a:prstGeom prst="flowChartProcess">
            <a:avLst/>
          </a:prstGeom>
          <a:solidFill>
            <a:srgbClr val="55555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4502175" y="602850"/>
            <a:ext cx="4231500" cy="23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The </a:t>
            </a:r>
            <a:r>
              <a:rPr lang="en" sz="2400">
                <a:solidFill>
                  <a:srgbClr val="FFFFFF"/>
                </a:solidFill>
              </a:rPr>
              <a:t>OpenShift Platform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on AWS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307850" y="448925"/>
            <a:ext cx="4989300" cy="447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97625" y="767950"/>
            <a:ext cx="46689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66666"/>
                </a:solidFill>
              </a:rPr>
              <a:t>But…</a:t>
            </a:r>
            <a:r>
              <a:rPr lang="en" sz="1100">
                <a:solidFill>
                  <a:srgbClr val="666666"/>
                </a:solidFill>
              </a:rPr>
              <a:t>gaining access and working in the remote cloud environment 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highlight>
                  <a:schemeClr val="lt1"/>
                </a:highlight>
              </a:rPr>
              <a:t>...might not be a good idea.  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A0A72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388" y="1130150"/>
            <a:ext cx="4746225" cy="267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275063" y="397663"/>
            <a:ext cx="8593875" cy="4579125"/>
          </a:xfrm>
          <a:prstGeom prst="flowChartProcess">
            <a:avLst/>
          </a:prstGeom>
          <a:solidFill>
            <a:srgbClr val="55555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4502175" y="602850"/>
            <a:ext cx="4231500" cy="23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The OpenShift Platform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 sz="2400">
                <a:solidFill>
                  <a:srgbClr val="FFFFFF"/>
                </a:solidFill>
              </a:rPr>
              <a:t>Restricted Access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307850" y="448925"/>
            <a:ext cx="4989300" cy="447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397625" y="767950"/>
            <a:ext cx="46689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There is a strict policy describing how to gain access to the Amazon cloud to ensure that all environments are secure and the platform </a:t>
            </a:r>
            <a:r>
              <a:rPr lang="en" sz="1100">
                <a:solidFill>
                  <a:srgbClr val="666666"/>
                </a:solidFill>
                <a:highlight>
                  <a:schemeClr val="lt1"/>
                </a:highlight>
              </a:rPr>
              <a:t>runs with accurate settings.</a:t>
            </a:r>
            <a:endParaRPr sz="11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66666"/>
                </a:solidFill>
                <a:highlight>
                  <a:srgbClr val="FFFFFF"/>
                </a:highlight>
              </a:rPr>
              <a:t>So, is there any solution?</a:t>
            </a:r>
            <a:endParaRPr b="1" sz="11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A0A7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275063" y="397663"/>
            <a:ext cx="8593875" cy="4579125"/>
          </a:xfrm>
          <a:prstGeom prst="flowChartProcess">
            <a:avLst/>
          </a:prstGeom>
          <a:solidFill>
            <a:srgbClr val="55555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4502175" y="602850"/>
            <a:ext cx="4231500" cy="23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The OpenShift Platform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in a Local Env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307850" y="448925"/>
            <a:ext cx="4989300" cy="447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351275" y="767950"/>
            <a:ext cx="50223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66666"/>
                </a:solidFill>
                <a:highlight>
                  <a:srgbClr val="FFFFFF"/>
                </a:highlight>
              </a:rPr>
              <a:t>Yes, of course :)</a:t>
            </a:r>
            <a:endParaRPr b="1" sz="11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</a:rPr>
              <a:t>Our team has been introduced a concept how to build your local environment where all developers can:</a:t>
            </a:r>
            <a:endParaRPr sz="11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Char char="●"/>
            </a:pP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</a:rPr>
              <a:t>Freely implement</a:t>
            </a:r>
            <a:endParaRPr sz="11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Char char="●"/>
            </a:pP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</a:rPr>
              <a:t>Have freedom to explore the platform</a:t>
            </a:r>
            <a:endParaRPr sz="11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Char char="●"/>
            </a:pP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</a:rPr>
              <a:t>Develop and test their ideas without access limits   </a:t>
            </a:r>
            <a:endParaRPr sz="11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A0A7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>
            <a:off x="275063" y="397663"/>
            <a:ext cx="8593875" cy="4579125"/>
          </a:xfrm>
          <a:prstGeom prst="flowChartProcess">
            <a:avLst/>
          </a:prstGeom>
          <a:solidFill>
            <a:srgbClr val="55555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4502175" y="602850"/>
            <a:ext cx="4231500" cy="23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The OpenShift Platform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 a Local Env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307850" y="448925"/>
            <a:ext cx="4989300" cy="447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397625" y="767950"/>
            <a:ext cx="48996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</a:rPr>
              <a:t>We have applied a VirtualBox solution together with a base Linux image, CentOS, so instead of connecting to the remote cloud environment, you can easily build the platform on your virtual machine.</a:t>
            </a:r>
            <a:endParaRPr sz="11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A0A72"/>
              </a:solidFill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075" y="1676225"/>
            <a:ext cx="2328851" cy="130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3390025" y="3024725"/>
            <a:ext cx="1708800" cy="103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555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6625" y="3366050"/>
            <a:ext cx="1708700" cy="170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2937025" y="3156250"/>
            <a:ext cx="21618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local virtual environment</a:t>
            </a:r>
            <a:endParaRPr sz="11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A0A72"/>
              </a:solidFill>
            </a:endParaRPr>
          </a:p>
        </p:txBody>
      </p:sp>
      <p:cxnSp>
        <p:nvCxnSpPr>
          <p:cNvPr id="103" name="Google Shape;103;p18"/>
          <p:cNvCxnSpPr/>
          <p:nvPr/>
        </p:nvCxnSpPr>
        <p:spPr>
          <a:xfrm rot="10800000">
            <a:off x="2717900" y="2776250"/>
            <a:ext cx="642900" cy="263100"/>
          </a:xfrm>
          <a:prstGeom prst="straightConnector1">
            <a:avLst/>
          </a:prstGeom>
          <a:noFill/>
          <a:ln cap="flat" cmpd="sng" w="19050">
            <a:solidFill>
              <a:srgbClr val="555555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275063" y="397663"/>
            <a:ext cx="8593875" cy="4579125"/>
          </a:xfrm>
          <a:prstGeom prst="flowChartProcess">
            <a:avLst/>
          </a:prstGeom>
          <a:solidFill>
            <a:srgbClr val="55555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4502175" y="602850"/>
            <a:ext cx="4231500" cy="23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The OpenShift Platform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on a Virtual Machine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307850" y="448925"/>
            <a:ext cx="4989300" cy="447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397625" y="767950"/>
            <a:ext cx="48996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666666"/>
                </a:solidFill>
                <a:highlight>
                  <a:schemeClr val="lt1"/>
                </a:highlight>
              </a:rPr>
              <a:t>How it works?</a:t>
            </a:r>
            <a:endParaRPr b="1" sz="11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A0A72"/>
              </a:solidFill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701375" y="1235750"/>
            <a:ext cx="4231500" cy="263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555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425" y="3366050"/>
            <a:ext cx="1708700" cy="170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712850" y="1235750"/>
            <a:ext cx="4231500" cy="26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Your </a:t>
            </a:r>
            <a:r>
              <a:rPr lang="en" sz="1100">
                <a:solidFill>
                  <a:srgbClr val="666666"/>
                </a:solidFill>
              </a:rPr>
              <a:t>local virtual environment:</a:t>
            </a:r>
            <a:endParaRPr sz="1100">
              <a:solidFill>
                <a:srgbClr val="666666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Char char="●"/>
            </a:pPr>
            <a:r>
              <a:rPr lang="en" sz="1100">
                <a:solidFill>
                  <a:srgbClr val="666666"/>
                </a:solidFill>
              </a:rPr>
              <a:t>Allows you to run the platform, even when you use the Windows operating system (CentOS is set as the Linux image)</a:t>
            </a:r>
            <a:endParaRPr sz="1100">
              <a:solidFill>
                <a:srgbClr val="666666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Char char="●"/>
            </a:pPr>
            <a:r>
              <a:rPr lang="en" sz="1100">
                <a:solidFill>
                  <a:srgbClr val="666666"/>
                </a:solidFill>
              </a:rPr>
              <a:t>Enables you to control your development environment</a:t>
            </a:r>
            <a:endParaRPr sz="1100">
              <a:solidFill>
                <a:srgbClr val="666666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Char char="●"/>
            </a:pPr>
            <a:r>
              <a:rPr lang="en" sz="1100">
                <a:solidFill>
                  <a:srgbClr val="666666"/>
                </a:solidFill>
              </a:rPr>
              <a:t>Is built with Packer + additional tools such as Cygwin</a:t>
            </a:r>
            <a:endParaRPr sz="1100">
              <a:solidFill>
                <a:srgbClr val="666666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Char char="●"/>
            </a:pPr>
            <a:r>
              <a:rPr lang="en" sz="1100">
                <a:solidFill>
                  <a:srgbClr val="666666"/>
                </a:solidFill>
              </a:rPr>
              <a:t>Once it’s ready to use, you can run the platform, use all environmental tools and an Internet connection</a:t>
            </a:r>
            <a:endParaRPr sz="11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A0A7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/>
          <p:nvPr/>
        </p:nvSpPr>
        <p:spPr>
          <a:xfrm>
            <a:off x="275063" y="397663"/>
            <a:ext cx="8593875" cy="4579125"/>
          </a:xfrm>
          <a:prstGeom prst="flowChartProcess">
            <a:avLst/>
          </a:prstGeom>
          <a:solidFill>
            <a:srgbClr val="55555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4502175" y="602850"/>
            <a:ext cx="4231500" cy="23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The OpenShift Platform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on a Virtual Machine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307850" y="448925"/>
            <a:ext cx="4989300" cy="447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397625" y="767950"/>
            <a:ext cx="48996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66666"/>
                </a:solidFill>
                <a:highlight>
                  <a:schemeClr val="lt1"/>
                </a:highlight>
              </a:rPr>
              <a:t>Technically speaking:</a:t>
            </a:r>
            <a:endParaRPr b="1" sz="11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A0A72"/>
              </a:solidFill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701375" y="1235750"/>
            <a:ext cx="4231500" cy="263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555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425" y="3366050"/>
            <a:ext cx="1708700" cy="170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712850" y="1235750"/>
            <a:ext cx="4231500" cy="26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Your local virtual environment + the OpenShift platform:</a:t>
            </a:r>
            <a:endParaRPr sz="1100">
              <a:solidFill>
                <a:srgbClr val="666666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Char char="●"/>
            </a:pPr>
            <a:r>
              <a:rPr lang="en" sz="1100">
                <a:solidFill>
                  <a:srgbClr val="666666"/>
                </a:solidFill>
              </a:rPr>
              <a:t>Allow you to run the platform in the mirrored production environment </a:t>
            </a:r>
            <a:endParaRPr sz="1100">
              <a:solidFill>
                <a:srgbClr val="666666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Char char="●"/>
            </a:pPr>
            <a:r>
              <a:rPr lang="en" sz="1100">
                <a:solidFill>
                  <a:srgbClr val="666666"/>
                </a:solidFill>
              </a:rPr>
              <a:t>Use Maven, Git, Java</a:t>
            </a:r>
            <a:endParaRPr sz="1100">
              <a:solidFill>
                <a:srgbClr val="666666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Char char="●"/>
            </a:pPr>
            <a:r>
              <a:rPr lang="en" sz="1100">
                <a:solidFill>
                  <a:srgbClr val="666666"/>
                </a:solidFill>
              </a:rPr>
              <a:t>Use CNTLM to handle Internet access via a Sabre corporate proxy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A0A7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/>
          <p:nvPr/>
        </p:nvSpPr>
        <p:spPr>
          <a:xfrm>
            <a:off x="275063" y="397663"/>
            <a:ext cx="8593875" cy="4579125"/>
          </a:xfrm>
          <a:prstGeom prst="flowChartProcess">
            <a:avLst/>
          </a:prstGeom>
          <a:solidFill>
            <a:srgbClr val="55555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4502175" y="602850"/>
            <a:ext cx="4231500" cy="23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The OpenShift Platform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Q&amp;A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307850" y="448925"/>
            <a:ext cx="4989300" cy="447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321425" y="767950"/>
            <a:ext cx="48996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66666"/>
                </a:solidFill>
                <a:highlight>
                  <a:schemeClr val="lt1"/>
                </a:highlight>
              </a:rPr>
              <a:t>Want to give a try? We will support you :)</a:t>
            </a:r>
            <a:endParaRPr b="1" sz="11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Char char="●"/>
            </a:pPr>
            <a:r>
              <a:rPr lang="en" sz="1100">
                <a:solidFill>
                  <a:srgbClr val="666666"/>
                </a:solidFill>
                <a:highlight>
                  <a:schemeClr val="lt1"/>
                </a:highlight>
              </a:rPr>
              <a:t>We publish all news on our blog where you can also leave your comments and participate in discussions: </a:t>
            </a:r>
            <a:r>
              <a:rPr lang="en" sz="1100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http://vxu.wp-interview.com/</a:t>
            </a:r>
            <a:r>
              <a:rPr lang="en" sz="1100">
                <a:solidFill>
                  <a:srgbClr val="666666"/>
                </a:solidFill>
                <a:highlight>
                  <a:schemeClr val="lt1"/>
                </a:highlight>
              </a:rPr>
              <a:t> </a:t>
            </a:r>
            <a:endParaRPr sz="11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Char char="●"/>
            </a:pPr>
            <a:r>
              <a:rPr lang="en" sz="1100">
                <a:solidFill>
                  <a:srgbClr val="666666"/>
                </a:solidFill>
                <a:highlight>
                  <a:schemeClr val="lt1"/>
                </a:highlight>
              </a:rPr>
              <a:t>To check how the local virtual environment works on a daily basis, go to our documentation where you will find a step-by-step guide how to set it up: </a:t>
            </a:r>
            <a:r>
              <a:rPr lang="en" sz="1100" u="sng">
                <a:solidFill>
                  <a:schemeClr val="hlink"/>
                </a:solidFill>
                <a:highlight>
                  <a:schemeClr val="lt1"/>
                </a:highlight>
                <a:hlinkClick r:id="rId4"/>
              </a:rPr>
              <a:t>https://nataliakatrynska.github.io/</a:t>
            </a:r>
            <a:r>
              <a:rPr lang="en" sz="1100">
                <a:solidFill>
                  <a:srgbClr val="666666"/>
                </a:solidFill>
                <a:highlight>
                  <a:schemeClr val="lt1"/>
                </a:highlight>
              </a:rPr>
              <a:t>   </a:t>
            </a:r>
            <a:endParaRPr sz="11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A0A7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