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3">
  <p:sldMasterIdLst>
    <p:sldMasterId id="2147483657" r:id="rId1"/>
  </p:sldMasterIdLst>
  <p:notesMasterIdLst>
    <p:notesMasterId r:id="rId16"/>
  </p:notesMasterIdLst>
  <p:sldIdLst>
    <p:sldId id="256" r:id="rId2"/>
    <p:sldId id="326" r:id="rId3"/>
    <p:sldId id="335" r:id="rId4"/>
    <p:sldId id="336" r:id="rId5"/>
    <p:sldId id="337" r:id="rId6"/>
    <p:sldId id="338" r:id="rId7"/>
    <p:sldId id="339" r:id="rId8"/>
    <p:sldId id="340" r:id="rId9"/>
    <p:sldId id="341" r:id="rId10"/>
    <p:sldId id="342" r:id="rId11"/>
    <p:sldId id="344" r:id="rId12"/>
    <p:sldId id="345" r:id="rId13"/>
    <p:sldId id="325" r:id="rId14"/>
    <p:sldId id="324" r:id="rId15"/>
  </p:sldIdLst>
  <p:sldSz cx="9144000" cy="5143500" type="screen16x9"/>
  <p:notesSz cx="6858000" cy="9144000"/>
  <p:embeddedFontLst>
    <p:embeddedFont>
      <p:font typeface="Cambria Math" panose="02040503050406030204" pitchFamily="18" charset="0"/>
      <p:regular r:id="rId17"/>
    </p:embeddedFont>
    <p:embeddedFont>
      <p:font typeface="Sitka Banner" panose="02000505000000020004" pitchFamily="2" charset="0"/>
      <p:regular r:id="rId18"/>
      <p:bold r:id="rId19"/>
      <p:italic r:id="rId20"/>
      <p:boldItalic r:id="rId21"/>
    </p:embeddedFont>
    <p:embeddedFont>
      <p:font typeface="Sitka Banner Semibold" pitchFamily="2" charset="0"/>
      <p:bold r:id="rId22"/>
      <p:boldItalic r:id="rId23"/>
    </p:embeddedFont>
    <p:embeddedFont>
      <p:font typeface="Sitka Text Semibold" pitchFamily="2" charset="0"/>
      <p:bold r:id="rId24"/>
      <p:boldItalic r:id="rId25"/>
    </p:embeddedFont>
    <p:embeddedFont>
      <p:font typeface="Sniglet" panose="020B0604020202020204" charset="0"/>
      <p:regular r:id="rId26"/>
    </p:embeddedFont>
    <p:embeddedFont>
      <p:font typeface="Walter Turncoat" panose="020B060402020202020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DF64"/>
    <a:srgbClr val="D5ABFF"/>
    <a:srgbClr val="C0EC78"/>
    <a:srgbClr val="D7F496"/>
    <a:srgbClr val="8DDEFB"/>
    <a:srgbClr val="ACEF91"/>
    <a:srgbClr val="FFA3A3"/>
    <a:srgbClr val="9698F8"/>
    <a:srgbClr val="C8FF5B"/>
    <a:srgbClr val="FF8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0B942B-5FDC-419F-A31C-88048C057ADA}">
  <a:tblStyle styleId="{3D0B942B-5FDC-419F-A31C-88048C057AD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F752B63-FEDA-48D4-B3B7-9A5BAED3138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Χωρίς στυλ, χωρίς πλέγμα">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Χωρίς στυλ, πλέγμα πίνακα">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Στυλ με θέμα 2 - Έμφαση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Στυλ με θέμα 1 - Έμφαση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E9639D4-E3E2-4D34-9284-5A2195B3D0D7}" styleName="Φωτεινό στυλ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Φωτεινό στυλ 2 - Έμφαση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Φωτεινό στυλ 2 - Έμφαση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Φωτεινό στυλ 2 - Έμφαση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84E427A-3D55-4303-BF80-6455036E1DE7}" styleName="Στυλ με θέμα 1 - Έμφαση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954" autoAdjust="0"/>
  </p:normalViewPr>
  <p:slideViewPr>
    <p:cSldViewPr snapToGrid="0">
      <p:cViewPr>
        <p:scale>
          <a:sx n="112" d="100"/>
          <a:sy n="112" d="100"/>
        </p:scale>
        <p:origin x="186" y="-8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0143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2513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6194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0222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00276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9117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7827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9648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5804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8716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6852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0545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93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tx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1pPr>
            <a:lvl2pPr lvl="1"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2pPr>
            <a:lvl3pPr lvl="2"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3pPr>
            <a:lvl4pPr lvl="3"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4pPr>
            <a:lvl5pPr lvl="4"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5pPr>
            <a:lvl6pPr lvl="5"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6pPr>
            <a:lvl7pPr lvl="6"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7pPr>
            <a:lvl8pPr lvl="7"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8pPr>
            <a:lvl9pPr lvl="8"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lt1"/>
              </a:buClr>
              <a:buSzPts val="2000"/>
              <a:buFont typeface="Sniglet"/>
              <a:buChar char="✘"/>
              <a:defRPr sz="2000">
                <a:solidFill>
                  <a:schemeClr val="lt1"/>
                </a:solidFill>
                <a:latin typeface="Sniglet"/>
                <a:ea typeface="Sniglet"/>
                <a:cs typeface="Sniglet"/>
                <a:sym typeface="Sniglet"/>
              </a:defRPr>
            </a:lvl1pPr>
            <a:lvl2pPr marL="914400" lvl="1"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2pPr>
            <a:lvl3pPr marL="1371600" lvl="2"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3pPr>
            <a:lvl4pPr marL="1828800" lvl="3"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4pPr>
            <a:lvl5pPr marL="2286000" lvl="4"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5pPr>
            <a:lvl6pPr marL="2743200" lvl="5"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6pPr>
            <a:lvl7pPr marL="3200400" lvl="6"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7pPr>
            <a:lvl8pPr marL="3657600" lvl="7"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8pPr>
            <a:lvl9pPr marL="4114800" lvl="8"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lvl="0" algn="ctr">
              <a:buNone/>
              <a:defRPr sz="1000">
                <a:solidFill>
                  <a:schemeClr val="lt1"/>
                </a:solidFill>
                <a:latin typeface="Sniglet"/>
                <a:ea typeface="Sniglet"/>
                <a:cs typeface="Sniglet"/>
                <a:sym typeface="Sniglet"/>
              </a:defRPr>
            </a:lvl1pPr>
            <a:lvl2pPr lvl="1" algn="ctr">
              <a:buNone/>
              <a:defRPr sz="1000">
                <a:solidFill>
                  <a:schemeClr val="lt1"/>
                </a:solidFill>
                <a:latin typeface="Sniglet"/>
                <a:ea typeface="Sniglet"/>
                <a:cs typeface="Sniglet"/>
                <a:sym typeface="Sniglet"/>
              </a:defRPr>
            </a:lvl2pPr>
            <a:lvl3pPr lvl="2" algn="ctr">
              <a:buNone/>
              <a:defRPr sz="1000">
                <a:solidFill>
                  <a:schemeClr val="lt1"/>
                </a:solidFill>
                <a:latin typeface="Sniglet"/>
                <a:ea typeface="Sniglet"/>
                <a:cs typeface="Sniglet"/>
                <a:sym typeface="Sniglet"/>
              </a:defRPr>
            </a:lvl3pPr>
            <a:lvl4pPr lvl="3" algn="ctr">
              <a:buNone/>
              <a:defRPr sz="1000">
                <a:solidFill>
                  <a:schemeClr val="lt1"/>
                </a:solidFill>
                <a:latin typeface="Sniglet"/>
                <a:ea typeface="Sniglet"/>
                <a:cs typeface="Sniglet"/>
                <a:sym typeface="Sniglet"/>
              </a:defRPr>
            </a:lvl4pPr>
            <a:lvl5pPr lvl="4" algn="ctr">
              <a:buNone/>
              <a:defRPr sz="1000">
                <a:solidFill>
                  <a:schemeClr val="lt1"/>
                </a:solidFill>
                <a:latin typeface="Sniglet"/>
                <a:ea typeface="Sniglet"/>
                <a:cs typeface="Sniglet"/>
                <a:sym typeface="Sniglet"/>
              </a:defRPr>
            </a:lvl5pPr>
            <a:lvl6pPr lvl="5" algn="ctr">
              <a:buNone/>
              <a:defRPr sz="1000">
                <a:solidFill>
                  <a:schemeClr val="lt1"/>
                </a:solidFill>
                <a:latin typeface="Sniglet"/>
                <a:ea typeface="Sniglet"/>
                <a:cs typeface="Sniglet"/>
                <a:sym typeface="Sniglet"/>
              </a:defRPr>
            </a:lvl6pPr>
            <a:lvl7pPr lvl="6" algn="ctr">
              <a:buNone/>
              <a:defRPr sz="1000">
                <a:solidFill>
                  <a:schemeClr val="lt1"/>
                </a:solidFill>
                <a:latin typeface="Sniglet"/>
                <a:ea typeface="Sniglet"/>
                <a:cs typeface="Sniglet"/>
                <a:sym typeface="Sniglet"/>
              </a:defRPr>
            </a:lvl7pPr>
            <a:lvl8pPr lvl="7" algn="ctr">
              <a:buNone/>
              <a:defRPr sz="1000">
                <a:solidFill>
                  <a:schemeClr val="lt1"/>
                </a:solidFill>
                <a:latin typeface="Sniglet"/>
                <a:ea typeface="Sniglet"/>
                <a:cs typeface="Sniglet"/>
                <a:sym typeface="Sniglet"/>
              </a:defRPr>
            </a:lvl8pPr>
            <a:lvl9pPr lvl="8" algn="ctr">
              <a:buNone/>
              <a:defRPr sz="1000">
                <a:solidFill>
                  <a:schemeClr val="lt1"/>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660422" y="1534794"/>
            <a:ext cx="7823152" cy="132884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b="1" dirty="0">
                <a:solidFill>
                  <a:schemeClr val="bg1"/>
                </a:solidFill>
                <a:latin typeface="Cambria Math" panose="02040503050406030204" pitchFamily="18" charset="0"/>
                <a:ea typeface="Cambria Math" panose="02040503050406030204" pitchFamily="18" charset="0"/>
              </a:rPr>
              <a:t>Machine-Learning Ciphertext Decryption Algorithm</a:t>
            </a:r>
          </a:p>
        </p:txBody>
      </p:sp>
      <p:sp>
        <p:nvSpPr>
          <p:cNvPr id="7" name="Google Shape;47;p11">
            <a:extLst>
              <a:ext uri="{FF2B5EF4-FFF2-40B4-BE49-F238E27FC236}">
                <a16:creationId xmlns:a16="http://schemas.microsoft.com/office/drawing/2014/main" id="{31341DE5-DF6B-E8B2-E0B2-3581C0F7992B}"/>
              </a:ext>
            </a:extLst>
          </p:cNvPr>
          <p:cNvSpPr txBox="1">
            <a:spLocks/>
          </p:cNvSpPr>
          <p:nvPr/>
        </p:nvSpPr>
        <p:spPr>
          <a:xfrm>
            <a:off x="3127738" y="3933011"/>
            <a:ext cx="2888521" cy="109054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1pPr>
            <a:lvl2pPr marR="0" lvl="1"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2pPr>
            <a:lvl3pPr marR="0" lvl="2"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3pPr>
            <a:lvl4pPr marR="0" lvl="3"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4pPr>
            <a:lvl5pPr marR="0" lvl="4"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5pPr>
            <a:lvl6pPr marR="0" lvl="5"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6pPr>
            <a:lvl7pPr marR="0" lvl="6"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7pPr>
            <a:lvl8pPr marR="0" lvl="7"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8pPr>
            <a:lvl9pPr marR="0" lvl="8"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9pPr>
          </a:lstStyle>
          <a:p>
            <a:r>
              <a:rPr lang="en-US" sz="1400" dirty="0">
                <a:solidFill>
                  <a:schemeClr val="bg1"/>
                </a:solidFill>
                <a:latin typeface="Cambria Math" panose="02040503050406030204" pitchFamily="18" charset="0"/>
                <a:ea typeface="Cambria Math" panose="02040503050406030204" pitchFamily="18" charset="0"/>
              </a:rPr>
              <a:t>Natalia </a:t>
            </a:r>
            <a:r>
              <a:rPr lang="en-US" sz="1400" dirty="0" err="1">
                <a:solidFill>
                  <a:schemeClr val="bg1"/>
                </a:solidFill>
                <a:latin typeface="Cambria Math" panose="02040503050406030204" pitchFamily="18" charset="0"/>
                <a:ea typeface="Cambria Math" panose="02040503050406030204" pitchFamily="18" charset="0"/>
              </a:rPr>
              <a:t>Koliou</a:t>
            </a:r>
            <a:endParaRPr lang="en-US" sz="1400" dirty="0">
              <a:solidFill>
                <a:schemeClr val="bg1"/>
              </a:solidFill>
              <a:latin typeface="Cambria Math" panose="02040503050406030204" pitchFamily="18" charset="0"/>
              <a:ea typeface="Cambria Math" panose="02040503050406030204" pitchFamily="18" charset="0"/>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6" name="TextBox 5">
            <a:extLst>
              <a:ext uri="{FF2B5EF4-FFF2-40B4-BE49-F238E27FC236}">
                <a16:creationId xmlns:a16="http://schemas.microsoft.com/office/drawing/2014/main" id="{56C4A42A-1773-6FC9-0265-A76C6EE8D8AC}"/>
              </a:ext>
            </a:extLst>
          </p:cNvPr>
          <p:cNvSpPr txBox="1"/>
          <p:nvPr/>
        </p:nvSpPr>
        <p:spPr>
          <a:xfrm>
            <a:off x="464719" y="446636"/>
            <a:ext cx="7340602" cy="584775"/>
          </a:xfrm>
          <a:prstGeom prst="rect">
            <a:avLst/>
          </a:prstGeom>
          <a:noFill/>
        </p:spPr>
        <p:txBody>
          <a:bodyPr wrap="square">
            <a:spAutoFit/>
          </a:bodyPr>
          <a:lstStyle/>
          <a:p>
            <a:r>
              <a:rPr lang="en-US" sz="3200" b="1" dirty="0">
                <a:solidFill>
                  <a:schemeClr val="bg1"/>
                </a:solidFill>
                <a:effectLst/>
                <a:latin typeface="Sitka Banner Semibold" pitchFamily="2" charset="0"/>
                <a:ea typeface="Cambria Math" panose="02040503050406030204" pitchFamily="18" charset="0"/>
                <a:cs typeface="Arial" panose="020B0604020202020204" pitchFamily="34" charset="0"/>
              </a:rPr>
              <a:t>Experimental Results &amp; Observations</a:t>
            </a:r>
            <a:endParaRPr lang="en-US" sz="44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3" name="TextBox 2">
            <a:extLst>
              <a:ext uri="{FF2B5EF4-FFF2-40B4-BE49-F238E27FC236}">
                <a16:creationId xmlns:a16="http://schemas.microsoft.com/office/drawing/2014/main" id="{2A18EE30-1E4C-08F3-8B53-591BD2F990FF}"/>
              </a:ext>
            </a:extLst>
          </p:cNvPr>
          <p:cNvSpPr txBox="1"/>
          <p:nvPr/>
        </p:nvSpPr>
        <p:spPr>
          <a:xfrm>
            <a:off x="464718" y="1215147"/>
            <a:ext cx="8233512" cy="400110"/>
          </a:xfrm>
          <a:prstGeom prst="rect">
            <a:avLst/>
          </a:prstGeom>
          <a:noFill/>
        </p:spPr>
        <p:txBody>
          <a:bodyPr wrap="square">
            <a:spAutoFit/>
          </a:bodyPr>
          <a:lstStyle/>
          <a:p>
            <a:pPr lvl="0"/>
            <a:r>
              <a:rPr lang="en-US" sz="2000" b="1" dirty="0">
                <a:solidFill>
                  <a:srgbClr val="C0EC78"/>
                </a:solidFill>
                <a:effectLst/>
                <a:latin typeface="Cambria Math" panose="02040503050406030204" pitchFamily="18" charset="0"/>
                <a:ea typeface="Cambria Math" panose="02040503050406030204" pitchFamily="18" charset="0"/>
                <a:cs typeface="Arial" panose="020B0604020202020204" pitchFamily="34" charset="0"/>
              </a:rPr>
              <a:t>2</a:t>
            </a:r>
            <a:r>
              <a:rPr lang="en-US" sz="2000" b="1" dirty="0">
                <a:solidFill>
                  <a:srgbClr val="C0EC78"/>
                </a:solidFill>
                <a:effectLst/>
                <a:latin typeface="Sitka Text Semibold" panose="020B0604020202020204" pitchFamily="2" charset="0"/>
                <a:ea typeface="Cambria Math" panose="02040503050406030204" pitchFamily="18" charset="0"/>
                <a:cs typeface="Arial" panose="020B0604020202020204" pitchFamily="34" charset="0"/>
              </a:rPr>
              <a:t>B.</a:t>
            </a:r>
            <a:r>
              <a:rPr lang="en-US" sz="2000" b="1" dirty="0">
                <a:solidFill>
                  <a:srgbClr val="C0EC78"/>
                </a:solidFill>
                <a:latin typeface="Sitka Text Semibold" panose="020B0604020202020204" pitchFamily="2" charset="0"/>
                <a:ea typeface="Cambria Math" panose="02040503050406030204" pitchFamily="18" charset="0"/>
                <a:cs typeface="Arial" panose="020B0604020202020204" pitchFamily="34" charset="0"/>
              </a:rPr>
              <a:t>  Testing Ciphertext: The Sorrows of Young Werther | Goethe</a:t>
            </a:r>
            <a:endParaRPr lang="en-US" sz="2000" dirty="0">
              <a:solidFill>
                <a:srgbClr val="C0EC78"/>
              </a:solidFill>
              <a:effectLst/>
              <a:latin typeface="Sitka Text Semibold" panose="020B0604020202020204" pitchFamily="2" charset="0"/>
              <a:ea typeface="Cambria Math" panose="02040503050406030204" pitchFamily="18" charset="0"/>
              <a:cs typeface="Arial" panose="020B0604020202020204" pitchFamily="34" charset="0"/>
            </a:endParaRPr>
          </a:p>
        </p:txBody>
      </p:sp>
      <p:sp>
        <p:nvSpPr>
          <p:cNvPr id="5" name="TextBox 4">
            <a:extLst>
              <a:ext uri="{FF2B5EF4-FFF2-40B4-BE49-F238E27FC236}">
                <a16:creationId xmlns:a16="http://schemas.microsoft.com/office/drawing/2014/main" id="{62ACE14D-BFB2-380B-6139-EE68907B19E3}"/>
              </a:ext>
            </a:extLst>
          </p:cNvPr>
          <p:cNvSpPr txBox="1"/>
          <p:nvPr/>
        </p:nvSpPr>
        <p:spPr>
          <a:xfrm>
            <a:off x="637750" y="1653233"/>
            <a:ext cx="1424810"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feature-tuple: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8" name="TextBox 7">
            <a:extLst>
              <a:ext uri="{FF2B5EF4-FFF2-40B4-BE49-F238E27FC236}">
                <a16:creationId xmlns:a16="http://schemas.microsoft.com/office/drawing/2014/main" id="{9A9A438E-4FAF-277F-A6A6-AD11A3A75843}"/>
              </a:ext>
            </a:extLst>
          </p:cNvPr>
          <p:cNvSpPr txBox="1"/>
          <p:nvPr/>
        </p:nvSpPr>
        <p:spPr>
          <a:xfrm>
            <a:off x="637750" y="1953535"/>
            <a:ext cx="1563258"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decryption key: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18" name="Rectangle 1">
            <a:extLst>
              <a:ext uri="{FF2B5EF4-FFF2-40B4-BE49-F238E27FC236}">
                <a16:creationId xmlns:a16="http://schemas.microsoft.com/office/drawing/2014/main" id="{2276759F-8F94-4BBC-01B8-73F74F78C424}"/>
              </a:ext>
            </a:extLst>
          </p:cNvPr>
          <p:cNvSpPr>
            <a:spLocks noChangeArrowheads="1"/>
          </p:cNvSpPr>
          <p:nvPr/>
        </p:nvSpPr>
        <p:spPr bwMode="auto">
          <a:xfrm>
            <a:off x="1939954" y="2808160"/>
            <a:ext cx="1301638" cy="184666"/>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l-GR" sz="1200" dirty="0">
                <a:solidFill>
                  <a:srgbClr val="C0EC78"/>
                </a:solidFill>
                <a:latin typeface="Sitka Banner Semibold" pitchFamily="2" charset="0"/>
              </a:rPr>
              <a:t>Encrypted </a:t>
            </a:r>
            <a:r>
              <a:rPr kumimoji="0" lang="en-US" altLang="el-GR" sz="1200" b="0" i="0" u="none" strike="noStrike" cap="none" normalizeH="0" baseline="0" dirty="0">
                <a:ln>
                  <a:noFill/>
                </a:ln>
                <a:solidFill>
                  <a:srgbClr val="C0EC78"/>
                </a:solidFill>
                <a:effectLst/>
                <a:latin typeface="Sitka Banner Semibold" pitchFamily="2" charset="0"/>
              </a:rPr>
              <a:t>Ciphertext</a:t>
            </a:r>
            <a:endParaRPr kumimoji="0" lang="el-GR" altLang="el-GR" sz="1200" b="0" i="0" u="none" strike="noStrike" cap="none" normalizeH="0" baseline="0" dirty="0">
              <a:ln>
                <a:noFill/>
              </a:ln>
              <a:solidFill>
                <a:srgbClr val="C0EC78"/>
              </a:solidFill>
              <a:effectLst/>
              <a:latin typeface="Sitka Banner Semibold" pitchFamily="2" charset="0"/>
              <a:ea typeface="Cambria Math" panose="02040503050406030204" pitchFamily="18" charset="0"/>
            </a:endParaRPr>
          </a:p>
        </p:txBody>
      </p:sp>
      <p:sp>
        <p:nvSpPr>
          <p:cNvPr id="20" name="TextBox 19">
            <a:extLst>
              <a:ext uri="{FF2B5EF4-FFF2-40B4-BE49-F238E27FC236}">
                <a16:creationId xmlns:a16="http://schemas.microsoft.com/office/drawing/2014/main" id="{97273770-7108-805A-E596-7462EA2978E9}"/>
              </a:ext>
            </a:extLst>
          </p:cNvPr>
          <p:cNvSpPr txBox="1"/>
          <p:nvPr/>
        </p:nvSpPr>
        <p:spPr>
          <a:xfrm>
            <a:off x="637750" y="2270708"/>
            <a:ext cx="3256098"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accuracy classification score:  </a:t>
            </a:r>
            <a:r>
              <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rPr>
              <a:t>0.92 </a:t>
            </a:r>
            <a:endParaRPr lang="el-GR" sz="1600" dirty="0">
              <a:solidFill>
                <a:schemeClr val="bg1"/>
              </a:solidFill>
              <a:effectLst/>
              <a:latin typeface="Cambria Math" panose="02040503050406030204" pitchFamily="18" charset="0"/>
              <a:ea typeface="Cambria Math" panose="02040503050406030204" pitchFamily="18" charset="0"/>
              <a:cs typeface="Arial" panose="020B0604020202020204" pitchFamily="34" charset="0"/>
            </a:endParaRPr>
          </a:p>
        </p:txBody>
      </p:sp>
      <p:sp>
        <p:nvSpPr>
          <p:cNvPr id="23" name="TextBox 22">
            <a:extLst>
              <a:ext uri="{FF2B5EF4-FFF2-40B4-BE49-F238E27FC236}">
                <a16:creationId xmlns:a16="http://schemas.microsoft.com/office/drawing/2014/main" id="{514DF59E-018D-6D75-3B15-62CDCEF9447B}"/>
              </a:ext>
            </a:extLst>
          </p:cNvPr>
          <p:cNvSpPr txBox="1"/>
          <p:nvPr/>
        </p:nvSpPr>
        <p:spPr>
          <a:xfrm>
            <a:off x="637750" y="2997327"/>
            <a:ext cx="3906046" cy="1815882"/>
          </a:xfrm>
          <a:prstGeom prst="rect">
            <a:avLst/>
          </a:prstGeom>
          <a:noFill/>
        </p:spPr>
        <p:txBody>
          <a:bodyPr wrap="square">
            <a:spAutoFit/>
          </a:bodyPr>
          <a:lstStyle/>
          <a:p>
            <a:pPr algn="ctr"/>
            <a:r>
              <a:rPr lang="en-US" dirty="0" err="1">
                <a:solidFill>
                  <a:schemeClr val="bg1"/>
                </a:solidFill>
                <a:latin typeface="Sitka Banner" panose="02000505000000020004" pitchFamily="2" charset="0"/>
              </a:rPr>
              <a:t>werther</a:t>
            </a:r>
            <a:r>
              <a:rPr lang="en-US" dirty="0">
                <a:solidFill>
                  <a:schemeClr val="bg1"/>
                </a:solidFill>
                <a:latin typeface="Sitka Banner" panose="02000505000000020004" pitchFamily="2" charset="0"/>
              </a:rPr>
              <a:t> began to write and the words flowed from his pen as if of their own accord he told of his love for lotte and how she was engaged to be married to albert he wrote of his pain and heartache and of the constant battle he waged against his own feelings he described the beauty of the countryside and the peace he found in nature but also his own inner turmoil and his longing for something more</a:t>
            </a:r>
            <a:endParaRPr lang="el-GR" dirty="0">
              <a:solidFill>
                <a:schemeClr val="bg1"/>
              </a:solidFill>
              <a:latin typeface="Sitka Banner" panose="02000505000000020004" pitchFamily="2" charset="0"/>
            </a:endParaRPr>
          </a:p>
        </p:txBody>
      </p:sp>
      <p:sp>
        <p:nvSpPr>
          <p:cNvPr id="24" name="TextBox 23">
            <a:extLst>
              <a:ext uri="{FF2B5EF4-FFF2-40B4-BE49-F238E27FC236}">
                <a16:creationId xmlns:a16="http://schemas.microsoft.com/office/drawing/2014/main" id="{13BAD874-E681-A6F8-9E18-7DB4416562E1}"/>
              </a:ext>
            </a:extLst>
          </p:cNvPr>
          <p:cNvSpPr txBox="1"/>
          <p:nvPr/>
        </p:nvSpPr>
        <p:spPr>
          <a:xfrm>
            <a:off x="4600207" y="2992826"/>
            <a:ext cx="3906043" cy="1815882"/>
          </a:xfrm>
          <a:prstGeom prst="rect">
            <a:avLst/>
          </a:prstGeom>
          <a:noFill/>
        </p:spPr>
        <p:txBody>
          <a:bodyPr wrap="square">
            <a:spAutoFit/>
          </a:bodyPr>
          <a:lstStyle/>
          <a:p>
            <a:pPr algn="ctr"/>
            <a:r>
              <a:rPr lang="en-US" dirty="0" err="1">
                <a:solidFill>
                  <a:schemeClr val="bg1"/>
                </a:solidFill>
                <a:latin typeface="Sitka Banner" panose="02000505000000020004" pitchFamily="2" charset="0"/>
              </a:rPr>
              <a:t>werther</a:t>
            </a:r>
            <a:r>
              <a:rPr lang="en-US" dirty="0">
                <a:solidFill>
                  <a:schemeClr val="bg1"/>
                </a:solidFill>
                <a:latin typeface="Sitka Banner" panose="02000505000000020004" pitchFamily="2" charset="0"/>
              </a:rPr>
              <a:t> began to write and the words flowed from his </a:t>
            </a:r>
            <a:r>
              <a:rPr lang="en-US" dirty="0" err="1">
                <a:solidFill>
                  <a:schemeClr val="bg1"/>
                </a:solidFill>
                <a:latin typeface="Sitka Banner" panose="02000505000000020004" pitchFamily="2" charset="0"/>
              </a:rPr>
              <a:t>cen</a:t>
            </a:r>
            <a:r>
              <a:rPr lang="en-US" dirty="0">
                <a:solidFill>
                  <a:schemeClr val="bg1"/>
                </a:solidFill>
                <a:latin typeface="Sitka Banner" panose="02000505000000020004" pitchFamily="2" charset="0"/>
              </a:rPr>
              <a:t> as if of their own </a:t>
            </a:r>
            <a:r>
              <a:rPr lang="en-US" dirty="0" err="1">
                <a:solidFill>
                  <a:schemeClr val="bg1"/>
                </a:solidFill>
                <a:latin typeface="Sitka Banner" panose="02000505000000020004" pitchFamily="2" charset="0"/>
              </a:rPr>
              <a:t>appord</a:t>
            </a:r>
            <a:r>
              <a:rPr lang="en-US" dirty="0">
                <a:solidFill>
                  <a:schemeClr val="bg1"/>
                </a:solidFill>
                <a:latin typeface="Sitka Banner" panose="02000505000000020004" pitchFamily="2" charset="0"/>
              </a:rPr>
              <a:t> he told of his love for lotte and how she was engaged to be married to albert he wrote of his </a:t>
            </a:r>
            <a:r>
              <a:rPr lang="en-US" dirty="0" err="1">
                <a:solidFill>
                  <a:schemeClr val="bg1"/>
                </a:solidFill>
                <a:latin typeface="Sitka Banner" panose="02000505000000020004" pitchFamily="2" charset="0"/>
              </a:rPr>
              <a:t>cain</a:t>
            </a:r>
            <a:r>
              <a:rPr lang="en-US" dirty="0">
                <a:solidFill>
                  <a:schemeClr val="bg1"/>
                </a:solidFill>
                <a:latin typeface="Sitka Banner" panose="02000505000000020004" pitchFamily="2" charset="0"/>
              </a:rPr>
              <a:t> and </a:t>
            </a:r>
            <a:r>
              <a:rPr lang="en-US" dirty="0" err="1">
                <a:solidFill>
                  <a:schemeClr val="bg1"/>
                </a:solidFill>
                <a:latin typeface="Sitka Banner" panose="02000505000000020004" pitchFamily="2" charset="0"/>
              </a:rPr>
              <a:t>heartaphe</a:t>
            </a:r>
            <a:r>
              <a:rPr lang="en-US" dirty="0">
                <a:solidFill>
                  <a:schemeClr val="bg1"/>
                </a:solidFill>
                <a:latin typeface="Sitka Banner" panose="02000505000000020004" pitchFamily="2" charset="0"/>
              </a:rPr>
              <a:t> and of the </a:t>
            </a:r>
            <a:r>
              <a:rPr lang="en-US" dirty="0" err="1">
                <a:solidFill>
                  <a:schemeClr val="bg1"/>
                </a:solidFill>
                <a:latin typeface="Sitka Banner" panose="02000505000000020004" pitchFamily="2" charset="0"/>
              </a:rPr>
              <a:t>ponstant</a:t>
            </a:r>
            <a:r>
              <a:rPr lang="en-US" dirty="0">
                <a:solidFill>
                  <a:schemeClr val="bg1"/>
                </a:solidFill>
                <a:latin typeface="Sitka Banner" panose="02000505000000020004" pitchFamily="2" charset="0"/>
              </a:rPr>
              <a:t> battle he waged against his own feelings he </a:t>
            </a:r>
            <a:r>
              <a:rPr lang="en-US" dirty="0" err="1">
                <a:solidFill>
                  <a:schemeClr val="bg1"/>
                </a:solidFill>
                <a:latin typeface="Sitka Banner" panose="02000505000000020004" pitchFamily="2" charset="0"/>
              </a:rPr>
              <a:t>despribed</a:t>
            </a:r>
            <a:r>
              <a:rPr lang="en-US" dirty="0">
                <a:solidFill>
                  <a:schemeClr val="bg1"/>
                </a:solidFill>
                <a:latin typeface="Sitka Banner" panose="02000505000000020004" pitchFamily="2" charset="0"/>
              </a:rPr>
              <a:t> the beauty of the </a:t>
            </a:r>
            <a:r>
              <a:rPr lang="en-US" dirty="0" err="1">
                <a:solidFill>
                  <a:schemeClr val="bg1"/>
                </a:solidFill>
                <a:latin typeface="Sitka Banner" panose="02000505000000020004" pitchFamily="2" charset="0"/>
              </a:rPr>
              <a:t>pountryside</a:t>
            </a:r>
            <a:r>
              <a:rPr lang="en-US" dirty="0">
                <a:solidFill>
                  <a:schemeClr val="bg1"/>
                </a:solidFill>
                <a:latin typeface="Sitka Banner" panose="02000505000000020004" pitchFamily="2" charset="0"/>
              </a:rPr>
              <a:t> and the </a:t>
            </a:r>
            <a:r>
              <a:rPr lang="en-US" dirty="0" err="1">
                <a:solidFill>
                  <a:schemeClr val="bg1"/>
                </a:solidFill>
                <a:latin typeface="Sitka Banner" panose="02000505000000020004" pitchFamily="2" charset="0"/>
              </a:rPr>
              <a:t>ceape</a:t>
            </a:r>
            <a:r>
              <a:rPr lang="en-US" dirty="0">
                <a:solidFill>
                  <a:schemeClr val="bg1"/>
                </a:solidFill>
                <a:latin typeface="Sitka Banner" panose="02000505000000020004" pitchFamily="2" charset="0"/>
              </a:rPr>
              <a:t> he found in nature but also his own inner turmoil and his longing for something more</a:t>
            </a:r>
            <a:endParaRPr lang="el-GR" dirty="0">
              <a:solidFill>
                <a:schemeClr val="bg1"/>
              </a:solidFill>
              <a:latin typeface="Sitka Banner" panose="02000505000000020004" pitchFamily="2" charset="0"/>
            </a:endParaRPr>
          </a:p>
        </p:txBody>
      </p:sp>
      <p:sp>
        <p:nvSpPr>
          <p:cNvPr id="25" name="Rectangle 1">
            <a:extLst>
              <a:ext uri="{FF2B5EF4-FFF2-40B4-BE49-F238E27FC236}">
                <a16:creationId xmlns:a16="http://schemas.microsoft.com/office/drawing/2014/main" id="{C05DA466-23FF-19EB-F9D3-74B04E9F4D8F}"/>
              </a:ext>
            </a:extLst>
          </p:cNvPr>
          <p:cNvSpPr>
            <a:spLocks noChangeArrowheads="1"/>
          </p:cNvSpPr>
          <p:nvPr/>
        </p:nvSpPr>
        <p:spPr bwMode="auto">
          <a:xfrm>
            <a:off x="5886895" y="2808160"/>
            <a:ext cx="1296830" cy="184666"/>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l-GR" sz="1200" dirty="0">
                <a:solidFill>
                  <a:srgbClr val="C0EC78"/>
                </a:solidFill>
                <a:latin typeface="Sitka Banner Semibold" pitchFamily="2" charset="0"/>
              </a:rPr>
              <a:t>Decrypted Ciphertext</a:t>
            </a:r>
            <a:endParaRPr kumimoji="0" lang="el-GR" altLang="el-GR" sz="1200" b="0" i="0" u="none" strike="noStrike" cap="none" normalizeH="0" baseline="0" dirty="0">
              <a:ln>
                <a:noFill/>
              </a:ln>
              <a:solidFill>
                <a:srgbClr val="C0EC78"/>
              </a:solidFill>
              <a:effectLst/>
              <a:latin typeface="Sitka Banner Semibold" pitchFamily="2" charset="0"/>
              <a:ea typeface="Cambria Math" panose="02040503050406030204" pitchFamily="18" charset="0"/>
            </a:endParaRPr>
          </a:p>
        </p:txBody>
      </p:sp>
      <p:sp>
        <p:nvSpPr>
          <p:cNvPr id="27" name="TextBox 26">
            <a:extLst>
              <a:ext uri="{FF2B5EF4-FFF2-40B4-BE49-F238E27FC236}">
                <a16:creationId xmlns:a16="http://schemas.microsoft.com/office/drawing/2014/main" id="{E60F3441-A59A-F4F2-93E3-46D3F6C317E5}"/>
              </a:ext>
            </a:extLst>
          </p:cNvPr>
          <p:cNvSpPr txBox="1"/>
          <p:nvPr/>
        </p:nvSpPr>
        <p:spPr>
          <a:xfrm>
            <a:off x="3449954" y="2270927"/>
            <a:ext cx="2574290" cy="338554"/>
          </a:xfrm>
          <a:prstGeom prst="rect">
            <a:avLst/>
          </a:prstGeom>
          <a:noFill/>
        </p:spPr>
        <p:txBody>
          <a:bodyPr wrap="square">
            <a:spAutoFit/>
          </a:bodyPr>
          <a:lstStyle/>
          <a:p>
            <a:pPr lvl="0"/>
            <a:r>
              <a:rPr lang="en-US" sz="1600" dirty="0">
                <a:solidFill>
                  <a:schemeClr val="bg1"/>
                </a:solidFill>
                <a:latin typeface="Cambria Math" panose="02040503050406030204" pitchFamily="18" charset="0"/>
                <a:ea typeface="Cambria Math" panose="02040503050406030204" pitchFamily="18" charset="0"/>
                <a:cs typeface="Arial" panose="020B0604020202020204" pitchFamily="34" charset="0"/>
              </a:rPr>
              <a:t>→   </a:t>
            </a:r>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predicted decryption key: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pic>
        <p:nvPicPr>
          <p:cNvPr id="4" name="Εικόνα 3">
            <a:extLst>
              <a:ext uri="{FF2B5EF4-FFF2-40B4-BE49-F238E27FC236}">
                <a16:creationId xmlns:a16="http://schemas.microsoft.com/office/drawing/2014/main" id="{0FC0C98E-F123-838D-2E89-F4A813667EAE}"/>
              </a:ext>
            </a:extLst>
          </p:cNvPr>
          <p:cNvPicPr>
            <a:picLocks noChangeAspect="1"/>
          </p:cNvPicPr>
          <p:nvPr/>
        </p:nvPicPr>
        <p:blipFill rotWithShape="1">
          <a:blip r:embed="rId3"/>
          <a:srcRect l="28696" t="60427" r="44457" b="34485"/>
          <a:stretch/>
        </p:blipFill>
        <p:spPr>
          <a:xfrm>
            <a:off x="1983641" y="2031950"/>
            <a:ext cx="2219391" cy="236507"/>
          </a:xfrm>
          <a:prstGeom prst="rect">
            <a:avLst/>
          </a:prstGeom>
        </p:spPr>
      </p:pic>
      <p:pic>
        <p:nvPicPr>
          <p:cNvPr id="7" name="Εικόνα 6">
            <a:extLst>
              <a:ext uri="{FF2B5EF4-FFF2-40B4-BE49-F238E27FC236}">
                <a16:creationId xmlns:a16="http://schemas.microsoft.com/office/drawing/2014/main" id="{4C11DA08-F40C-1FC1-2EE4-C1B1B5D4F952}"/>
              </a:ext>
            </a:extLst>
          </p:cNvPr>
          <p:cNvPicPr>
            <a:picLocks noChangeAspect="1"/>
          </p:cNvPicPr>
          <p:nvPr/>
        </p:nvPicPr>
        <p:blipFill rotWithShape="1">
          <a:blip r:embed="rId4"/>
          <a:srcRect l="20244" t="63886" r="41219" b="29529"/>
          <a:stretch/>
        </p:blipFill>
        <p:spPr>
          <a:xfrm>
            <a:off x="1855890" y="1678683"/>
            <a:ext cx="3221032" cy="309466"/>
          </a:xfrm>
          <a:prstGeom prst="rect">
            <a:avLst/>
          </a:prstGeom>
        </p:spPr>
      </p:pic>
      <p:pic>
        <p:nvPicPr>
          <p:cNvPr id="10" name="Εικόνα 9">
            <a:extLst>
              <a:ext uri="{FF2B5EF4-FFF2-40B4-BE49-F238E27FC236}">
                <a16:creationId xmlns:a16="http://schemas.microsoft.com/office/drawing/2014/main" id="{C94A4A59-9AD8-D1D7-AAD5-E95744F33B4A}"/>
              </a:ext>
            </a:extLst>
          </p:cNvPr>
          <p:cNvPicPr>
            <a:picLocks noChangeAspect="1"/>
          </p:cNvPicPr>
          <p:nvPr/>
        </p:nvPicPr>
        <p:blipFill rotWithShape="1">
          <a:blip r:embed="rId4"/>
          <a:srcRect l="20244" t="57314" r="53575" b="38423"/>
          <a:stretch/>
        </p:blipFill>
        <p:spPr>
          <a:xfrm>
            <a:off x="5886895" y="2361331"/>
            <a:ext cx="2298219" cy="210419"/>
          </a:xfrm>
          <a:prstGeom prst="rect">
            <a:avLst/>
          </a:prstGeom>
        </p:spPr>
      </p:pic>
    </p:spTree>
    <p:extLst>
      <p:ext uri="{BB962C8B-B14F-4D97-AF65-F5344CB8AC3E}">
        <p14:creationId xmlns:p14="http://schemas.microsoft.com/office/powerpoint/2010/main" val="151005353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6" name="TextBox 5">
            <a:extLst>
              <a:ext uri="{FF2B5EF4-FFF2-40B4-BE49-F238E27FC236}">
                <a16:creationId xmlns:a16="http://schemas.microsoft.com/office/drawing/2014/main" id="{56C4A42A-1773-6FC9-0265-A76C6EE8D8AC}"/>
              </a:ext>
            </a:extLst>
          </p:cNvPr>
          <p:cNvSpPr txBox="1"/>
          <p:nvPr/>
        </p:nvSpPr>
        <p:spPr>
          <a:xfrm>
            <a:off x="261767" y="332336"/>
            <a:ext cx="5094004" cy="584775"/>
          </a:xfrm>
          <a:prstGeom prst="rect">
            <a:avLst/>
          </a:prstGeom>
          <a:noFill/>
        </p:spPr>
        <p:txBody>
          <a:bodyPr wrap="square">
            <a:spAutoFit/>
          </a:bodyPr>
          <a:lstStyle/>
          <a:p>
            <a:r>
              <a:rPr lang="en-US" sz="3200" b="1" dirty="0">
                <a:solidFill>
                  <a:schemeClr val="bg1"/>
                </a:solidFill>
                <a:effectLst/>
                <a:latin typeface="Sitka Banner Semibold" pitchFamily="2" charset="0"/>
                <a:ea typeface="Cambria Math" panose="02040503050406030204" pitchFamily="18" charset="0"/>
                <a:cs typeface="Arial" panose="020B0604020202020204" pitchFamily="34" charset="0"/>
              </a:rPr>
              <a:t>Feature Diagrams &amp; Outputs</a:t>
            </a:r>
            <a:endParaRPr lang="en-US" sz="44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pic>
        <p:nvPicPr>
          <p:cNvPr id="1026" name="Picture 2">
            <a:extLst>
              <a:ext uri="{FF2B5EF4-FFF2-40B4-BE49-F238E27FC236}">
                <a16:creationId xmlns:a16="http://schemas.microsoft.com/office/drawing/2014/main" id="{90CB8610-7356-2CDE-0E55-45A007C8D8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30" b="75274"/>
          <a:stretch/>
        </p:blipFill>
        <p:spPr bwMode="auto">
          <a:xfrm>
            <a:off x="367975" y="1707796"/>
            <a:ext cx="6268972" cy="103445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40E72857-D878-01FF-3EB9-FB188DBEF64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726" r="66161" b="50548"/>
          <a:stretch/>
        </p:blipFill>
        <p:spPr bwMode="auto">
          <a:xfrm>
            <a:off x="6636946" y="1707796"/>
            <a:ext cx="2130511" cy="10344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D1F7B380-E062-5C6F-9CDB-7C63728755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883" t="24726" r="22" b="50548"/>
          <a:stretch/>
        </p:blipFill>
        <p:spPr bwMode="auto">
          <a:xfrm>
            <a:off x="367975" y="2742252"/>
            <a:ext cx="4161388" cy="103445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AB7F977B-669B-FCE9-0ACF-4F3C22762F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9453" r="32528" b="25821"/>
          <a:stretch/>
        </p:blipFill>
        <p:spPr bwMode="auto">
          <a:xfrm>
            <a:off x="4519315" y="2742252"/>
            <a:ext cx="4248142" cy="103445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A2B198F0-DD26-6921-FD49-873E9737C38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256" t="49453" b="25821"/>
          <a:stretch/>
        </p:blipFill>
        <p:spPr bwMode="auto">
          <a:xfrm>
            <a:off x="367975" y="3776708"/>
            <a:ext cx="2061574" cy="103445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74103BC6-704A-A3F3-D136-EAC9F864C4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5274"/>
          <a:stretch/>
        </p:blipFill>
        <p:spPr bwMode="auto">
          <a:xfrm>
            <a:off x="2471390" y="3776708"/>
            <a:ext cx="6296067" cy="1034456"/>
          </a:xfrm>
          <a:prstGeom prst="rect">
            <a:avLst/>
          </a:prstGeom>
          <a:noFill/>
          <a:extLst>
            <a:ext uri="{909E8E84-426E-40DD-AFC4-6F175D3DCCD1}">
              <a14:hiddenFill xmlns:a14="http://schemas.microsoft.com/office/drawing/2010/main">
                <a:solidFill>
                  <a:srgbClr val="FFFFFF"/>
                </a:solidFill>
              </a14:hiddenFill>
            </a:ext>
          </a:extLst>
        </p:spPr>
      </p:pic>
      <p:sp>
        <p:nvSpPr>
          <p:cNvPr id="14" name="Ορθογώνιο 13">
            <a:extLst>
              <a:ext uri="{FF2B5EF4-FFF2-40B4-BE49-F238E27FC236}">
                <a16:creationId xmlns:a16="http://schemas.microsoft.com/office/drawing/2014/main" id="{73D9378A-765B-7B8B-9E9C-DD98BA872A67}"/>
              </a:ext>
            </a:extLst>
          </p:cNvPr>
          <p:cNvSpPr/>
          <p:nvPr/>
        </p:nvSpPr>
        <p:spPr>
          <a:xfrm flipV="1">
            <a:off x="2411731" y="3776708"/>
            <a:ext cx="97246" cy="1034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5" name="TextBox 14">
            <a:extLst>
              <a:ext uri="{FF2B5EF4-FFF2-40B4-BE49-F238E27FC236}">
                <a16:creationId xmlns:a16="http://schemas.microsoft.com/office/drawing/2014/main" id="{5DFC17B5-E2DC-7133-5596-4D3C04FDEA14}"/>
              </a:ext>
            </a:extLst>
          </p:cNvPr>
          <p:cNvSpPr txBox="1"/>
          <p:nvPr/>
        </p:nvSpPr>
        <p:spPr>
          <a:xfrm>
            <a:off x="261767" y="1112398"/>
            <a:ext cx="7956403" cy="400110"/>
          </a:xfrm>
          <a:prstGeom prst="rect">
            <a:avLst/>
          </a:prstGeom>
          <a:noFill/>
        </p:spPr>
        <p:txBody>
          <a:bodyPr wrap="square">
            <a:spAutoFit/>
          </a:bodyPr>
          <a:lstStyle/>
          <a:p>
            <a:pPr lvl="0"/>
            <a:r>
              <a:rPr lang="en-US" sz="2000" b="1" dirty="0">
                <a:solidFill>
                  <a:srgbClr val="FCDF64"/>
                </a:solidFill>
                <a:latin typeface="Sitka Text Semibold" pitchFamily="2" charset="0"/>
                <a:ea typeface="Cambria Math" panose="02040503050406030204" pitchFamily="18" charset="0"/>
                <a:cs typeface="Arial" panose="020B0604020202020204" pitchFamily="34" charset="0"/>
              </a:rPr>
              <a:t>Training Process: </a:t>
            </a:r>
            <a:r>
              <a:rPr lang="en-US" sz="2000" dirty="0" err="1">
                <a:solidFill>
                  <a:schemeClr val="bg1"/>
                </a:solidFill>
                <a:latin typeface="Sitka Banner" panose="02000505000000020004" pitchFamily="2" charset="0"/>
                <a:ea typeface="Cambria Math" panose="02040503050406030204" pitchFamily="18" charset="0"/>
                <a:cs typeface="Arial" panose="020B0604020202020204" pitchFamily="34" charset="0"/>
              </a:rPr>
              <a:t>a,b,c</a:t>
            </a:r>
            <a:r>
              <a:rPr lang="en-US" sz="2000" dirty="0">
                <a:solidFill>
                  <a:schemeClr val="bg1"/>
                </a:solidFill>
                <a:latin typeface="Sitka Banner" panose="02000505000000020004" pitchFamily="2" charset="0"/>
                <a:ea typeface="Cambria Math" panose="02040503050406030204" pitchFamily="18" charset="0"/>
                <a:cs typeface="Arial" panose="020B0604020202020204" pitchFamily="34" charset="0"/>
              </a:rPr>
              <a:t>,...,z refer to the real-letters of the English alphabet.  </a:t>
            </a:r>
            <a:endPar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Tree>
    <p:extLst>
      <p:ext uri="{BB962C8B-B14F-4D97-AF65-F5344CB8AC3E}">
        <p14:creationId xmlns:p14="http://schemas.microsoft.com/office/powerpoint/2010/main" val="64636044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6" name="TextBox 5">
            <a:extLst>
              <a:ext uri="{FF2B5EF4-FFF2-40B4-BE49-F238E27FC236}">
                <a16:creationId xmlns:a16="http://schemas.microsoft.com/office/drawing/2014/main" id="{56C4A42A-1773-6FC9-0265-A76C6EE8D8AC}"/>
              </a:ext>
            </a:extLst>
          </p:cNvPr>
          <p:cNvSpPr txBox="1"/>
          <p:nvPr/>
        </p:nvSpPr>
        <p:spPr>
          <a:xfrm>
            <a:off x="337071" y="332332"/>
            <a:ext cx="5023599" cy="584775"/>
          </a:xfrm>
          <a:prstGeom prst="rect">
            <a:avLst/>
          </a:prstGeom>
          <a:noFill/>
        </p:spPr>
        <p:txBody>
          <a:bodyPr wrap="square">
            <a:spAutoFit/>
          </a:bodyPr>
          <a:lstStyle/>
          <a:p>
            <a:r>
              <a:rPr lang="en-US" sz="3200" b="1" dirty="0">
                <a:solidFill>
                  <a:schemeClr val="bg1"/>
                </a:solidFill>
                <a:effectLst/>
                <a:latin typeface="Sitka Banner Semibold" pitchFamily="2" charset="0"/>
                <a:ea typeface="Cambria Math" panose="02040503050406030204" pitchFamily="18" charset="0"/>
                <a:cs typeface="Arial" panose="020B0604020202020204" pitchFamily="34" charset="0"/>
              </a:rPr>
              <a:t>Feature Diagrams &amp; Outputs</a:t>
            </a:r>
            <a:endParaRPr lang="en-US" sz="44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14" name="Ορθογώνιο 13">
            <a:extLst>
              <a:ext uri="{FF2B5EF4-FFF2-40B4-BE49-F238E27FC236}">
                <a16:creationId xmlns:a16="http://schemas.microsoft.com/office/drawing/2014/main" id="{73D9378A-765B-7B8B-9E9C-DD98BA872A67}"/>
              </a:ext>
            </a:extLst>
          </p:cNvPr>
          <p:cNvSpPr/>
          <p:nvPr/>
        </p:nvSpPr>
        <p:spPr>
          <a:xfrm flipH="1" flipV="1">
            <a:off x="8563114" y="3696273"/>
            <a:ext cx="84324" cy="1034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5" name="TextBox 14">
            <a:extLst>
              <a:ext uri="{FF2B5EF4-FFF2-40B4-BE49-F238E27FC236}">
                <a16:creationId xmlns:a16="http://schemas.microsoft.com/office/drawing/2014/main" id="{5DFC17B5-E2DC-7133-5596-4D3C04FDEA14}"/>
              </a:ext>
            </a:extLst>
          </p:cNvPr>
          <p:cNvSpPr txBox="1"/>
          <p:nvPr/>
        </p:nvSpPr>
        <p:spPr>
          <a:xfrm>
            <a:off x="337071" y="1072180"/>
            <a:ext cx="7956403" cy="400110"/>
          </a:xfrm>
          <a:prstGeom prst="rect">
            <a:avLst/>
          </a:prstGeom>
          <a:noFill/>
        </p:spPr>
        <p:txBody>
          <a:bodyPr wrap="square">
            <a:spAutoFit/>
          </a:bodyPr>
          <a:lstStyle/>
          <a:p>
            <a:pPr lvl="0"/>
            <a:r>
              <a:rPr lang="en-US" sz="2000" b="1" dirty="0">
                <a:solidFill>
                  <a:srgbClr val="FCDF64"/>
                </a:solidFill>
                <a:latin typeface="Sitka Text Semibold" pitchFamily="2" charset="0"/>
                <a:ea typeface="Cambria Math" panose="02040503050406030204" pitchFamily="18" charset="0"/>
                <a:cs typeface="Arial" panose="020B0604020202020204" pitchFamily="34" charset="0"/>
              </a:rPr>
              <a:t>Testing Process: </a:t>
            </a:r>
            <a:r>
              <a:rPr lang="en-US" sz="2000" dirty="0" err="1">
                <a:solidFill>
                  <a:schemeClr val="bg1"/>
                </a:solidFill>
                <a:latin typeface="Sitka Banner" panose="02000505000000020004" pitchFamily="2" charset="0"/>
                <a:ea typeface="Cambria Math" panose="02040503050406030204" pitchFamily="18" charset="0"/>
                <a:cs typeface="Arial" panose="020B0604020202020204" pitchFamily="34" charset="0"/>
              </a:rPr>
              <a:t>a,b,c</a:t>
            </a:r>
            <a:r>
              <a:rPr lang="en-US" sz="2000" dirty="0">
                <a:solidFill>
                  <a:schemeClr val="bg1"/>
                </a:solidFill>
                <a:latin typeface="Sitka Banner" panose="02000505000000020004" pitchFamily="2" charset="0"/>
                <a:ea typeface="Cambria Math" panose="02040503050406030204" pitchFamily="18" charset="0"/>
                <a:cs typeface="Arial" panose="020B0604020202020204" pitchFamily="34" charset="0"/>
              </a:rPr>
              <a:t>,...,z refer to cipher-letters! </a:t>
            </a:r>
            <a:endPar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pic>
        <p:nvPicPr>
          <p:cNvPr id="4" name="Picture 2">
            <a:extLst>
              <a:ext uri="{FF2B5EF4-FFF2-40B4-BE49-F238E27FC236}">
                <a16:creationId xmlns:a16="http://schemas.microsoft.com/office/drawing/2014/main" id="{40E5EB2D-D470-8F8E-2ACB-2F5D63D4B65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4595"/>
          <a:stretch/>
        </p:blipFill>
        <p:spPr bwMode="auto">
          <a:xfrm>
            <a:off x="464780" y="1627363"/>
            <a:ext cx="6127818" cy="10344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AB2BBAF2-8E3A-6E55-45C3-290E1E12068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5405" r="66260" b="49189"/>
          <a:stretch/>
        </p:blipFill>
        <p:spPr bwMode="auto">
          <a:xfrm>
            <a:off x="6579580" y="1627361"/>
            <a:ext cx="2067547" cy="103445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8F2ADB00-DBC8-84F2-5EC3-A44661E039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528" t="24622" b="50608"/>
          <a:stretch/>
        </p:blipFill>
        <p:spPr bwMode="auto">
          <a:xfrm>
            <a:off x="464780" y="2687683"/>
            <a:ext cx="4073290" cy="100859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67ACAE5A-7AB0-A288-7786-34AD43EA44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49335" r="32502" b="25259"/>
          <a:stretch/>
        </p:blipFill>
        <p:spPr bwMode="auto">
          <a:xfrm>
            <a:off x="4511009" y="2661819"/>
            <a:ext cx="4136117" cy="103445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a:extLst>
              <a:ext uri="{FF2B5EF4-FFF2-40B4-BE49-F238E27FC236}">
                <a16:creationId xmlns:a16="http://schemas.microsoft.com/office/drawing/2014/main" id="{3DDE7EAB-E610-546A-85E2-585B1F71A6B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764" t="49449" b="25146"/>
          <a:stretch/>
        </p:blipFill>
        <p:spPr bwMode="auto">
          <a:xfrm>
            <a:off x="464780" y="3696274"/>
            <a:ext cx="2036645" cy="103445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a:extLst>
              <a:ext uri="{FF2B5EF4-FFF2-40B4-BE49-F238E27FC236}">
                <a16:creationId xmlns:a16="http://schemas.microsoft.com/office/drawing/2014/main" id="{7C34378C-4524-2A99-531A-BB27B074D3A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4617" b="-23"/>
          <a:stretch/>
        </p:blipFill>
        <p:spPr bwMode="auto">
          <a:xfrm>
            <a:off x="2501425" y="3696274"/>
            <a:ext cx="6127818" cy="103445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C5FDE762-F3D9-36FB-E5AB-45DEAF0773A9}"/>
              </a:ext>
            </a:extLst>
          </p:cNvPr>
          <p:cNvSpPr txBox="1"/>
          <p:nvPr/>
        </p:nvSpPr>
        <p:spPr>
          <a:xfrm>
            <a:off x="5988149" y="476238"/>
            <a:ext cx="657634" cy="276999"/>
          </a:xfrm>
          <a:prstGeom prst="rect">
            <a:avLst/>
          </a:prstGeom>
          <a:noFill/>
        </p:spPr>
        <p:txBody>
          <a:bodyPr wrap="square">
            <a:spAutoFit/>
          </a:bodyPr>
          <a:lstStyle/>
          <a:p>
            <a:pPr lvl="0"/>
            <a:r>
              <a:rPr lang="en-US" sz="1200" dirty="0">
                <a:solidFill>
                  <a:srgbClr val="FCDF64"/>
                </a:solidFill>
                <a:latin typeface="Sitka Text Semibold" pitchFamily="2" charset="0"/>
                <a:ea typeface="Cambria Math" panose="02040503050406030204" pitchFamily="18" charset="0"/>
                <a:cs typeface="Arial" panose="020B0604020202020204" pitchFamily="34" charset="0"/>
              </a:rPr>
              <a:t>PDK:</a:t>
            </a:r>
            <a:endParaRPr lang="el-GR" sz="1200" dirty="0">
              <a:solidFill>
                <a:srgbClr val="FCDF64"/>
              </a:solidFill>
              <a:effectLst/>
              <a:latin typeface="Sitka Text Semibold" pitchFamily="2" charset="0"/>
              <a:ea typeface="Cambria Math" panose="02040503050406030204" pitchFamily="18" charset="0"/>
              <a:cs typeface="Arial" panose="020B0604020202020204" pitchFamily="34" charset="0"/>
            </a:endParaRPr>
          </a:p>
        </p:txBody>
      </p:sp>
      <p:pic>
        <p:nvPicPr>
          <p:cNvPr id="25" name="Εικόνα 24" descr="Εικόνα που περιέχει κείμενο, οθόνη, μαύρο, στιγμιότυπο οθόνης&#10;&#10;Περιγραφή που δημιουργήθηκε αυτόματα">
            <a:extLst>
              <a:ext uri="{FF2B5EF4-FFF2-40B4-BE49-F238E27FC236}">
                <a16:creationId xmlns:a16="http://schemas.microsoft.com/office/drawing/2014/main" id="{D0295FF9-B204-97E6-6CE8-30905A83D380}"/>
              </a:ext>
            </a:extLst>
          </p:cNvPr>
          <p:cNvPicPr>
            <a:picLocks noChangeAspect="1"/>
          </p:cNvPicPr>
          <p:nvPr/>
        </p:nvPicPr>
        <p:blipFill rotWithShape="1">
          <a:blip r:embed="rId4"/>
          <a:srcRect l="23273" t="66453" r="46643" b="28614"/>
          <a:stretch/>
        </p:blipFill>
        <p:spPr>
          <a:xfrm>
            <a:off x="6502843" y="279318"/>
            <a:ext cx="2396173" cy="220928"/>
          </a:xfrm>
          <a:prstGeom prst="rect">
            <a:avLst/>
          </a:prstGeom>
        </p:spPr>
      </p:pic>
      <p:pic>
        <p:nvPicPr>
          <p:cNvPr id="26" name="Εικόνα 25">
            <a:extLst>
              <a:ext uri="{FF2B5EF4-FFF2-40B4-BE49-F238E27FC236}">
                <a16:creationId xmlns:a16="http://schemas.microsoft.com/office/drawing/2014/main" id="{02AE426D-9745-9DCF-5192-5EE88C3F9416}"/>
              </a:ext>
            </a:extLst>
          </p:cNvPr>
          <p:cNvPicPr>
            <a:picLocks noChangeAspect="1"/>
          </p:cNvPicPr>
          <p:nvPr/>
        </p:nvPicPr>
        <p:blipFill rotWithShape="1">
          <a:blip r:embed="rId5"/>
          <a:srcRect l="33049" t="73993" r="36585" b="19769"/>
          <a:stretch/>
        </p:blipFill>
        <p:spPr>
          <a:xfrm>
            <a:off x="6470208" y="467318"/>
            <a:ext cx="2428808" cy="280541"/>
          </a:xfrm>
          <a:prstGeom prst="rect">
            <a:avLst/>
          </a:prstGeom>
        </p:spPr>
      </p:pic>
      <p:sp>
        <p:nvSpPr>
          <p:cNvPr id="28" name="TextBox 27">
            <a:extLst>
              <a:ext uri="{FF2B5EF4-FFF2-40B4-BE49-F238E27FC236}">
                <a16:creationId xmlns:a16="http://schemas.microsoft.com/office/drawing/2014/main" id="{AFA612FF-13F8-CE66-3A6D-9ACCA74803AA}"/>
              </a:ext>
            </a:extLst>
          </p:cNvPr>
          <p:cNvSpPr txBox="1"/>
          <p:nvPr/>
        </p:nvSpPr>
        <p:spPr>
          <a:xfrm>
            <a:off x="6096587" y="234819"/>
            <a:ext cx="524202" cy="276999"/>
          </a:xfrm>
          <a:prstGeom prst="rect">
            <a:avLst/>
          </a:prstGeom>
          <a:noFill/>
        </p:spPr>
        <p:txBody>
          <a:bodyPr wrap="square">
            <a:spAutoFit/>
          </a:bodyPr>
          <a:lstStyle/>
          <a:p>
            <a:pPr lvl="0"/>
            <a:r>
              <a:rPr lang="en-US" sz="1200" dirty="0">
                <a:solidFill>
                  <a:srgbClr val="FCDF64"/>
                </a:solidFill>
                <a:latin typeface="Sitka Text Semibold" pitchFamily="2" charset="0"/>
                <a:ea typeface="Cambria Math" panose="02040503050406030204" pitchFamily="18" charset="0"/>
                <a:cs typeface="Arial" panose="020B0604020202020204" pitchFamily="34" charset="0"/>
              </a:rPr>
              <a:t>AB:</a:t>
            </a:r>
            <a:endParaRPr lang="el-GR" sz="1200" dirty="0">
              <a:solidFill>
                <a:srgbClr val="FCDF64"/>
              </a:solidFill>
              <a:effectLst/>
              <a:latin typeface="Sitka Text Semibold" pitchFamily="2" charset="0"/>
              <a:ea typeface="Cambria Math" panose="02040503050406030204" pitchFamily="18" charset="0"/>
              <a:cs typeface="Arial" panose="020B0604020202020204" pitchFamily="34" charset="0"/>
            </a:endParaRPr>
          </a:p>
        </p:txBody>
      </p:sp>
      <p:sp>
        <p:nvSpPr>
          <p:cNvPr id="34" name="Ορθογώνιο 33">
            <a:extLst>
              <a:ext uri="{FF2B5EF4-FFF2-40B4-BE49-F238E27FC236}">
                <a16:creationId xmlns:a16="http://schemas.microsoft.com/office/drawing/2014/main" id="{286B4888-46E8-3095-B8EE-0D4D8235F44C}"/>
              </a:ext>
            </a:extLst>
          </p:cNvPr>
          <p:cNvSpPr/>
          <p:nvPr/>
        </p:nvSpPr>
        <p:spPr>
          <a:xfrm>
            <a:off x="6509430" y="295587"/>
            <a:ext cx="94244" cy="152421"/>
          </a:xfrm>
          <a:prstGeom prst="rect">
            <a:avLst/>
          </a:prstGeom>
          <a:solidFill>
            <a:srgbClr val="FCDF6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5" name="Ορθογώνιο 34">
            <a:extLst>
              <a:ext uri="{FF2B5EF4-FFF2-40B4-BE49-F238E27FC236}">
                <a16:creationId xmlns:a16="http://schemas.microsoft.com/office/drawing/2014/main" id="{57024F0A-3B36-A2FC-4668-71751835A791}"/>
              </a:ext>
            </a:extLst>
          </p:cNvPr>
          <p:cNvSpPr/>
          <p:nvPr/>
        </p:nvSpPr>
        <p:spPr>
          <a:xfrm>
            <a:off x="8220832" y="292647"/>
            <a:ext cx="94244" cy="152421"/>
          </a:xfrm>
          <a:prstGeom prst="rect">
            <a:avLst/>
          </a:prstGeom>
          <a:solidFill>
            <a:srgbClr val="FCDF6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6" name="Ορθογώνιο 35">
            <a:extLst>
              <a:ext uri="{FF2B5EF4-FFF2-40B4-BE49-F238E27FC236}">
                <a16:creationId xmlns:a16="http://schemas.microsoft.com/office/drawing/2014/main" id="{834E7E3B-5892-FCD6-837B-25884C9BC28E}"/>
              </a:ext>
            </a:extLst>
          </p:cNvPr>
          <p:cNvSpPr/>
          <p:nvPr/>
        </p:nvSpPr>
        <p:spPr>
          <a:xfrm>
            <a:off x="8223605" y="541810"/>
            <a:ext cx="94244" cy="152421"/>
          </a:xfrm>
          <a:prstGeom prst="rect">
            <a:avLst/>
          </a:prstGeom>
          <a:solidFill>
            <a:srgbClr val="FCDF6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7" name="Ορθογώνιο 36">
            <a:extLst>
              <a:ext uri="{FF2B5EF4-FFF2-40B4-BE49-F238E27FC236}">
                <a16:creationId xmlns:a16="http://schemas.microsoft.com/office/drawing/2014/main" id="{FD1E3A96-5B53-7AB6-3102-70F70B174489}"/>
              </a:ext>
            </a:extLst>
          </p:cNvPr>
          <p:cNvSpPr/>
          <p:nvPr/>
        </p:nvSpPr>
        <p:spPr>
          <a:xfrm>
            <a:off x="6504603" y="547397"/>
            <a:ext cx="94244" cy="152421"/>
          </a:xfrm>
          <a:prstGeom prst="rect">
            <a:avLst/>
          </a:prstGeom>
          <a:solidFill>
            <a:srgbClr val="FCDF6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8" name="Ορθογώνιο 37">
            <a:extLst>
              <a:ext uri="{FF2B5EF4-FFF2-40B4-BE49-F238E27FC236}">
                <a16:creationId xmlns:a16="http://schemas.microsoft.com/office/drawing/2014/main" id="{D7C9936C-817B-1114-6769-589604AF286F}"/>
              </a:ext>
            </a:extLst>
          </p:cNvPr>
          <p:cNvSpPr/>
          <p:nvPr/>
        </p:nvSpPr>
        <p:spPr>
          <a:xfrm rot="16200000" flipH="1" flipV="1">
            <a:off x="2504439" y="591226"/>
            <a:ext cx="56798" cy="41361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38662100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1353143" y="1149147"/>
            <a:ext cx="6437714" cy="206636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7200" b="1" dirty="0">
                <a:solidFill>
                  <a:schemeClr val="bg1"/>
                </a:solidFill>
                <a:latin typeface="Sitka Banner Semibold" pitchFamily="2" charset="0"/>
                <a:ea typeface="Cambria Math" panose="02040503050406030204" pitchFamily="18" charset="0"/>
              </a:rPr>
              <a:t>Any Questions?</a:t>
            </a:r>
            <a:endParaRPr sz="7200" b="1" dirty="0">
              <a:solidFill>
                <a:schemeClr val="bg1"/>
              </a:solidFill>
              <a:latin typeface="Sitka Banner Semibold" pitchFamily="2" charset="0"/>
              <a:ea typeface="Cambria Math" panose="02040503050406030204" pitchFamily="18" charset="0"/>
            </a:endParaRPr>
          </a:p>
        </p:txBody>
      </p:sp>
    </p:spTree>
    <p:extLst>
      <p:ext uri="{BB962C8B-B14F-4D97-AF65-F5344CB8AC3E}">
        <p14:creationId xmlns:p14="http://schemas.microsoft.com/office/powerpoint/2010/main" val="13876139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1958722" y="1255642"/>
            <a:ext cx="5226551" cy="179683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600" b="1" dirty="0">
                <a:solidFill>
                  <a:schemeClr val="bg1"/>
                </a:solidFill>
                <a:latin typeface="Sitka Banner Semibold" pitchFamily="2" charset="0"/>
                <a:ea typeface="Cambria Math" panose="02040503050406030204" pitchFamily="18" charset="0"/>
              </a:rPr>
              <a:t>Thank you!</a:t>
            </a:r>
            <a:endParaRPr sz="6600" b="1" dirty="0">
              <a:solidFill>
                <a:schemeClr val="bg1"/>
              </a:solidFill>
              <a:latin typeface="Sitka Banner Semibold" pitchFamily="2" charset="0"/>
              <a:ea typeface="Cambria Math" panose="02040503050406030204" pitchFamily="18" charset="0"/>
            </a:endParaRPr>
          </a:p>
        </p:txBody>
      </p:sp>
      <p:sp>
        <p:nvSpPr>
          <p:cNvPr id="4" name="Google Shape;47;p11">
            <a:extLst>
              <a:ext uri="{FF2B5EF4-FFF2-40B4-BE49-F238E27FC236}">
                <a16:creationId xmlns:a16="http://schemas.microsoft.com/office/drawing/2014/main" id="{E911781A-6A58-98CE-AEB6-9141792B1F07}"/>
              </a:ext>
            </a:extLst>
          </p:cNvPr>
          <p:cNvSpPr txBox="1">
            <a:spLocks/>
          </p:cNvSpPr>
          <p:nvPr/>
        </p:nvSpPr>
        <p:spPr>
          <a:xfrm>
            <a:off x="3127738" y="3933011"/>
            <a:ext cx="2888521" cy="109054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1pPr>
            <a:lvl2pPr marR="0" lvl="1"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2pPr>
            <a:lvl3pPr marR="0" lvl="2"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3pPr>
            <a:lvl4pPr marR="0" lvl="3"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4pPr>
            <a:lvl5pPr marR="0" lvl="4"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5pPr>
            <a:lvl6pPr marR="0" lvl="5"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6pPr>
            <a:lvl7pPr marR="0" lvl="6"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7pPr>
            <a:lvl8pPr marR="0" lvl="7"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8pPr>
            <a:lvl9pPr marR="0" lvl="8"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9pPr>
          </a:lstStyle>
          <a:p>
            <a:r>
              <a:rPr lang="en-US" sz="1400" dirty="0">
                <a:solidFill>
                  <a:schemeClr val="bg1"/>
                </a:solidFill>
                <a:latin typeface="Sitka Banner Semibold" pitchFamily="2" charset="0"/>
                <a:ea typeface="Cambria Math" panose="02040503050406030204" pitchFamily="18" charset="0"/>
              </a:rPr>
              <a:t>Natalia </a:t>
            </a:r>
            <a:r>
              <a:rPr lang="en-US" sz="1400" dirty="0" err="1">
                <a:solidFill>
                  <a:schemeClr val="bg1"/>
                </a:solidFill>
                <a:latin typeface="Sitka Banner Semibold" pitchFamily="2" charset="0"/>
                <a:ea typeface="Cambria Math" panose="02040503050406030204" pitchFamily="18" charset="0"/>
              </a:rPr>
              <a:t>Koliou</a:t>
            </a:r>
            <a:endParaRPr lang="en-US" sz="1400" dirty="0">
              <a:solidFill>
                <a:schemeClr val="bg1"/>
              </a:solidFill>
              <a:latin typeface="Sitka Banner Semibold" pitchFamily="2" charset="0"/>
              <a:ea typeface="Cambria Math" panose="02040503050406030204" pitchFamily="18" charset="0"/>
            </a:endParaRPr>
          </a:p>
        </p:txBody>
      </p:sp>
    </p:spTree>
    <p:extLst>
      <p:ext uri="{BB962C8B-B14F-4D97-AF65-F5344CB8AC3E}">
        <p14:creationId xmlns:p14="http://schemas.microsoft.com/office/powerpoint/2010/main" val="231308745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46"/>
        <p:cNvGrpSpPr/>
        <p:nvPr/>
      </p:nvGrpSpPr>
      <p:grpSpPr>
        <a:xfrm>
          <a:off x="0" y="0"/>
          <a:ext cx="0" cy="0"/>
          <a:chOff x="0" y="0"/>
          <a:chExt cx="0" cy="0"/>
        </a:xfrm>
      </p:grpSpPr>
      <p:sp>
        <p:nvSpPr>
          <p:cNvPr id="2" name="TextBox 1">
            <a:extLst>
              <a:ext uri="{FF2B5EF4-FFF2-40B4-BE49-F238E27FC236}">
                <a16:creationId xmlns:a16="http://schemas.microsoft.com/office/drawing/2014/main" id="{F6ACBD94-F08D-49C1-B03D-E184FCCD78A6}"/>
              </a:ext>
            </a:extLst>
          </p:cNvPr>
          <p:cNvSpPr txBox="1"/>
          <p:nvPr/>
        </p:nvSpPr>
        <p:spPr>
          <a:xfrm>
            <a:off x="333171" y="2777185"/>
            <a:ext cx="2152026" cy="692497"/>
          </a:xfrm>
          <a:prstGeom prst="rect">
            <a:avLst/>
          </a:prstGeom>
          <a:noFill/>
        </p:spPr>
        <p:txBody>
          <a:bodyPr wrap="square">
            <a:spAutoFit/>
          </a:bodyPr>
          <a:lstStyle/>
          <a:p>
            <a:pPr lvl="0"/>
            <a:r>
              <a:rPr lang="en-US" sz="18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Plaintext Alphabet:</a:t>
            </a:r>
          </a:p>
          <a:p>
            <a:pPr lvl="0"/>
            <a:endParaRPr lang="en-US" sz="2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a:p>
            <a:pPr lvl="0"/>
            <a:r>
              <a:rPr lang="en-US" sz="1800" dirty="0">
                <a:solidFill>
                  <a:schemeClr val="bg1"/>
                </a:solidFill>
                <a:latin typeface="Sitka Banner" panose="02000505000000020004" pitchFamily="2" charset="0"/>
                <a:ea typeface="Cambria Math" panose="02040503050406030204" pitchFamily="18" charset="0"/>
                <a:cs typeface="Arial" panose="020B0604020202020204" pitchFamily="34" charset="0"/>
              </a:rPr>
              <a:t>Ciphertext Alphabet:</a:t>
            </a:r>
            <a:endParaRPr lang="el-GR" sz="18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graphicFrame>
        <p:nvGraphicFramePr>
          <p:cNvPr id="9" name="Πίνακας 9">
            <a:extLst>
              <a:ext uri="{FF2B5EF4-FFF2-40B4-BE49-F238E27FC236}">
                <a16:creationId xmlns:a16="http://schemas.microsoft.com/office/drawing/2014/main" id="{C76E51E2-63F0-DD1A-2CE2-04B70EBAD0AB}"/>
              </a:ext>
            </a:extLst>
          </p:cNvPr>
          <p:cNvGraphicFramePr>
            <a:graphicFrameLocks noGrp="1"/>
          </p:cNvGraphicFramePr>
          <p:nvPr>
            <p:extLst>
              <p:ext uri="{D42A27DB-BD31-4B8C-83A1-F6EECF244321}">
                <p14:modId xmlns:p14="http://schemas.microsoft.com/office/powerpoint/2010/main" val="1424066952"/>
              </p:ext>
            </p:extLst>
          </p:nvPr>
        </p:nvGraphicFramePr>
        <p:xfrm>
          <a:off x="2395018" y="2852527"/>
          <a:ext cx="6194084" cy="609600"/>
        </p:xfrm>
        <a:graphic>
          <a:graphicData uri="http://schemas.openxmlformats.org/drawingml/2006/table">
            <a:tbl>
              <a:tblPr firstRow="1" bandRow="1">
                <a:tableStyleId>{3D0B942B-5FDC-419F-A31C-88048C057ADA}</a:tableStyleId>
              </a:tblPr>
              <a:tblGrid>
                <a:gridCol w="238234">
                  <a:extLst>
                    <a:ext uri="{9D8B030D-6E8A-4147-A177-3AD203B41FA5}">
                      <a16:colId xmlns:a16="http://schemas.microsoft.com/office/drawing/2014/main" val="1436974394"/>
                    </a:ext>
                  </a:extLst>
                </a:gridCol>
                <a:gridCol w="238234">
                  <a:extLst>
                    <a:ext uri="{9D8B030D-6E8A-4147-A177-3AD203B41FA5}">
                      <a16:colId xmlns:a16="http://schemas.microsoft.com/office/drawing/2014/main" val="1690003679"/>
                    </a:ext>
                  </a:extLst>
                </a:gridCol>
                <a:gridCol w="238234">
                  <a:extLst>
                    <a:ext uri="{9D8B030D-6E8A-4147-A177-3AD203B41FA5}">
                      <a16:colId xmlns:a16="http://schemas.microsoft.com/office/drawing/2014/main" val="956306374"/>
                    </a:ext>
                  </a:extLst>
                </a:gridCol>
                <a:gridCol w="238234">
                  <a:extLst>
                    <a:ext uri="{9D8B030D-6E8A-4147-A177-3AD203B41FA5}">
                      <a16:colId xmlns:a16="http://schemas.microsoft.com/office/drawing/2014/main" val="2199666474"/>
                    </a:ext>
                  </a:extLst>
                </a:gridCol>
                <a:gridCol w="238234">
                  <a:extLst>
                    <a:ext uri="{9D8B030D-6E8A-4147-A177-3AD203B41FA5}">
                      <a16:colId xmlns:a16="http://schemas.microsoft.com/office/drawing/2014/main" val="2546752700"/>
                    </a:ext>
                  </a:extLst>
                </a:gridCol>
                <a:gridCol w="238234">
                  <a:extLst>
                    <a:ext uri="{9D8B030D-6E8A-4147-A177-3AD203B41FA5}">
                      <a16:colId xmlns:a16="http://schemas.microsoft.com/office/drawing/2014/main" val="3390145252"/>
                    </a:ext>
                  </a:extLst>
                </a:gridCol>
                <a:gridCol w="238234">
                  <a:extLst>
                    <a:ext uri="{9D8B030D-6E8A-4147-A177-3AD203B41FA5}">
                      <a16:colId xmlns:a16="http://schemas.microsoft.com/office/drawing/2014/main" val="1676835035"/>
                    </a:ext>
                  </a:extLst>
                </a:gridCol>
                <a:gridCol w="238234">
                  <a:extLst>
                    <a:ext uri="{9D8B030D-6E8A-4147-A177-3AD203B41FA5}">
                      <a16:colId xmlns:a16="http://schemas.microsoft.com/office/drawing/2014/main" val="1328152478"/>
                    </a:ext>
                  </a:extLst>
                </a:gridCol>
                <a:gridCol w="238234">
                  <a:extLst>
                    <a:ext uri="{9D8B030D-6E8A-4147-A177-3AD203B41FA5}">
                      <a16:colId xmlns:a16="http://schemas.microsoft.com/office/drawing/2014/main" val="2708865605"/>
                    </a:ext>
                  </a:extLst>
                </a:gridCol>
                <a:gridCol w="238234">
                  <a:extLst>
                    <a:ext uri="{9D8B030D-6E8A-4147-A177-3AD203B41FA5}">
                      <a16:colId xmlns:a16="http://schemas.microsoft.com/office/drawing/2014/main" val="2598792081"/>
                    </a:ext>
                  </a:extLst>
                </a:gridCol>
                <a:gridCol w="238234">
                  <a:extLst>
                    <a:ext uri="{9D8B030D-6E8A-4147-A177-3AD203B41FA5}">
                      <a16:colId xmlns:a16="http://schemas.microsoft.com/office/drawing/2014/main" val="964862688"/>
                    </a:ext>
                  </a:extLst>
                </a:gridCol>
                <a:gridCol w="238234">
                  <a:extLst>
                    <a:ext uri="{9D8B030D-6E8A-4147-A177-3AD203B41FA5}">
                      <a16:colId xmlns:a16="http://schemas.microsoft.com/office/drawing/2014/main" val="2034355438"/>
                    </a:ext>
                  </a:extLst>
                </a:gridCol>
                <a:gridCol w="238234">
                  <a:extLst>
                    <a:ext uri="{9D8B030D-6E8A-4147-A177-3AD203B41FA5}">
                      <a16:colId xmlns:a16="http://schemas.microsoft.com/office/drawing/2014/main" val="810258210"/>
                    </a:ext>
                  </a:extLst>
                </a:gridCol>
                <a:gridCol w="238234">
                  <a:extLst>
                    <a:ext uri="{9D8B030D-6E8A-4147-A177-3AD203B41FA5}">
                      <a16:colId xmlns:a16="http://schemas.microsoft.com/office/drawing/2014/main" val="474544869"/>
                    </a:ext>
                  </a:extLst>
                </a:gridCol>
                <a:gridCol w="238234">
                  <a:extLst>
                    <a:ext uri="{9D8B030D-6E8A-4147-A177-3AD203B41FA5}">
                      <a16:colId xmlns:a16="http://schemas.microsoft.com/office/drawing/2014/main" val="3206925182"/>
                    </a:ext>
                  </a:extLst>
                </a:gridCol>
                <a:gridCol w="238234">
                  <a:extLst>
                    <a:ext uri="{9D8B030D-6E8A-4147-A177-3AD203B41FA5}">
                      <a16:colId xmlns:a16="http://schemas.microsoft.com/office/drawing/2014/main" val="1070880733"/>
                    </a:ext>
                  </a:extLst>
                </a:gridCol>
                <a:gridCol w="238234">
                  <a:extLst>
                    <a:ext uri="{9D8B030D-6E8A-4147-A177-3AD203B41FA5}">
                      <a16:colId xmlns:a16="http://schemas.microsoft.com/office/drawing/2014/main" val="2746469488"/>
                    </a:ext>
                  </a:extLst>
                </a:gridCol>
                <a:gridCol w="238234">
                  <a:extLst>
                    <a:ext uri="{9D8B030D-6E8A-4147-A177-3AD203B41FA5}">
                      <a16:colId xmlns:a16="http://schemas.microsoft.com/office/drawing/2014/main" val="1041669121"/>
                    </a:ext>
                  </a:extLst>
                </a:gridCol>
                <a:gridCol w="238234">
                  <a:extLst>
                    <a:ext uri="{9D8B030D-6E8A-4147-A177-3AD203B41FA5}">
                      <a16:colId xmlns:a16="http://schemas.microsoft.com/office/drawing/2014/main" val="3654615550"/>
                    </a:ext>
                  </a:extLst>
                </a:gridCol>
                <a:gridCol w="238234">
                  <a:extLst>
                    <a:ext uri="{9D8B030D-6E8A-4147-A177-3AD203B41FA5}">
                      <a16:colId xmlns:a16="http://schemas.microsoft.com/office/drawing/2014/main" val="450216472"/>
                    </a:ext>
                  </a:extLst>
                </a:gridCol>
                <a:gridCol w="238234">
                  <a:extLst>
                    <a:ext uri="{9D8B030D-6E8A-4147-A177-3AD203B41FA5}">
                      <a16:colId xmlns:a16="http://schemas.microsoft.com/office/drawing/2014/main" val="1750755105"/>
                    </a:ext>
                  </a:extLst>
                </a:gridCol>
                <a:gridCol w="238234">
                  <a:extLst>
                    <a:ext uri="{9D8B030D-6E8A-4147-A177-3AD203B41FA5}">
                      <a16:colId xmlns:a16="http://schemas.microsoft.com/office/drawing/2014/main" val="217813229"/>
                    </a:ext>
                  </a:extLst>
                </a:gridCol>
                <a:gridCol w="238234">
                  <a:extLst>
                    <a:ext uri="{9D8B030D-6E8A-4147-A177-3AD203B41FA5}">
                      <a16:colId xmlns:a16="http://schemas.microsoft.com/office/drawing/2014/main" val="2856033081"/>
                    </a:ext>
                  </a:extLst>
                </a:gridCol>
                <a:gridCol w="238234">
                  <a:extLst>
                    <a:ext uri="{9D8B030D-6E8A-4147-A177-3AD203B41FA5}">
                      <a16:colId xmlns:a16="http://schemas.microsoft.com/office/drawing/2014/main" val="3723963086"/>
                    </a:ext>
                  </a:extLst>
                </a:gridCol>
                <a:gridCol w="238234">
                  <a:extLst>
                    <a:ext uri="{9D8B030D-6E8A-4147-A177-3AD203B41FA5}">
                      <a16:colId xmlns:a16="http://schemas.microsoft.com/office/drawing/2014/main" val="300241639"/>
                    </a:ext>
                  </a:extLst>
                </a:gridCol>
                <a:gridCol w="238234">
                  <a:extLst>
                    <a:ext uri="{9D8B030D-6E8A-4147-A177-3AD203B41FA5}">
                      <a16:colId xmlns:a16="http://schemas.microsoft.com/office/drawing/2014/main" val="1485099208"/>
                    </a:ext>
                  </a:extLst>
                </a:gridCol>
              </a:tblGrid>
              <a:tr h="208969">
                <a:tc>
                  <a:txBody>
                    <a:bodyPr/>
                    <a:lstStyle/>
                    <a:p>
                      <a:pPr algn="ctr"/>
                      <a:r>
                        <a:rPr lang="en-US" sz="1400" dirty="0">
                          <a:solidFill>
                            <a:schemeClr val="bg1"/>
                          </a:solidFill>
                          <a:latin typeface="Sitka Banner Semibold" pitchFamily="2" charset="0"/>
                        </a:rPr>
                        <a:t>a</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b</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c</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d</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e</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f</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g</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h</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i</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j</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k</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l</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m</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n</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o</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p</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q</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r</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s</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t</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u</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v</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w</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x</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y</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z</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21933377"/>
                  </a:ext>
                </a:extLst>
              </a:tr>
              <a:tr h="208969">
                <a:tc>
                  <a:txBody>
                    <a:bodyPr/>
                    <a:lstStyle/>
                    <a:p>
                      <a:pPr algn="ctr"/>
                      <a:r>
                        <a:rPr lang="en-US" sz="1400" dirty="0">
                          <a:solidFill>
                            <a:schemeClr val="bg1"/>
                          </a:solidFill>
                          <a:latin typeface="Sitka Banner Semibold" pitchFamily="2" charset="0"/>
                        </a:rPr>
                        <a:t>d</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t</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j</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w</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k</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g</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r</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a</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h</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q</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b</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c</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m</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v</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z</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l</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f</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y</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o</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p</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s</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i</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n</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e</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u</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x</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98574732"/>
                  </a:ext>
                </a:extLst>
              </a:tr>
            </a:tbl>
          </a:graphicData>
        </a:graphic>
      </p:graphicFrame>
      <p:sp>
        <p:nvSpPr>
          <p:cNvPr id="10" name="TextBox 9">
            <a:extLst>
              <a:ext uri="{FF2B5EF4-FFF2-40B4-BE49-F238E27FC236}">
                <a16:creationId xmlns:a16="http://schemas.microsoft.com/office/drawing/2014/main" id="{9A5FF734-7314-8B18-003B-D7F940B935A2}"/>
              </a:ext>
            </a:extLst>
          </p:cNvPr>
          <p:cNvSpPr txBox="1"/>
          <p:nvPr/>
        </p:nvSpPr>
        <p:spPr>
          <a:xfrm>
            <a:off x="2395018" y="3904877"/>
            <a:ext cx="6402059" cy="646331"/>
          </a:xfrm>
          <a:prstGeom prst="rect">
            <a:avLst/>
          </a:prstGeom>
          <a:noFill/>
        </p:spPr>
        <p:txBody>
          <a:bodyPr wrap="square">
            <a:spAutoFit/>
          </a:bodyPr>
          <a:lstStyle/>
          <a:p>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f </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could only wak</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som</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st</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ll br</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ght morn</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ng and f</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ee</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l that l</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f</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had b</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gun aga</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n</a:t>
            </a:r>
          </a:p>
          <a:p>
            <a:pPr lvl="0"/>
            <a:endParaRPr lang="en-US" sz="4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a:p>
            <a:pPr lvl="0"/>
            <a:r>
              <a:rPr lang="en-US" sz="16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f</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could only </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wak</a:t>
            </a:r>
            <a:r>
              <a:rPr lang="en-US" sz="16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som</a:t>
            </a:r>
            <a:r>
              <a:rPr lang="en-US" sz="16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st</a:t>
            </a:r>
            <a:r>
              <a:rPr lang="en-US" sz="16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ll</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br</a:t>
            </a:r>
            <a:r>
              <a:rPr lang="en-US" sz="16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ght</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morn</a:t>
            </a:r>
            <a:r>
              <a:rPr lang="en-US" sz="16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ng</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and </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f</a:t>
            </a:r>
            <a:r>
              <a:rPr lang="en-US" sz="16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ii</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l</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that </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l</a:t>
            </a:r>
            <a:r>
              <a:rPr lang="en-US" sz="16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f</a:t>
            </a:r>
            <a:r>
              <a:rPr lang="en-US" sz="16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had </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b</a:t>
            </a:r>
            <a:r>
              <a:rPr lang="en-US" sz="16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gun</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aga</a:t>
            </a:r>
            <a:r>
              <a:rPr lang="en-US" sz="16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n</a:t>
            </a:r>
            <a:endPar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graphicFrame>
        <p:nvGraphicFramePr>
          <p:cNvPr id="16" name="Πίνακας 9">
            <a:extLst>
              <a:ext uri="{FF2B5EF4-FFF2-40B4-BE49-F238E27FC236}">
                <a16:creationId xmlns:a16="http://schemas.microsoft.com/office/drawing/2014/main" id="{276E3A8C-96DB-FFA8-36B4-31CFE669DE76}"/>
              </a:ext>
            </a:extLst>
          </p:cNvPr>
          <p:cNvGraphicFramePr>
            <a:graphicFrameLocks noGrp="1"/>
          </p:cNvGraphicFramePr>
          <p:nvPr>
            <p:extLst>
              <p:ext uri="{D42A27DB-BD31-4B8C-83A1-F6EECF244321}">
                <p14:modId xmlns:p14="http://schemas.microsoft.com/office/powerpoint/2010/main" val="3079344366"/>
              </p:ext>
            </p:extLst>
          </p:nvPr>
        </p:nvGraphicFramePr>
        <p:xfrm>
          <a:off x="1728424" y="3923242"/>
          <a:ext cx="602782" cy="609600"/>
        </p:xfrm>
        <a:graphic>
          <a:graphicData uri="http://schemas.openxmlformats.org/drawingml/2006/table">
            <a:tbl>
              <a:tblPr firstRow="1" bandRow="1">
                <a:tableStyleId>{3D0B942B-5FDC-419F-A31C-88048C057ADA}</a:tableStyleId>
              </a:tblPr>
              <a:tblGrid>
                <a:gridCol w="301391">
                  <a:extLst>
                    <a:ext uri="{9D8B030D-6E8A-4147-A177-3AD203B41FA5}">
                      <a16:colId xmlns:a16="http://schemas.microsoft.com/office/drawing/2014/main" val="1436974394"/>
                    </a:ext>
                  </a:extLst>
                </a:gridCol>
                <a:gridCol w="301391">
                  <a:extLst>
                    <a:ext uri="{9D8B030D-6E8A-4147-A177-3AD203B41FA5}">
                      <a16:colId xmlns:a16="http://schemas.microsoft.com/office/drawing/2014/main" val="1690003679"/>
                    </a:ext>
                  </a:extLst>
                </a:gridCol>
              </a:tblGrid>
              <a:tr h="252095">
                <a:tc>
                  <a:txBody>
                    <a:bodyPr/>
                    <a:lstStyle/>
                    <a:p>
                      <a:pPr algn="ctr"/>
                      <a:r>
                        <a:rPr lang="en-US" sz="1400" dirty="0">
                          <a:solidFill>
                            <a:schemeClr val="bg1"/>
                          </a:solidFill>
                          <a:latin typeface="Sitka Banner Semibold" pitchFamily="2" charset="0"/>
                        </a:rPr>
                        <a:t>e</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i</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21933377"/>
                  </a:ext>
                </a:extLst>
              </a:tr>
              <a:tr h="216036">
                <a:tc>
                  <a:txBody>
                    <a:bodyPr/>
                    <a:lstStyle/>
                    <a:p>
                      <a:pPr algn="ctr"/>
                      <a:r>
                        <a:rPr lang="en-US" sz="1400" dirty="0">
                          <a:solidFill>
                            <a:schemeClr val="bg1"/>
                          </a:solidFill>
                          <a:latin typeface="Sitka Banner Semibold" pitchFamily="2" charset="0"/>
                        </a:rPr>
                        <a:t>i</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e</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98574732"/>
                  </a:ext>
                </a:extLst>
              </a:tr>
            </a:tbl>
          </a:graphicData>
        </a:graphic>
      </p:graphicFrame>
      <p:sp>
        <p:nvSpPr>
          <p:cNvPr id="17" name="TextBox 16">
            <a:extLst>
              <a:ext uri="{FF2B5EF4-FFF2-40B4-BE49-F238E27FC236}">
                <a16:creationId xmlns:a16="http://schemas.microsoft.com/office/drawing/2014/main" id="{701F2726-0938-C919-6B72-EA4EC9F41163}"/>
              </a:ext>
            </a:extLst>
          </p:cNvPr>
          <p:cNvSpPr txBox="1"/>
          <p:nvPr/>
        </p:nvSpPr>
        <p:spPr>
          <a:xfrm>
            <a:off x="781638" y="4022034"/>
            <a:ext cx="946786" cy="338554"/>
          </a:xfrm>
          <a:prstGeom prst="rect">
            <a:avLst/>
          </a:prstGeom>
          <a:noFill/>
        </p:spPr>
        <p:txBody>
          <a:bodyPr wrap="square">
            <a:spAutoFit/>
          </a:bodyPr>
          <a:lstStyle/>
          <a:p>
            <a:pPr lvl="0"/>
            <a:r>
              <a:rPr lang="en-US" sz="1600" b="1" dirty="0">
                <a:solidFill>
                  <a:srgbClr val="FCDF64"/>
                </a:solidFill>
                <a:latin typeface="Sitka Banner Semibold" pitchFamily="2" charset="0"/>
                <a:ea typeface="Cambria Math" panose="02040503050406030204" pitchFamily="18" charset="0"/>
                <a:cs typeface="Arial" panose="020B0604020202020204" pitchFamily="34" charset="0"/>
              </a:rPr>
              <a:t>Example:</a:t>
            </a:r>
            <a:endParaRPr lang="el-GR" sz="1600" b="1" dirty="0">
              <a:solidFill>
                <a:srgbClr val="FCDF64"/>
              </a:solidFill>
              <a:latin typeface="Sitka Banner Semibold" pitchFamily="2" charset="0"/>
              <a:ea typeface="Cambria Math" panose="02040503050406030204" pitchFamily="18" charset="0"/>
              <a:cs typeface="Arial" panose="020B0604020202020204" pitchFamily="34" charset="0"/>
            </a:endParaRPr>
          </a:p>
        </p:txBody>
      </p:sp>
      <p:pic>
        <p:nvPicPr>
          <p:cNvPr id="19" name="Γραφικό 18" descr="Αναζήτηση φακέλου με συμπαγές γέμισμα">
            <a:extLst>
              <a:ext uri="{FF2B5EF4-FFF2-40B4-BE49-F238E27FC236}">
                <a16:creationId xmlns:a16="http://schemas.microsoft.com/office/drawing/2014/main" id="{B6D04348-FD80-6B93-2541-D04E834B4A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4719" y="4022034"/>
            <a:ext cx="355763" cy="355763"/>
          </a:xfrm>
          <a:prstGeom prst="rect">
            <a:avLst/>
          </a:prstGeom>
        </p:spPr>
      </p:pic>
      <p:sp>
        <p:nvSpPr>
          <p:cNvPr id="20" name="TextBox 19">
            <a:extLst>
              <a:ext uri="{FF2B5EF4-FFF2-40B4-BE49-F238E27FC236}">
                <a16:creationId xmlns:a16="http://schemas.microsoft.com/office/drawing/2014/main" id="{23D10FFA-40C6-B9BB-3273-238B777BFEBA}"/>
              </a:ext>
            </a:extLst>
          </p:cNvPr>
          <p:cNvSpPr txBox="1"/>
          <p:nvPr/>
        </p:nvSpPr>
        <p:spPr>
          <a:xfrm>
            <a:off x="464719" y="446636"/>
            <a:ext cx="7340602" cy="584775"/>
          </a:xfrm>
          <a:prstGeom prst="rect">
            <a:avLst/>
          </a:prstGeom>
          <a:noFill/>
        </p:spPr>
        <p:txBody>
          <a:bodyPr wrap="square">
            <a:spAutoFit/>
          </a:bodyPr>
          <a:lstStyle/>
          <a:p>
            <a:pPr lvl="0"/>
            <a:r>
              <a:rPr lang="en-US" sz="3200" b="1" dirty="0">
                <a:solidFill>
                  <a:schemeClr val="bg1"/>
                </a:solidFill>
                <a:effectLst/>
                <a:latin typeface="Sitka Banner Semibold" pitchFamily="2" charset="0"/>
                <a:ea typeface="Cambria Math" panose="02040503050406030204" pitchFamily="18" charset="0"/>
                <a:cs typeface="Arial" panose="020B0604020202020204" pitchFamily="34" charset="0"/>
              </a:rPr>
              <a:t>What is this project all about?</a:t>
            </a:r>
            <a:endParaRPr lang="el-GR" sz="3200" b="1" dirty="0">
              <a:solidFill>
                <a:schemeClr val="bg1"/>
              </a:solidFill>
              <a:effectLst/>
              <a:latin typeface="Sitka Banner Semibold" pitchFamily="2" charset="0"/>
              <a:ea typeface="Cambria Math" panose="02040503050406030204" pitchFamily="18" charset="0"/>
              <a:cs typeface="Arial" panose="020B0604020202020204" pitchFamily="34" charset="0"/>
            </a:endParaRPr>
          </a:p>
        </p:txBody>
      </p:sp>
      <p:sp>
        <p:nvSpPr>
          <p:cNvPr id="21" name="TextBox 20">
            <a:extLst>
              <a:ext uri="{FF2B5EF4-FFF2-40B4-BE49-F238E27FC236}">
                <a16:creationId xmlns:a16="http://schemas.microsoft.com/office/drawing/2014/main" id="{C76E3CA2-E191-CFF8-3D2A-E3AC75986CED}"/>
              </a:ext>
            </a:extLst>
          </p:cNvPr>
          <p:cNvSpPr txBox="1"/>
          <p:nvPr/>
        </p:nvSpPr>
        <p:spPr>
          <a:xfrm>
            <a:off x="464719" y="1326327"/>
            <a:ext cx="8214562" cy="1015663"/>
          </a:xfrm>
          <a:prstGeom prst="rect">
            <a:avLst/>
          </a:prstGeom>
          <a:noFill/>
        </p:spPr>
        <p:txBody>
          <a:bodyPr wrap="square">
            <a:spAutoFit/>
          </a:bodyPr>
          <a:lstStyle/>
          <a:p>
            <a:pPr lvl="0"/>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This project aims to build a decryption tool, that uses a multi-class support vector machine (SVM) classification model to decrypt ciphertexts, encrypted with some randomly generated mixed-ciphertext alphabet.</a:t>
            </a:r>
          </a:p>
        </p:txBody>
      </p:sp>
    </p:spTree>
    <p:extLst>
      <p:ext uri="{BB962C8B-B14F-4D97-AF65-F5344CB8AC3E}">
        <p14:creationId xmlns:p14="http://schemas.microsoft.com/office/powerpoint/2010/main" val="350442593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5" name="TextBox 4">
            <a:extLst>
              <a:ext uri="{FF2B5EF4-FFF2-40B4-BE49-F238E27FC236}">
                <a16:creationId xmlns:a16="http://schemas.microsoft.com/office/drawing/2014/main" id="{24674E46-A049-46D1-B45D-261480A23DE3}"/>
              </a:ext>
            </a:extLst>
          </p:cNvPr>
          <p:cNvSpPr txBox="1"/>
          <p:nvPr/>
        </p:nvSpPr>
        <p:spPr>
          <a:xfrm>
            <a:off x="464719" y="1326327"/>
            <a:ext cx="8214562" cy="1938992"/>
          </a:xfrm>
          <a:prstGeom prst="rect">
            <a:avLst/>
          </a:prstGeom>
          <a:noFill/>
        </p:spPr>
        <p:txBody>
          <a:bodyPr wrap="square">
            <a:spAutoFit/>
          </a:bodyPr>
          <a:lstStyle/>
          <a:p>
            <a:pPr lvl="0"/>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This project aims to build a decryption tool, that uses a multi-class support vector machine (SVM) classification model to decrypt ciphertexts, encrypted with some randomly generated mixed-ciphertext alphabet.</a:t>
            </a:r>
          </a:p>
          <a:p>
            <a:pPr lvl="0"/>
            <a:endParaRPr lang="en-US" sz="2000" dirty="0">
              <a:solidFill>
                <a:schemeClr val="bg1"/>
              </a:solidFill>
              <a:latin typeface="Sitka Banner" panose="02000505000000020004" pitchFamily="2" charset="0"/>
              <a:ea typeface="Cambria Math" panose="02040503050406030204" pitchFamily="18" charset="0"/>
              <a:cs typeface="Arial" panose="020B0604020202020204" pitchFamily="34" charset="0"/>
            </a:endParaRPr>
          </a:p>
          <a:p>
            <a:pPr lvl="0"/>
            <a:r>
              <a:rPr lang="en-US" sz="2000" dirty="0">
                <a:solidFill>
                  <a:srgbClr val="9698F8"/>
                </a:solidFill>
                <a:latin typeface="Sitka Banner Semibold" pitchFamily="2" charset="0"/>
                <a:ea typeface="Cambria Math" panose="02040503050406030204" pitchFamily="18" charset="0"/>
                <a:cs typeface="Arial" panose="020B0604020202020204" pitchFamily="34" charset="0"/>
              </a:rPr>
              <a:t>Features:</a:t>
            </a:r>
            <a:r>
              <a:rPr lang="en-US" sz="2000" dirty="0">
                <a:solidFill>
                  <a:srgbClr val="DA8FFF"/>
                </a:solidFill>
                <a:latin typeface="Sitka Banner Semibold" pitchFamily="2" charset="0"/>
                <a:ea typeface="Cambria Math" panose="02040503050406030204" pitchFamily="18" charset="0"/>
                <a:cs typeface="Arial" panose="020B0604020202020204" pitchFamily="34" charset="0"/>
              </a:rPr>
              <a:t> </a:t>
            </a:r>
            <a:r>
              <a:rPr lang="en-US" sz="2000" dirty="0">
                <a:solidFill>
                  <a:schemeClr val="bg1"/>
                </a:solidFill>
                <a:latin typeface="Sitka Banner" panose="02000505000000020004" pitchFamily="2" charset="0"/>
                <a:ea typeface="Cambria Math" panose="02040503050406030204" pitchFamily="18" charset="0"/>
                <a:cs typeface="Arial" panose="020B0604020202020204" pitchFamily="34" charset="0"/>
              </a:rPr>
              <a:t>the way in which letters function within texts (letter-based approach)</a:t>
            </a:r>
          </a:p>
          <a:p>
            <a:r>
              <a:rPr lang="en-US" sz="2000" dirty="0">
                <a:solidFill>
                  <a:srgbClr val="9698F8"/>
                </a:solidFill>
                <a:effectLst/>
                <a:latin typeface="Sitka Banner Semibold" pitchFamily="2" charset="0"/>
                <a:ea typeface="Cambria Math" panose="02040503050406030204" pitchFamily="18" charset="0"/>
                <a:cs typeface="Arial" panose="020B0604020202020204" pitchFamily="34" charset="0"/>
              </a:rPr>
              <a:t>Labels: </a:t>
            </a:r>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lowercase letters of the </a:t>
            </a:r>
            <a:r>
              <a:rPr lang="en-US" sz="2000" dirty="0">
                <a:solidFill>
                  <a:schemeClr val="bg1"/>
                </a:solidFill>
                <a:latin typeface="Sitka Banner" panose="02000505000000020004" pitchFamily="2" charset="0"/>
                <a:ea typeface="Cambria Math" panose="02040503050406030204" pitchFamily="18" charset="0"/>
                <a:cs typeface="Arial" panose="020B0604020202020204" pitchFamily="34" charset="0"/>
              </a:rPr>
              <a:t>E</a:t>
            </a:r>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nglish alphabet (a, b, c, … , z) – </a:t>
            </a:r>
            <a:r>
              <a:rPr lang="en-US" sz="1800" dirty="0">
                <a:solidFill>
                  <a:schemeClr val="bg1"/>
                </a:solidFill>
                <a:effectLst/>
                <a:latin typeface="Cambria Math" panose="02040503050406030204" pitchFamily="18" charset="0"/>
                <a:ea typeface="Cambria Math" panose="02040503050406030204" pitchFamily="18" charset="0"/>
                <a:cs typeface="Arial" panose="020B0604020202020204" pitchFamily="34" charset="0"/>
              </a:rPr>
              <a:t>26</a:t>
            </a:r>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in total</a:t>
            </a:r>
          </a:p>
        </p:txBody>
      </p:sp>
      <p:sp>
        <p:nvSpPr>
          <p:cNvPr id="6" name="TextBox 5">
            <a:extLst>
              <a:ext uri="{FF2B5EF4-FFF2-40B4-BE49-F238E27FC236}">
                <a16:creationId xmlns:a16="http://schemas.microsoft.com/office/drawing/2014/main" id="{56C4A42A-1773-6FC9-0265-A76C6EE8D8AC}"/>
              </a:ext>
            </a:extLst>
          </p:cNvPr>
          <p:cNvSpPr txBox="1"/>
          <p:nvPr/>
        </p:nvSpPr>
        <p:spPr>
          <a:xfrm>
            <a:off x="464719" y="446636"/>
            <a:ext cx="7340602" cy="584775"/>
          </a:xfrm>
          <a:prstGeom prst="rect">
            <a:avLst/>
          </a:prstGeom>
          <a:noFill/>
        </p:spPr>
        <p:txBody>
          <a:bodyPr wrap="square">
            <a:spAutoFit/>
          </a:bodyPr>
          <a:lstStyle/>
          <a:p>
            <a:pPr lvl="0"/>
            <a:r>
              <a:rPr lang="en-US" sz="3200" b="1" dirty="0">
                <a:solidFill>
                  <a:schemeClr val="bg1"/>
                </a:solidFill>
                <a:effectLst/>
                <a:latin typeface="Sitka Banner Semibold" pitchFamily="2" charset="0"/>
                <a:ea typeface="Cambria Math" panose="02040503050406030204" pitchFamily="18" charset="0"/>
                <a:cs typeface="Arial" panose="020B0604020202020204" pitchFamily="34" charset="0"/>
              </a:rPr>
              <a:t>What is this project all about?</a:t>
            </a:r>
            <a:endParaRPr lang="el-GR" sz="3200" b="1" dirty="0">
              <a:solidFill>
                <a:schemeClr val="bg1"/>
              </a:solidFill>
              <a:effectLst/>
              <a:latin typeface="Sitka Banner Semibold" pitchFamily="2" charset="0"/>
              <a:ea typeface="Cambria Math" panose="02040503050406030204" pitchFamily="18" charset="0"/>
              <a:cs typeface="Arial" panose="020B0604020202020204" pitchFamily="34" charset="0"/>
            </a:endParaRPr>
          </a:p>
        </p:txBody>
      </p:sp>
      <p:sp>
        <p:nvSpPr>
          <p:cNvPr id="10" name="TextBox 9">
            <a:extLst>
              <a:ext uri="{FF2B5EF4-FFF2-40B4-BE49-F238E27FC236}">
                <a16:creationId xmlns:a16="http://schemas.microsoft.com/office/drawing/2014/main" id="{9A5FF734-7314-8B18-003B-D7F940B935A2}"/>
              </a:ext>
            </a:extLst>
          </p:cNvPr>
          <p:cNvSpPr txBox="1"/>
          <p:nvPr/>
        </p:nvSpPr>
        <p:spPr>
          <a:xfrm>
            <a:off x="1702874" y="3701940"/>
            <a:ext cx="6620644" cy="338554"/>
          </a:xfrm>
          <a:prstGeom prst="rect">
            <a:avLst/>
          </a:prstGeom>
          <a:noFill/>
        </p:spPr>
        <p:txBody>
          <a:bodyPr wrap="square">
            <a:spAutoFit/>
          </a:bodyPr>
          <a:lstStyle/>
          <a:p>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if i could only wake some still bright morning and feel that life had begun again</a:t>
            </a:r>
          </a:p>
        </p:txBody>
      </p:sp>
      <p:pic>
        <p:nvPicPr>
          <p:cNvPr id="3" name="Γραφικό 2" descr="Αναζήτηση φακέλου με συμπαγές γέμισμα">
            <a:extLst>
              <a:ext uri="{FF2B5EF4-FFF2-40B4-BE49-F238E27FC236}">
                <a16:creationId xmlns:a16="http://schemas.microsoft.com/office/drawing/2014/main" id="{4DF9EC8A-8E53-0836-3F51-B11AF66C0D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8493" y="3653954"/>
            <a:ext cx="355763" cy="355763"/>
          </a:xfrm>
          <a:prstGeom prst="rect">
            <a:avLst/>
          </a:prstGeom>
        </p:spPr>
      </p:pic>
      <p:sp>
        <p:nvSpPr>
          <p:cNvPr id="4" name="TextBox 3">
            <a:extLst>
              <a:ext uri="{FF2B5EF4-FFF2-40B4-BE49-F238E27FC236}">
                <a16:creationId xmlns:a16="http://schemas.microsoft.com/office/drawing/2014/main" id="{AF456E0B-24AD-1652-7E9D-67836561529E}"/>
              </a:ext>
            </a:extLst>
          </p:cNvPr>
          <p:cNvSpPr txBox="1"/>
          <p:nvPr/>
        </p:nvSpPr>
        <p:spPr>
          <a:xfrm>
            <a:off x="820482" y="3662559"/>
            <a:ext cx="946786" cy="338554"/>
          </a:xfrm>
          <a:prstGeom prst="rect">
            <a:avLst/>
          </a:prstGeom>
          <a:noFill/>
        </p:spPr>
        <p:txBody>
          <a:bodyPr wrap="square">
            <a:spAutoFit/>
          </a:bodyPr>
          <a:lstStyle/>
          <a:p>
            <a:pPr lvl="0"/>
            <a:r>
              <a:rPr lang="en-US" sz="1600" b="1" dirty="0">
                <a:solidFill>
                  <a:srgbClr val="FCDF64"/>
                </a:solidFill>
                <a:latin typeface="Sitka Banner Semibold" pitchFamily="2" charset="0"/>
                <a:ea typeface="Cambria Math" panose="02040503050406030204" pitchFamily="18" charset="0"/>
                <a:cs typeface="Arial" panose="020B0604020202020204" pitchFamily="34" charset="0"/>
              </a:rPr>
              <a:t>Example:</a:t>
            </a:r>
            <a:endParaRPr lang="el-GR" sz="1600" b="1" dirty="0">
              <a:solidFill>
                <a:srgbClr val="FCDF64"/>
              </a:solidFill>
              <a:latin typeface="Sitka Banner Semibold" pitchFamily="2" charset="0"/>
              <a:ea typeface="Cambria Math" panose="02040503050406030204" pitchFamily="18" charset="0"/>
              <a:cs typeface="Arial" panose="020B0604020202020204" pitchFamily="34" charset="0"/>
            </a:endParaRPr>
          </a:p>
        </p:txBody>
      </p:sp>
      <p:sp>
        <p:nvSpPr>
          <p:cNvPr id="7" name="TextBox 6">
            <a:extLst>
              <a:ext uri="{FF2B5EF4-FFF2-40B4-BE49-F238E27FC236}">
                <a16:creationId xmlns:a16="http://schemas.microsoft.com/office/drawing/2014/main" id="{D8712B0B-75AE-7A5F-1C79-9F6036CA96BD}"/>
              </a:ext>
            </a:extLst>
          </p:cNvPr>
          <p:cNvSpPr txBox="1"/>
          <p:nvPr/>
        </p:nvSpPr>
        <p:spPr>
          <a:xfrm>
            <a:off x="464719" y="4112089"/>
            <a:ext cx="8214562" cy="584775"/>
          </a:xfrm>
          <a:prstGeom prst="rect">
            <a:avLst/>
          </a:prstGeom>
          <a:noFill/>
        </p:spPr>
        <p:txBody>
          <a:bodyPr wrap="square">
            <a:spAutoFit/>
          </a:bodyPr>
          <a:lstStyle/>
          <a:p>
            <a:r>
              <a:rPr lang="en-US" sz="1600" b="1"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 </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is one of the most </a:t>
            </a:r>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common letters (f = </a:t>
            </a:r>
            <a:r>
              <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rPr>
              <a:t>6</a:t>
            </a:r>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 and </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can be found as a double letter within words (see: feel).</a:t>
            </a:r>
            <a:endParaRPr lang="en-US" sz="1600" b="1"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endParaRPr>
          </a:p>
          <a:p>
            <a:r>
              <a:rPr lang="en-US" sz="1600" b="1"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 </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is the most </a:t>
            </a:r>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common letter (f = </a:t>
            </a:r>
            <a:r>
              <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rPr>
              <a:t>7</a:t>
            </a:r>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 and </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the only one that forms a single-letter word (see: i).</a:t>
            </a:r>
          </a:p>
        </p:txBody>
      </p:sp>
    </p:spTree>
    <p:extLst>
      <p:ext uri="{BB962C8B-B14F-4D97-AF65-F5344CB8AC3E}">
        <p14:creationId xmlns:p14="http://schemas.microsoft.com/office/powerpoint/2010/main" val="34890670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4674E46-A049-46D1-B45D-261480A23DE3}"/>
                  </a:ext>
                </a:extLst>
              </p:cNvPr>
              <p:cNvSpPr txBox="1"/>
              <p:nvPr/>
            </p:nvSpPr>
            <p:spPr>
              <a:xfrm>
                <a:off x="464719" y="1326327"/>
                <a:ext cx="8214562" cy="1508105"/>
              </a:xfrm>
              <a:prstGeom prst="rect">
                <a:avLst/>
              </a:prstGeom>
              <a:noFill/>
            </p:spPr>
            <p:txBody>
              <a:bodyPr wrap="square">
                <a:spAutoFit/>
              </a:bodyPr>
              <a:lstStyle/>
              <a:p>
                <a:pPr lvl="0"/>
                <a:r>
                  <a:rPr lang="en-US" sz="2000" b="1" dirty="0">
                    <a:solidFill>
                      <a:srgbClr val="FFA3A3"/>
                    </a:solidFill>
                    <a:effectLst/>
                    <a:latin typeface="Cambria Math" panose="02040503050406030204" pitchFamily="18" charset="0"/>
                    <a:ea typeface="Cambria Math" panose="02040503050406030204" pitchFamily="18" charset="0"/>
                    <a:cs typeface="Arial" panose="020B0604020202020204" pitchFamily="34" charset="0"/>
                  </a:rPr>
                  <a:t>1</a:t>
                </a:r>
                <a:r>
                  <a:rPr lang="en-US" sz="1800" dirty="0">
                    <a:solidFill>
                      <a:srgbClr val="FFA3A3"/>
                    </a:solidFill>
                    <a:effectLst/>
                    <a:latin typeface="Sitka Banner Semibold" pitchFamily="2" charset="0"/>
                    <a:ea typeface="Cambria Math" panose="02040503050406030204" pitchFamily="18" charset="0"/>
                    <a:cs typeface="Arial" panose="020B0604020202020204" pitchFamily="34" charset="0"/>
                  </a:rPr>
                  <a:t>. </a:t>
                </a:r>
                <a:r>
                  <a:rPr lang="en-US" sz="2000" dirty="0">
                    <a:solidFill>
                      <a:srgbClr val="FFA3A3"/>
                    </a:solidFill>
                    <a:effectLst/>
                    <a:latin typeface="Sitka Banner Semibold" pitchFamily="2" charset="0"/>
                    <a:ea typeface="Cambria Math" panose="02040503050406030204" pitchFamily="18" charset="0"/>
                    <a:cs typeface="Arial" panose="020B0604020202020204" pitchFamily="34" charset="0"/>
                  </a:rPr>
                  <a:t>Feature Extraction: </a:t>
                </a:r>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Identifies and describes the most common features that de-fine the internal structure of the text-datasets (training &amp; testing)</a:t>
                </a:r>
                <a14:m>
                  <m:oMath xmlns:m="http://schemas.openxmlformats.org/officeDocument/2006/math">
                    <m:sSup>
                      <m:sSupPr>
                        <m:ctrlPr>
                          <a:rPr lang="en-US" i="1" dirty="0" smtClean="0">
                            <a:solidFill>
                              <a:schemeClr val="bg1"/>
                            </a:solidFill>
                            <a:effectLst/>
                            <a:latin typeface="Cambria Math" panose="02040503050406030204" pitchFamily="18" charset="0"/>
                            <a:ea typeface="Cambria Math" panose="02040503050406030204" pitchFamily="18" charset="0"/>
                            <a:cs typeface="Arial" panose="020B0604020202020204" pitchFamily="34" charset="0"/>
                          </a:rPr>
                        </m:ctrlPr>
                      </m:sSupPr>
                      <m:e>
                        <m:r>
                          <a:rPr lang="en-US" b="0" i="1" dirty="0" smtClean="0">
                            <a:solidFill>
                              <a:schemeClr val="bg1"/>
                            </a:solidFill>
                            <a:effectLst/>
                            <a:latin typeface="Cambria Math" panose="02040503050406030204" pitchFamily="18" charset="0"/>
                            <a:ea typeface="Cambria Math" panose="02040503050406030204" pitchFamily="18" charset="0"/>
                            <a:cs typeface="Arial" panose="020B0604020202020204" pitchFamily="34" charset="0"/>
                          </a:rPr>
                          <m:t> </m:t>
                        </m:r>
                      </m:e>
                      <m:sup>
                        <m:r>
                          <a:rPr lang="en-US" i="1" dirty="0">
                            <a:solidFill>
                              <a:schemeClr val="bg1"/>
                            </a:solidFill>
                            <a:latin typeface="Cambria Math" panose="02040503050406030204" pitchFamily="18" charset="0"/>
                            <a:ea typeface="Cambria Math" panose="02040503050406030204" pitchFamily="18" charset="0"/>
                            <a:cs typeface="Arial" panose="020B0604020202020204" pitchFamily="34" charset="0"/>
                          </a:rPr>
                          <m:t>1</m:t>
                        </m:r>
                      </m:sup>
                    </m:sSup>
                  </m:oMath>
                </a14:m>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a:t>
                </a:r>
              </a:p>
              <a:p>
                <a:pPr lvl="0"/>
                <a:endParaRPr lang="en-US" sz="1200" dirty="0">
                  <a:solidFill>
                    <a:schemeClr val="bg1"/>
                  </a:solidFill>
                  <a:latin typeface="Sitka Banner" panose="02000505000000020004" pitchFamily="2" charset="0"/>
                  <a:ea typeface="Cambria Math" panose="02040503050406030204" pitchFamily="18" charset="0"/>
                  <a:cs typeface="Arial" panose="020B0604020202020204" pitchFamily="34" charset="0"/>
                </a:endParaRPr>
              </a:p>
              <a:p>
                <a:pPr lvl="0"/>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These features include: Single Letter Frequencies, Letter </a:t>
                </a:r>
                <a:r>
                  <a:rPr lang="en-US" sz="20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Occurencies</a:t>
                </a:r>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in k-letter words, Letter Position Frequencies and Double Letters Frequencies.</a:t>
                </a:r>
                <a:endParaRPr lang="el-GR"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24674E46-A049-46D1-B45D-261480A23DE3}"/>
                  </a:ext>
                </a:extLst>
              </p:cNvPr>
              <p:cNvSpPr txBox="1">
                <a:spLocks noRot="1" noChangeAspect="1" noMove="1" noResize="1" noEditPoints="1" noAdjustHandles="1" noChangeArrowheads="1" noChangeShapeType="1" noTextEdit="1"/>
              </p:cNvSpPr>
              <p:nvPr/>
            </p:nvSpPr>
            <p:spPr>
              <a:xfrm>
                <a:off x="464719" y="1326327"/>
                <a:ext cx="8214562" cy="1508105"/>
              </a:xfrm>
              <a:prstGeom prst="rect">
                <a:avLst/>
              </a:prstGeom>
              <a:blipFill>
                <a:blip r:embed="rId3"/>
                <a:stretch>
                  <a:fillRect l="-742" t="-2834" b="-6478"/>
                </a:stretch>
              </a:blipFill>
            </p:spPr>
            <p:txBody>
              <a:bodyPr/>
              <a:lstStyle/>
              <a:p>
                <a:r>
                  <a:rPr lang="el-GR">
                    <a:noFill/>
                  </a:rPr>
                  <a:t> </a:t>
                </a:r>
              </a:p>
            </p:txBody>
          </p:sp>
        </mc:Fallback>
      </mc:AlternateContent>
      <p:sp>
        <p:nvSpPr>
          <p:cNvPr id="6" name="TextBox 5">
            <a:extLst>
              <a:ext uri="{FF2B5EF4-FFF2-40B4-BE49-F238E27FC236}">
                <a16:creationId xmlns:a16="http://schemas.microsoft.com/office/drawing/2014/main" id="{56C4A42A-1773-6FC9-0265-A76C6EE8D8AC}"/>
              </a:ext>
            </a:extLst>
          </p:cNvPr>
          <p:cNvSpPr txBox="1"/>
          <p:nvPr/>
        </p:nvSpPr>
        <p:spPr>
          <a:xfrm>
            <a:off x="464719" y="446636"/>
            <a:ext cx="7340602" cy="584775"/>
          </a:xfrm>
          <a:prstGeom prst="rect">
            <a:avLst/>
          </a:prstGeom>
          <a:noFill/>
        </p:spPr>
        <p:txBody>
          <a:bodyPr wrap="square">
            <a:spAutoFit/>
          </a:bodyPr>
          <a:lstStyle/>
          <a:p>
            <a:pPr lvl="0"/>
            <a:r>
              <a:rPr lang="en-US" sz="3200" b="1" dirty="0">
                <a:solidFill>
                  <a:schemeClr val="bg1"/>
                </a:solidFill>
                <a:effectLst/>
                <a:latin typeface="Sitka Banner Semibold" pitchFamily="2" charset="0"/>
                <a:ea typeface="Cambria Math" panose="02040503050406030204" pitchFamily="18" charset="0"/>
                <a:cs typeface="Arial" panose="020B0604020202020204" pitchFamily="34" charset="0"/>
              </a:rPr>
              <a:t>The Steps of the Classification Process</a:t>
            </a:r>
            <a:endParaRPr lang="el-GR" sz="3200" b="1" dirty="0">
              <a:solidFill>
                <a:schemeClr val="bg1"/>
              </a:solidFill>
              <a:effectLst/>
              <a:latin typeface="Sitka Banner Semibold" pitchFamily="2" charset="0"/>
              <a:ea typeface="Cambria Math" panose="02040503050406030204" pitchFamily="18" charset="0"/>
              <a:cs typeface="Arial" panose="020B0604020202020204" pitchFamily="34" charset="0"/>
            </a:endParaRPr>
          </a:p>
        </p:txBody>
      </p:sp>
      <p:sp>
        <p:nvSpPr>
          <p:cNvPr id="2" name="TextBox 1">
            <a:extLst>
              <a:ext uri="{FF2B5EF4-FFF2-40B4-BE49-F238E27FC236}">
                <a16:creationId xmlns:a16="http://schemas.microsoft.com/office/drawing/2014/main" id="{A9AE8BF3-5879-5DE7-693A-AE830249B6E4}"/>
              </a:ext>
            </a:extLst>
          </p:cNvPr>
          <p:cNvSpPr txBox="1"/>
          <p:nvPr/>
        </p:nvSpPr>
        <p:spPr>
          <a:xfrm>
            <a:off x="464719" y="3715081"/>
            <a:ext cx="8214562" cy="707886"/>
          </a:xfrm>
          <a:prstGeom prst="rect">
            <a:avLst/>
          </a:prstGeom>
          <a:noFill/>
        </p:spPr>
        <p:txBody>
          <a:bodyPr wrap="square">
            <a:spAutoFit/>
          </a:bodyPr>
          <a:lstStyle/>
          <a:p>
            <a:pPr lvl="0"/>
            <a:r>
              <a:rPr lang="en-US" sz="2000" b="1" dirty="0">
                <a:solidFill>
                  <a:srgbClr val="ACEF91"/>
                </a:solidFill>
                <a:effectLst/>
                <a:latin typeface="Cambria Math" panose="02040503050406030204" pitchFamily="18" charset="0"/>
                <a:ea typeface="Cambria Math" panose="02040503050406030204" pitchFamily="18" charset="0"/>
                <a:cs typeface="Arial" panose="020B0604020202020204" pitchFamily="34" charset="0"/>
              </a:rPr>
              <a:t>2</a:t>
            </a:r>
            <a:r>
              <a:rPr lang="en-US" sz="1800" dirty="0">
                <a:solidFill>
                  <a:srgbClr val="ACEF91"/>
                </a:solidFill>
                <a:effectLst/>
                <a:latin typeface="Sitka Banner Semibold" pitchFamily="2" charset="0"/>
                <a:ea typeface="Cambria Math" panose="02040503050406030204" pitchFamily="18" charset="0"/>
                <a:cs typeface="Arial" panose="020B0604020202020204" pitchFamily="34" charset="0"/>
              </a:rPr>
              <a:t>. </a:t>
            </a:r>
            <a:r>
              <a:rPr lang="en-US" sz="2000" dirty="0">
                <a:solidFill>
                  <a:srgbClr val="ACEF91"/>
                </a:solidFill>
                <a:effectLst/>
                <a:latin typeface="Sitka Banner Semibold" pitchFamily="2" charset="0"/>
                <a:ea typeface="Cambria Math" panose="02040503050406030204" pitchFamily="18" charset="0"/>
                <a:cs typeface="Arial" panose="020B0604020202020204" pitchFamily="34" charset="0"/>
              </a:rPr>
              <a:t>Feature Selection: </a:t>
            </a:r>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Creates feature-set (X) and label-set (y), by selecting the </a:t>
            </a:r>
            <a:r>
              <a:rPr lang="en-US" sz="20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fea-tures</a:t>
            </a:r>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that describe best each class.</a:t>
            </a:r>
            <a:endParaRPr lang="el-GR"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4B8B06A-F34C-6447-D586-56D97FD885CD}"/>
                  </a:ext>
                </a:extLst>
              </p:cNvPr>
              <p:cNvSpPr txBox="1"/>
              <p:nvPr/>
            </p:nvSpPr>
            <p:spPr>
              <a:xfrm>
                <a:off x="464719" y="4566059"/>
                <a:ext cx="8214562" cy="261610"/>
              </a:xfrm>
              <a:prstGeom prst="rect">
                <a:avLst/>
              </a:prstGeom>
              <a:noFill/>
            </p:spPr>
            <p:txBody>
              <a:bodyPr wrap="square">
                <a:spAutoFit/>
              </a:bodyPr>
              <a:lstStyle/>
              <a:p>
                <a14:m>
                  <m:oMath xmlns:m="http://schemas.openxmlformats.org/officeDocument/2006/math">
                    <m:sSup>
                      <m:sSupPr>
                        <m:ctrlPr>
                          <a:rPr lang="en-US" sz="1100" i="1" dirty="0" smtClean="0">
                            <a:solidFill>
                              <a:schemeClr val="bg1"/>
                            </a:solidFill>
                            <a:effectLst/>
                            <a:latin typeface="Cambria Math" panose="02040503050406030204" pitchFamily="18" charset="0"/>
                            <a:ea typeface="Cambria Math" panose="02040503050406030204" pitchFamily="18" charset="0"/>
                            <a:cs typeface="Arial" panose="020B0604020202020204" pitchFamily="34" charset="0"/>
                          </a:rPr>
                        </m:ctrlPr>
                      </m:sSupPr>
                      <m:e>
                        <m:r>
                          <a:rPr lang="en-US" sz="1100" b="0" i="1" dirty="0" smtClean="0">
                            <a:solidFill>
                              <a:schemeClr val="bg1"/>
                            </a:solidFill>
                            <a:effectLst/>
                            <a:latin typeface="Cambria Math" panose="02040503050406030204" pitchFamily="18" charset="0"/>
                            <a:ea typeface="Cambria Math" panose="02040503050406030204" pitchFamily="18" charset="0"/>
                            <a:cs typeface="Arial" panose="020B0604020202020204" pitchFamily="34" charset="0"/>
                          </a:rPr>
                          <m:t> </m:t>
                        </m:r>
                      </m:e>
                      <m:sup>
                        <m:r>
                          <a:rPr lang="en-US" sz="1100" i="1" dirty="0">
                            <a:solidFill>
                              <a:schemeClr val="bg1"/>
                            </a:solidFill>
                            <a:latin typeface="Cambria Math" panose="02040503050406030204" pitchFamily="18" charset="0"/>
                            <a:ea typeface="Cambria Math" panose="02040503050406030204" pitchFamily="18" charset="0"/>
                            <a:cs typeface="Arial" panose="020B0604020202020204" pitchFamily="34" charset="0"/>
                          </a:rPr>
                          <m:t>1</m:t>
                        </m:r>
                      </m:sup>
                    </m:sSup>
                  </m:oMath>
                </a14:m>
                <a:r>
                  <a:rPr lang="en-US" sz="1100" dirty="0">
                    <a:solidFill>
                      <a:schemeClr val="bg1"/>
                    </a:solidFill>
                    <a:latin typeface="Sitka Banner" panose="02000505000000020004" pitchFamily="2" charset="0"/>
                    <a:ea typeface="Cambria Math" panose="02040503050406030204" pitchFamily="18" charset="0"/>
                    <a:cs typeface="Arial" panose="020B0604020202020204" pitchFamily="34" charset="0"/>
                  </a:rPr>
                  <a:t>  T</a:t>
                </a:r>
                <a:r>
                  <a:rPr lang="en-US" sz="11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raining uses plaintext, whereas testing uses ciphertext encrypted with a randomly generated key (mixed ciphertext alphabet).</a:t>
                </a:r>
                <a:endParaRPr lang="el-GR" sz="11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mc:Choice>
        <mc:Fallback xmlns="">
          <p:sp>
            <p:nvSpPr>
              <p:cNvPr id="17" name="TextBox 16">
                <a:extLst>
                  <a:ext uri="{FF2B5EF4-FFF2-40B4-BE49-F238E27FC236}">
                    <a16:creationId xmlns:a16="http://schemas.microsoft.com/office/drawing/2014/main" id="{54B8B06A-F34C-6447-D586-56D97FD885CD}"/>
                  </a:ext>
                </a:extLst>
              </p:cNvPr>
              <p:cNvSpPr txBox="1">
                <a:spLocks noRot="1" noChangeAspect="1" noMove="1" noResize="1" noEditPoints="1" noAdjustHandles="1" noChangeArrowheads="1" noChangeShapeType="1" noTextEdit="1"/>
              </p:cNvSpPr>
              <p:nvPr/>
            </p:nvSpPr>
            <p:spPr>
              <a:xfrm>
                <a:off x="464719" y="4566059"/>
                <a:ext cx="8214562" cy="261610"/>
              </a:xfrm>
              <a:prstGeom prst="rect">
                <a:avLst/>
              </a:prstGeom>
              <a:blipFill>
                <a:blip r:embed="rId4"/>
                <a:stretch>
                  <a:fillRect b="-16279"/>
                </a:stretch>
              </a:blipFill>
            </p:spPr>
            <p:txBody>
              <a:bodyPr/>
              <a:lstStyle/>
              <a:p>
                <a:r>
                  <a:rPr lang="el-GR">
                    <a:noFill/>
                  </a:rPr>
                  <a:t> </a:t>
                </a:r>
              </a:p>
            </p:txBody>
          </p:sp>
        </mc:Fallback>
      </mc:AlternateContent>
      <p:pic>
        <p:nvPicPr>
          <p:cNvPr id="23" name="Εικόνα 22">
            <a:extLst>
              <a:ext uri="{FF2B5EF4-FFF2-40B4-BE49-F238E27FC236}">
                <a16:creationId xmlns:a16="http://schemas.microsoft.com/office/drawing/2014/main" id="{4E0EA9DB-B4AF-027E-3CD9-46AAE22E22C7}"/>
              </a:ext>
            </a:extLst>
          </p:cNvPr>
          <p:cNvPicPr>
            <a:picLocks noChangeAspect="1"/>
          </p:cNvPicPr>
          <p:nvPr/>
        </p:nvPicPr>
        <p:blipFill rotWithShape="1">
          <a:blip r:embed="rId5"/>
          <a:srcRect l="20000" t="63589" r="28941" b="29296"/>
          <a:stretch/>
        </p:blipFill>
        <p:spPr>
          <a:xfrm>
            <a:off x="1341390" y="3027578"/>
            <a:ext cx="6310325" cy="494357"/>
          </a:xfrm>
          <a:prstGeom prst="rect">
            <a:avLst/>
          </a:prstGeom>
        </p:spPr>
      </p:pic>
    </p:spTree>
    <p:extLst>
      <p:ext uri="{BB962C8B-B14F-4D97-AF65-F5344CB8AC3E}">
        <p14:creationId xmlns:p14="http://schemas.microsoft.com/office/powerpoint/2010/main" val="131385371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5" name="TextBox 4">
            <a:extLst>
              <a:ext uri="{FF2B5EF4-FFF2-40B4-BE49-F238E27FC236}">
                <a16:creationId xmlns:a16="http://schemas.microsoft.com/office/drawing/2014/main" id="{24674E46-A049-46D1-B45D-261480A23DE3}"/>
              </a:ext>
            </a:extLst>
          </p:cNvPr>
          <p:cNvSpPr txBox="1"/>
          <p:nvPr/>
        </p:nvSpPr>
        <p:spPr>
          <a:xfrm>
            <a:off x="464719" y="1326327"/>
            <a:ext cx="8214562" cy="1015663"/>
          </a:xfrm>
          <a:prstGeom prst="rect">
            <a:avLst/>
          </a:prstGeom>
          <a:noFill/>
        </p:spPr>
        <p:txBody>
          <a:bodyPr wrap="square">
            <a:spAutoFit/>
          </a:bodyPr>
          <a:lstStyle/>
          <a:p>
            <a:pPr lvl="0"/>
            <a:r>
              <a:rPr lang="en-US" sz="2000" b="1" dirty="0">
                <a:solidFill>
                  <a:srgbClr val="FCDF64"/>
                </a:solidFill>
                <a:effectLst/>
                <a:latin typeface="Cambria Math" panose="02040503050406030204" pitchFamily="18" charset="0"/>
                <a:ea typeface="Cambria Math" panose="02040503050406030204" pitchFamily="18" charset="0"/>
                <a:cs typeface="Arial" panose="020B0604020202020204" pitchFamily="34" charset="0"/>
              </a:rPr>
              <a:t>3</a:t>
            </a:r>
            <a:r>
              <a:rPr lang="en-US" sz="1800" dirty="0">
                <a:solidFill>
                  <a:srgbClr val="FCDF64"/>
                </a:solidFill>
                <a:effectLst/>
                <a:latin typeface="Sitka Banner Semibold" pitchFamily="2" charset="0"/>
                <a:ea typeface="Cambria Math" panose="02040503050406030204" pitchFamily="18" charset="0"/>
                <a:cs typeface="Arial" panose="020B0604020202020204" pitchFamily="34" charset="0"/>
              </a:rPr>
              <a:t>. </a:t>
            </a:r>
            <a:r>
              <a:rPr lang="en-US" sz="2000" dirty="0">
                <a:solidFill>
                  <a:srgbClr val="FCDF64"/>
                </a:solidFill>
                <a:latin typeface="Sitka Banner Semibold" pitchFamily="2" charset="0"/>
                <a:ea typeface="Cambria Math" panose="02040503050406030204" pitchFamily="18" charset="0"/>
                <a:cs typeface="Arial" panose="020B0604020202020204" pitchFamily="34" charset="0"/>
              </a:rPr>
              <a:t>Iterative Classification</a:t>
            </a:r>
            <a:r>
              <a:rPr lang="en-US" sz="20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 </a:t>
            </a:r>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Trains an SVM classifier on the training plaintext. It then uses this classification model iteratively, to assign class-labels to the testing ciphertext (decryption alphabet prediction).</a:t>
            </a:r>
            <a:endParaRPr lang="el-GR"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6" name="TextBox 5">
            <a:extLst>
              <a:ext uri="{FF2B5EF4-FFF2-40B4-BE49-F238E27FC236}">
                <a16:creationId xmlns:a16="http://schemas.microsoft.com/office/drawing/2014/main" id="{56C4A42A-1773-6FC9-0265-A76C6EE8D8AC}"/>
              </a:ext>
            </a:extLst>
          </p:cNvPr>
          <p:cNvSpPr txBox="1"/>
          <p:nvPr/>
        </p:nvSpPr>
        <p:spPr>
          <a:xfrm>
            <a:off x="464719" y="446636"/>
            <a:ext cx="7340602" cy="584775"/>
          </a:xfrm>
          <a:prstGeom prst="rect">
            <a:avLst/>
          </a:prstGeom>
          <a:noFill/>
        </p:spPr>
        <p:txBody>
          <a:bodyPr wrap="square">
            <a:spAutoFit/>
          </a:bodyPr>
          <a:lstStyle/>
          <a:p>
            <a:pPr lvl="0"/>
            <a:r>
              <a:rPr lang="en-US" sz="3200" b="1" dirty="0">
                <a:solidFill>
                  <a:schemeClr val="bg1"/>
                </a:solidFill>
                <a:effectLst/>
                <a:latin typeface="Sitka Banner Semibold" pitchFamily="2" charset="0"/>
                <a:ea typeface="Cambria Math" panose="02040503050406030204" pitchFamily="18" charset="0"/>
                <a:cs typeface="Arial" panose="020B0604020202020204" pitchFamily="34" charset="0"/>
              </a:rPr>
              <a:t>The Steps of the Classification Process</a:t>
            </a:r>
            <a:endParaRPr lang="el-GR" sz="3200" b="1" dirty="0">
              <a:solidFill>
                <a:schemeClr val="bg1"/>
              </a:solidFill>
              <a:effectLst/>
              <a:latin typeface="Sitka Banner Semibold" pitchFamily="2" charset="0"/>
              <a:ea typeface="Cambria Math" panose="02040503050406030204" pitchFamily="18" charset="0"/>
              <a:cs typeface="Arial" panose="020B0604020202020204" pitchFamily="34" charset="0"/>
            </a:endParaRPr>
          </a:p>
        </p:txBody>
      </p:sp>
      <p:sp>
        <p:nvSpPr>
          <p:cNvPr id="4" name="TextBox 3">
            <a:extLst>
              <a:ext uri="{FF2B5EF4-FFF2-40B4-BE49-F238E27FC236}">
                <a16:creationId xmlns:a16="http://schemas.microsoft.com/office/drawing/2014/main" id="{C161820B-3BCA-47CF-62A3-FDEA56C820EC}"/>
              </a:ext>
            </a:extLst>
          </p:cNvPr>
          <p:cNvSpPr txBox="1"/>
          <p:nvPr/>
        </p:nvSpPr>
        <p:spPr>
          <a:xfrm>
            <a:off x="847412" y="2578484"/>
            <a:ext cx="2136130" cy="369332"/>
          </a:xfrm>
          <a:prstGeom prst="rect">
            <a:avLst/>
          </a:prstGeom>
          <a:noFill/>
        </p:spPr>
        <p:txBody>
          <a:bodyPr wrap="square">
            <a:spAutoFit/>
          </a:bodyPr>
          <a:lstStyle/>
          <a:p>
            <a:pPr lvl="0"/>
            <a:r>
              <a:rPr lang="en-US" sz="18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Why iterative though?</a:t>
            </a:r>
          </a:p>
        </p:txBody>
      </p:sp>
      <p:pic>
        <p:nvPicPr>
          <p:cNvPr id="8" name="Γραφικό 7" descr="Μπερδεμένο πρόσωπο με συμπαγές γέμισμα με συμπαγές γέμισμα">
            <a:extLst>
              <a:ext uri="{FF2B5EF4-FFF2-40B4-BE49-F238E27FC236}">
                <a16:creationId xmlns:a16="http://schemas.microsoft.com/office/drawing/2014/main" id="{96DD53F7-3CCB-A49A-6983-2ADEF20F6E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7808" y="2593348"/>
            <a:ext cx="339604" cy="339604"/>
          </a:xfrm>
          <a:prstGeom prst="rect">
            <a:avLst/>
          </a:prstGeom>
        </p:spPr>
      </p:pic>
      <p:sp>
        <p:nvSpPr>
          <p:cNvPr id="9" name="TextBox 8">
            <a:extLst>
              <a:ext uri="{FF2B5EF4-FFF2-40B4-BE49-F238E27FC236}">
                <a16:creationId xmlns:a16="http://schemas.microsoft.com/office/drawing/2014/main" id="{49FF6A3F-8DBA-BC22-D5E0-24E7A37A3B9D}"/>
              </a:ext>
            </a:extLst>
          </p:cNvPr>
          <p:cNvSpPr txBox="1"/>
          <p:nvPr/>
        </p:nvSpPr>
        <p:spPr>
          <a:xfrm>
            <a:off x="464719" y="3004093"/>
            <a:ext cx="8214562" cy="1692771"/>
          </a:xfrm>
          <a:prstGeom prst="rect">
            <a:avLst/>
          </a:prstGeom>
          <a:noFill/>
        </p:spPr>
        <p:txBody>
          <a:bodyPr wrap="square">
            <a:spAutoFit/>
          </a:bodyPr>
          <a:lstStyle/>
          <a:p>
            <a:pPr lvl="0"/>
            <a:r>
              <a:rPr lang="en-US" sz="1800" dirty="0">
                <a:solidFill>
                  <a:srgbClr val="FCDF64"/>
                </a:solidFill>
                <a:effectLst/>
                <a:latin typeface="Sitka Banner Semibold" pitchFamily="2" charset="0"/>
                <a:ea typeface="Cambria Math" panose="02040503050406030204" pitchFamily="18" charset="0"/>
                <a:cs typeface="Arial" panose="020B0604020202020204" pitchFamily="34" charset="0"/>
              </a:rPr>
              <a:t>Validity and Completeness: </a:t>
            </a:r>
            <a:r>
              <a:rPr lang="en-US" sz="18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every letter of the English alphabet should occur exactly once in the decryption alphabet – here is an example of an invalid decryption alphabet: </a:t>
            </a:r>
            <a:r>
              <a:rPr lang="en-US" sz="18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a</a:t>
            </a:r>
            <a:r>
              <a:rPr lang="en-US" sz="18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b</a:t>
            </a:r>
            <a:r>
              <a:rPr lang="en-US" sz="18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ae</a:t>
            </a:r>
            <a:r>
              <a:rPr lang="en-US" sz="18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yo</a:t>
            </a:r>
            <a:r>
              <a:rPr lang="en-US" sz="18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dd</a:t>
            </a:r>
            <a:r>
              <a:rPr lang="en-US" sz="18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t</a:t>
            </a:r>
            <a:r>
              <a:rPr lang="en-US" sz="18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a</a:t>
            </a:r>
            <a:r>
              <a:rPr lang="en-US" sz="18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g</a:t>
            </a:r>
            <a:r>
              <a:rPr lang="en-US" sz="18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a:t>
            </a:r>
            <a:r>
              <a:rPr lang="en-US" sz="18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o</a:t>
            </a:r>
            <a:r>
              <a:rPr lang="en-US" sz="18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pk</a:t>
            </a:r>
            <a:r>
              <a:rPr lang="en-US" sz="18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u</a:t>
            </a:r>
            <a:r>
              <a:rPr lang="en-US" sz="18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k</a:t>
            </a:r>
            <a:r>
              <a:rPr lang="en-US" sz="18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l</a:t>
            </a:r>
            <a:r>
              <a:rPr lang="en-US" sz="18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ape</a:t>
            </a:r>
            <a:r>
              <a:rPr lang="en-US" sz="18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zj</a:t>
            </a:r>
            <a:r>
              <a:rPr lang="en-US" sz="18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p</a:t>
            </a:r>
            <a:r>
              <a:rPr lang="en-US" sz="18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nv</a:t>
            </a:r>
            <a:r>
              <a:rPr lang="en-US" sz="18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8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a:t>
            </a:r>
          </a:p>
          <a:p>
            <a:pPr lvl="0"/>
            <a:endParaRPr lang="en-US"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a:p>
            <a:pPr lvl="0"/>
            <a:r>
              <a:rPr lang="en-US" sz="1800" dirty="0">
                <a:solidFill>
                  <a:srgbClr val="FCDF64"/>
                </a:solidFill>
                <a:effectLst/>
                <a:latin typeface="Sitka Banner Semibold" pitchFamily="2" charset="0"/>
                <a:ea typeface="Cambria Math" panose="02040503050406030204" pitchFamily="18" charset="0"/>
                <a:cs typeface="Arial" panose="020B0604020202020204" pitchFamily="34" charset="0"/>
              </a:rPr>
              <a:t>Solution: </a:t>
            </a:r>
            <a:r>
              <a:rPr lang="en-US" sz="18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training and testing iteratively up until the predicted decryption alphabet becomes valid and complete.</a:t>
            </a:r>
          </a:p>
        </p:txBody>
      </p:sp>
    </p:spTree>
    <p:extLst>
      <p:ext uri="{BB962C8B-B14F-4D97-AF65-F5344CB8AC3E}">
        <p14:creationId xmlns:p14="http://schemas.microsoft.com/office/powerpoint/2010/main" val="80827272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6" name="TextBox 5">
            <a:extLst>
              <a:ext uri="{FF2B5EF4-FFF2-40B4-BE49-F238E27FC236}">
                <a16:creationId xmlns:a16="http://schemas.microsoft.com/office/drawing/2014/main" id="{56C4A42A-1773-6FC9-0265-A76C6EE8D8AC}"/>
              </a:ext>
            </a:extLst>
          </p:cNvPr>
          <p:cNvSpPr txBox="1"/>
          <p:nvPr/>
        </p:nvSpPr>
        <p:spPr>
          <a:xfrm>
            <a:off x="464719" y="446636"/>
            <a:ext cx="7340602" cy="584775"/>
          </a:xfrm>
          <a:prstGeom prst="rect">
            <a:avLst/>
          </a:prstGeom>
          <a:noFill/>
        </p:spPr>
        <p:txBody>
          <a:bodyPr wrap="square">
            <a:spAutoFit/>
          </a:bodyPr>
          <a:lstStyle/>
          <a:p>
            <a:pPr lvl="0"/>
            <a:r>
              <a:rPr lang="en-US" sz="3200" b="1" dirty="0">
                <a:solidFill>
                  <a:schemeClr val="bg1"/>
                </a:solidFill>
                <a:effectLst/>
                <a:latin typeface="Sitka Banner Semibold" pitchFamily="2" charset="0"/>
                <a:ea typeface="Cambria Math" panose="02040503050406030204" pitchFamily="18" charset="0"/>
                <a:cs typeface="Arial" panose="020B0604020202020204" pitchFamily="34" charset="0"/>
              </a:rPr>
              <a:t>The Steps of the Classification Process</a:t>
            </a:r>
            <a:endParaRPr lang="el-GR" sz="3200" b="1" dirty="0">
              <a:solidFill>
                <a:schemeClr val="bg1"/>
              </a:solidFill>
              <a:effectLst/>
              <a:latin typeface="Sitka Banner Semibold" pitchFamily="2" charset="0"/>
              <a:ea typeface="Cambria Math" panose="02040503050406030204" pitchFamily="18" charset="0"/>
              <a:cs typeface="Arial" panose="020B0604020202020204" pitchFamily="34" charset="0"/>
            </a:endParaRPr>
          </a:p>
        </p:txBody>
      </p:sp>
      <p:sp>
        <p:nvSpPr>
          <p:cNvPr id="3" name="TextBox 2">
            <a:extLst>
              <a:ext uri="{FF2B5EF4-FFF2-40B4-BE49-F238E27FC236}">
                <a16:creationId xmlns:a16="http://schemas.microsoft.com/office/drawing/2014/main" id="{2A18EE30-1E4C-08F3-8B53-591BD2F990FF}"/>
              </a:ext>
            </a:extLst>
          </p:cNvPr>
          <p:cNvSpPr txBox="1"/>
          <p:nvPr/>
        </p:nvSpPr>
        <p:spPr>
          <a:xfrm>
            <a:off x="464719" y="1251219"/>
            <a:ext cx="8214562" cy="707886"/>
          </a:xfrm>
          <a:prstGeom prst="rect">
            <a:avLst/>
          </a:prstGeom>
          <a:noFill/>
        </p:spPr>
        <p:txBody>
          <a:bodyPr wrap="square">
            <a:spAutoFit/>
          </a:bodyPr>
          <a:lstStyle/>
          <a:p>
            <a:pPr lvl="0"/>
            <a:r>
              <a:rPr lang="en-US" sz="2000" b="1" dirty="0">
                <a:solidFill>
                  <a:srgbClr val="8DDEFB"/>
                </a:solidFill>
                <a:effectLst/>
                <a:latin typeface="Cambria Math" panose="02040503050406030204" pitchFamily="18" charset="0"/>
                <a:ea typeface="Cambria Math" panose="02040503050406030204" pitchFamily="18" charset="0"/>
                <a:cs typeface="Arial" panose="020B0604020202020204" pitchFamily="34" charset="0"/>
              </a:rPr>
              <a:t>4</a:t>
            </a:r>
            <a:r>
              <a:rPr lang="en-US" sz="1800" dirty="0">
                <a:solidFill>
                  <a:srgbClr val="8DDEFB"/>
                </a:solidFill>
                <a:effectLst/>
                <a:latin typeface="Sitka Banner Semibold" pitchFamily="2" charset="0"/>
                <a:ea typeface="Cambria Math" panose="02040503050406030204" pitchFamily="18" charset="0"/>
                <a:cs typeface="Arial" panose="020B0604020202020204" pitchFamily="34" charset="0"/>
              </a:rPr>
              <a:t>. </a:t>
            </a:r>
            <a:r>
              <a:rPr lang="en-US" sz="2000" dirty="0">
                <a:solidFill>
                  <a:srgbClr val="8DDEFB"/>
                </a:solidFill>
                <a:latin typeface="Sitka Banner Semibold" pitchFamily="2" charset="0"/>
                <a:ea typeface="Cambria Math" panose="02040503050406030204" pitchFamily="18" charset="0"/>
                <a:cs typeface="Arial" panose="020B0604020202020204" pitchFamily="34" charset="0"/>
              </a:rPr>
              <a:t>Ciphertext Decryption</a:t>
            </a:r>
            <a:r>
              <a:rPr lang="en-US" sz="2000" dirty="0">
                <a:solidFill>
                  <a:srgbClr val="8DDEFB"/>
                </a:solidFill>
                <a:effectLst/>
                <a:latin typeface="Sitka Banner" panose="02000505000000020004" pitchFamily="2" charset="0"/>
                <a:ea typeface="Cambria Math" panose="02040503050406030204" pitchFamily="18" charset="0"/>
                <a:cs typeface="Arial" panose="020B0604020202020204" pitchFamily="34" charset="0"/>
              </a:rPr>
              <a:t>: </a:t>
            </a:r>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Applies the predicted decryption alphabet to the testing ciphertext to decrypt it.</a:t>
            </a:r>
            <a:endParaRPr lang="el-GR"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7" name="TextBox 6">
            <a:extLst>
              <a:ext uri="{FF2B5EF4-FFF2-40B4-BE49-F238E27FC236}">
                <a16:creationId xmlns:a16="http://schemas.microsoft.com/office/drawing/2014/main" id="{D1DBF7F1-50BD-0B96-9B24-B48D13A25E26}"/>
              </a:ext>
            </a:extLst>
          </p:cNvPr>
          <p:cNvSpPr txBox="1"/>
          <p:nvPr/>
        </p:nvSpPr>
        <p:spPr>
          <a:xfrm>
            <a:off x="4700285" y="3164966"/>
            <a:ext cx="3854240" cy="1569660"/>
          </a:xfrm>
          <a:prstGeom prst="rect">
            <a:avLst/>
          </a:prstGeom>
          <a:noFill/>
        </p:spPr>
        <p:txBody>
          <a:bodyPr wrap="square">
            <a:spAutoFit/>
          </a:bodyPr>
          <a:lstStyle/>
          <a:p>
            <a:r>
              <a:rPr lang="en-US" sz="1600" dirty="0">
                <a:solidFill>
                  <a:schemeClr val="bg1"/>
                </a:solidFill>
                <a:latin typeface="Sitka Banner" panose="02000505000000020004" pitchFamily="2" charset="0"/>
              </a:rPr>
              <a:t>my rest is gone my heart is sore peace find i never and never more where he is not life is the tomb the world is bitterness and gloom crazed is my poor distracted brain my thread of thought is rent in twain my rest is gone my heart is sore peace find i never and never more</a:t>
            </a:r>
            <a:endParaRPr lang="el-GR" sz="1600" dirty="0">
              <a:solidFill>
                <a:schemeClr val="bg1"/>
              </a:solidFill>
              <a:latin typeface="Sitka Banner" panose="02000505000000020004" pitchFamily="2" charset="0"/>
            </a:endParaRPr>
          </a:p>
        </p:txBody>
      </p:sp>
      <p:sp>
        <p:nvSpPr>
          <p:cNvPr id="10" name="TextBox 9">
            <a:extLst>
              <a:ext uri="{FF2B5EF4-FFF2-40B4-BE49-F238E27FC236}">
                <a16:creationId xmlns:a16="http://schemas.microsoft.com/office/drawing/2014/main" id="{67E3CA6E-E3C3-66D4-0C39-95FB4736B124}"/>
              </a:ext>
            </a:extLst>
          </p:cNvPr>
          <p:cNvSpPr txBox="1"/>
          <p:nvPr/>
        </p:nvSpPr>
        <p:spPr>
          <a:xfrm>
            <a:off x="1751691" y="2124534"/>
            <a:ext cx="6423588" cy="338554"/>
          </a:xfrm>
          <a:prstGeom prst="rect">
            <a:avLst/>
          </a:prstGeom>
          <a:noFill/>
        </p:spPr>
        <p:txBody>
          <a:bodyPr wrap="square">
            <a:spAutoFit/>
          </a:bodyPr>
          <a:lstStyle/>
          <a:p>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Suppose this is the predicted decryption alphabet: </a:t>
            </a:r>
          </a:p>
        </p:txBody>
      </p:sp>
      <p:pic>
        <p:nvPicPr>
          <p:cNvPr id="11" name="Γραφικό 10" descr="Αναζήτηση φακέλου με συμπαγές γέμισμα">
            <a:extLst>
              <a:ext uri="{FF2B5EF4-FFF2-40B4-BE49-F238E27FC236}">
                <a16:creationId xmlns:a16="http://schemas.microsoft.com/office/drawing/2014/main" id="{B187EE56-B09A-E4C7-1A7A-5278E61167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7310" y="2107325"/>
            <a:ext cx="355763" cy="355763"/>
          </a:xfrm>
          <a:prstGeom prst="rect">
            <a:avLst/>
          </a:prstGeom>
        </p:spPr>
      </p:pic>
      <p:sp>
        <p:nvSpPr>
          <p:cNvPr id="12" name="TextBox 11">
            <a:extLst>
              <a:ext uri="{FF2B5EF4-FFF2-40B4-BE49-F238E27FC236}">
                <a16:creationId xmlns:a16="http://schemas.microsoft.com/office/drawing/2014/main" id="{B08E8CB4-9C1C-CC5C-17F0-9A7696A4ECA9}"/>
              </a:ext>
            </a:extLst>
          </p:cNvPr>
          <p:cNvSpPr txBox="1"/>
          <p:nvPr/>
        </p:nvSpPr>
        <p:spPr>
          <a:xfrm>
            <a:off x="869299" y="2115930"/>
            <a:ext cx="946786" cy="338554"/>
          </a:xfrm>
          <a:prstGeom prst="rect">
            <a:avLst/>
          </a:prstGeom>
          <a:noFill/>
        </p:spPr>
        <p:txBody>
          <a:bodyPr wrap="square">
            <a:spAutoFit/>
          </a:bodyPr>
          <a:lstStyle/>
          <a:p>
            <a:pPr lvl="0"/>
            <a:r>
              <a:rPr lang="en-US" sz="1600" b="1" dirty="0">
                <a:solidFill>
                  <a:srgbClr val="FCDF64"/>
                </a:solidFill>
                <a:latin typeface="Sitka Banner Semibold" pitchFamily="2" charset="0"/>
                <a:ea typeface="Cambria Math" panose="02040503050406030204" pitchFamily="18" charset="0"/>
                <a:cs typeface="Arial" panose="020B0604020202020204" pitchFamily="34" charset="0"/>
              </a:rPr>
              <a:t>Example:</a:t>
            </a:r>
            <a:endParaRPr lang="el-GR" sz="1600" b="1" dirty="0">
              <a:solidFill>
                <a:srgbClr val="FCDF64"/>
              </a:solidFill>
              <a:latin typeface="Sitka Banner Semibold" pitchFamily="2" charset="0"/>
              <a:ea typeface="Cambria Math" panose="02040503050406030204" pitchFamily="18" charset="0"/>
              <a:cs typeface="Arial" panose="020B0604020202020204" pitchFamily="34" charset="0"/>
            </a:endParaRPr>
          </a:p>
        </p:txBody>
      </p:sp>
      <p:sp>
        <p:nvSpPr>
          <p:cNvPr id="14" name="TextBox 13">
            <a:extLst>
              <a:ext uri="{FF2B5EF4-FFF2-40B4-BE49-F238E27FC236}">
                <a16:creationId xmlns:a16="http://schemas.microsoft.com/office/drawing/2014/main" id="{8E736657-3BCE-403E-C7D1-50800FB74B1D}"/>
              </a:ext>
            </a:extLst>
          </p:cNvPr>
          <p:cNvSpPr txBox="1"/>
          <p:nvPr/>
        </p:nvSpPr>
        <p:spPr>
          <a:xfrm>
            <a:off x="557310" y="3164966"/>
            <a:ext cx="3790410" cy="1569660"/>
          </a:xfrm>
          <a:prstGeom prst="rect">
            <a:avLst/>
          </a:prstGeom>
          <a:noFill/>
        </p:spPr>
        <p:txBody>
          <a:bodyPr wrap="square">
            <a:spAutoFit/>
          </a:bodyPr>
          <a:lstStyle/>
          <a:p>
            <a:r>
              <a:rPr lang="en-US" sz="1600" dirty="0" err="1">
                <a:solidFill>
                  <a:schemeClr val="bg1"/>
                </a:solidFill>
                <a:latin typeface="Sitka Banner" panose="02000505000000020004" pitchFamily="2" charset="0"/>
              </a:rPr>
              <a:t>sv</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aypf</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tp</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buky</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sv</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dyraf</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tp</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puay</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qyrhy</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otke</a:t>
            </a:r>
            <a:r>
              <a:rPr lang="en-US" sz="1600" dirty="0">
                <a:solidFill>
                  <a:schemeClr val="bg1"/>
                </a:solidFill>
                <a:latin typeface="Sitka Banner" panose="02000505000000020004" pitchFamily="2" charset="0"/>
              </a:rPr>
              <a:t> t </a:t>
            </a:r>
            <a:r>
              <a:rPr lang="en-US" sz="1600" dirty="0" err="1">
                <a:solidFill>
                  <a:schemeClr val="bg1"/>
                </a:solidFill>
                <a:latin typeface="Sitka Banner" panose="02000505000000020004" pitchFamily="2" charset="0"/>
              </a:rPr>
              <a:t>kyjya</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rke</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kyjya</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suay</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xdyay</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dy</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tp</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kuf</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itoy</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tp</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fdy</a:t>
            </a:r>
            <a:r>
              <a:rPr lang="en-US" sz="1600" dirty="0">
                <a:solidFill>
                  <a:schemeClr val="bg1"/>
                </a:solidFill>
                <a:latin typeface="Sitka Banner" panose="02000505000000020004" pitchFamily="2" charset="0"/>
              </a:rPr>
              <a:t> fusc </a:t>
            </a:r>
            <a:r>
              <a:rPr lang="en-US" sz="1600" dirty="0" err="1">
                <a:solidFill>
                  <a:schemeClr val="bg1"/>
                </a:solidFill>
                <a:latin typeface="Sitka Banner" panose="02000505000000020004" pitchFamily="2" charset="0"/>
              </a:rPr>
              <a:t>fdy</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xuaie</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tp</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ctffyakypp</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rke</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biuus</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harwye</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tp</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sv</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quua</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etpfarhfye</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cartk</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sv</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fdayre</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uo</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fduzbdf</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tp</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aykf</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tk</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fxrtk</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sv</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aypf</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tp</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buky</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sv</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dyraf</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tp</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puay</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qyrhy</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otke</a:t>
            </a:r>
            <a:r>
              <a:rPr lang="en-US" sz="1600" dirty="0">
                <a:solidFill>
                  <a:schemeClr val="bg1"/>
                </a:solidFill>
                <a:latin typeface="Sitka Banner" panose="02000505000000020004" pitchFamily="2" charset="0"/>
              </a:rPr>
              <a:t> t </a:t>
            </a:r>
            <a:r>
              <a:rPr lang="en-US" sz="1600" dirty="0" err="1">
                <a:solidFill>
                  <a:schemeClr val="bg1"/>
                </a:solidFill>
                <a:latin typeface="Sitka Banner" panose="02000505000000020004" pitchFamily="2" charset="0"/>
              </a:rPr>
              <a:t>kyjya</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rke</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kyjya</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suay</a:t>
            </a:r>
            <a:endParaRPr lang="el-GR" sz="1600" dirty="0">
              <a:solidFill>
                <a:schemeClr val="bg1"/>
              </a:solidFill>
              <a:latin typeface="Sitka Banner" panose="02000505000000020004" pitchFamily="2" charset="0"/>
            </a:endParaRPr>
          </a:p>
        </p:txBody>
      </p:sp>
      <p:sp>
        <p:nvSpPr>
          <p:cNvPr id="15" name="TextBox 14">
            <a:extLst>
              <a:ext uri="{FF2B5EF4-FFF2-40B4-BE49-F238E27FC236}">
                <a16:creationId xmlns:a16="http://schemas.microsoft.com/office/drawing/2014/main" id="{0D23458C-A1C3-5BF0-DBEF-6F9D56C24514}"/>
              </a:ext>
            </a:extLst>
          </p:cNvPr>
          <p:cNvSpPr txBox="1"/>
          <p:nvPr/>
        </p:nvSpPr>
        <p:spPr>
          <a:xfrm>
            <a:off x="557310" y="2454484"/>
            <a:ext cx="8029380" cy="584775"/>
          </a:xfrm>
          <a:prstGeom prst="rect">
            <a:avLst/>
          </a:prstGeom>
          <a:noFill/>
        </p:spPr>
        <p:txBody>
          <a:bodyPr wrap="square">
            <a:spAutoFit/>
          </a:bodyPr>
          <a:lstStyle/>
          <a:p>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i.e., </a:t>
            </a:r>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cipher-letter “b” is encrypted by that letter, whose index in the English alphabet is the one that “b” has in this predicted decryption alphabet. So “b” corresponds to the encrypted letter “c”.</a:t>
            </a:r>
            <a:endPar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16" name="TextBox 15">
            <a:extLst>
              <a:ext uri="{FF2B5EF4-FFF2-40B4-BE49-F238E27FC236}">
                <a16:creationId xmlns:a16="http://schemas.microsoft.com/office/drawing/2014/main" id="{7B2CC6AB-8E16-18F6-5B84-CF678FDCDB32}"/>
              </a:ext>
            </a:extLst>
          </p:cNvPr>
          <p:cNvSpPr txBox="1"/>
          <p:nvPr/>
        </p:nvSpPr>
        <p:spPr>
          <a:xfrm>
            <a:off x="4125830" y="3805232"/>
            <a:ext cx="668150" cy="523220"/>
          </a:xfrm>
          <a:prstGeom prst="rect">
            <a:avLst/>
          </a:prstGeom>
          <a:noFill/>
        </p:spPr>
        <p:txBody>
          <a:bodyPr wrap="square">
            <a:spAutoFit/>
          </a:bodyPr>
          <a:lstStyle/>
          <a:p>
            <a:r>
              <a:rPr lang="en-US" sz="28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a:t>
            </a:r>
          </a:p>
        </p:txBody>
      </p:sp>
      <p:pic>
        <p:nvPicPr>
          <p:cNvPr id="21" name="Εικόνα 20">
            <a:extLst>
              <a:ext uri="{FF2B5EF4-FFF2-40B4-BE49-F238E27FC236}">
                <a16:creationId xmlns:a16="http://schemas.microsoft.com/office/drawing/2014/main" id="{A52BBFDC-00E5-3838-47E3-8ECC090337CD}"/>
              </a:ext>
            </a:extLst>
          </p:cNvPr>
          <p:cNvPicPr>
            <a:picLocks noChangeAspect="1"/>
          </p:cNvPicPr>
          <p:nvPr/>
        </p:nvPicPr>
        <p:blipFill rotWithShape="1">
          <a:blip r:embed="rId5"/>
          <a:srcRect l="33049" t="73993" r="36585" b="19769"/>
          <a:stretch/>
        </p:blipFill>
        <p:spPr>
          <a:xfrm>
            <a:off x="5726775" y="2145678"/>
            <a:ext cx="2611318" cy="301621"/>
          </a:xfrm>
          <a:prstGeom prst="rect">
            <a:avLst/>
          </a:prstGeom>
        </p:spPr>
      </p:pic>
    </p:spTree>
    <p:extLst>
      <p:ext uri="{BB962C8B-B14F-4D97-AF65-F5344CB8AC3E}">
        <p14:creationId xmlns:p14="http://schemas.microsoft.com/office/powerpoint/2010/main" val="269285368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6C4A42A-1773-6FC9-0265-A76C6EE8D8AC}"/>
                  </a:ext>
                </a:extLst>
              </p:cNvPr>
              <p:cNvSpPr txBox="1"/>
              <p:nvPr/>
            </p:nvSpPr>
            <p:spPr>
              <a:xfrm>
                <a:off x="464719" y="446636"/>
                <a:ext cx="7340602" cy="584775"/>
              </a:xfrm>
              <a:prstGeom prst="rect">
                <a:avLst/>
              </a:prstGeom>
              <a:noFill/>
            </p:spPr>
            <p:txBody>
              <a:bodyPr wrap="square">
                <a:spAutoFit/>
              </a:bodyPr>
              <a:lstStyle/>
              <a:p>
                <a:r>
                  <a:rPr lang="en-US" sz="3200" b="1" dirty="0">
                    <a:solidFill>
                      <a:schemeClr val="bg1"/>
                    </a:solidFill>
                    <a:effectLst/>
                    <a:latin typeface="Sitka Banner Semibold" pitchFamily="2" charset="0"/>
                    <a:ea typeface="Cambria Math" panose="02040503050406030204" pitchFamily="18" charset="0"/>
                    <a:cs typeface="Arial" panose="020B0604020202020204" pitchFamily="34" charset="0"/>
                  </a:rPr>
                  <a:t>Experimental Results &amp; Observations</a:t>
                </a:r>
                <a14:m>
                  <m:oMath xmlns:m="http://schemas.openxmlformats.org/officeDocument/2006/math">
                    <m:sSup>
                      <m:sSupPr>
                        <m:ctrlPr>
                          <a:rPr lang="en-US" sz="2400" i="1" dirty="0" smtClean="0">
                            <a:solidFill>
                              <a:schemeClr val="bg1"/>
                            </a:solidFill>
                            <a:effectLst/>
                            <a:latin typeface="Cambria Math" panose="02040503050406030204" pitchFamily="18" charset="0"/>
                            <a:ea typeface="Cambria Math" panose="02040503050406030204" pitchFamily="18" charset="0"/>
                            <a:cs typeface="Arial" panose="020B0604020202020204" pitchFamily="34" charset="0"/>
                          </a:rPr>
                        </m:ctrlPr>
                      </m:sSupPr>
                      <m:e>
                        <m:r>
                          <a:rPr lang="en-US" sz="2400" b="0" i="1" dirty="0" smtClean="0">
                            <a:solidFill>
                              <a:schemeClr val="bg1"/>
                            </a:solidFill>
                            <a:effectLst/>
                            <a:latin typeface="Cambria Math" panose="02040503050406030204" pitchFamily="18" charset="0"/>
                            <a:ea typeface="Cambria Math" panose="02040503050406030204" pitchFamily="18" charset="0"/>
                            <a:cs typeface="Arial" panose="020B0604020202020204" pitchFamily="34" charset="0"/>
                          </a:rPr>
                          <m:t> </m:t>
                        </m:r>
                      </m:e>
                      <m:sup>
                        <m:r>
                          <a:rPr lang="en-US" sz="2400" b="0" i="1" dirty="0" smtClean="0">
                            <a:solidFill>
                              <a:schemeClr val="bg1"/>
                            </a:solidFill>
                            <a:effectLst/>
                            <a:latin typeface="Cambria Math" panose="02040503050406030204" pitchFamily="18" charset="0"/>
                            <a:ea typeface="Cambria Math" panose="02040503050406030204" pitchFamily="18" charset="0"/>
                            <a:cs typeface="Arial" panose="020B0604020202020204" pitchFamily="34" charset="0"/>
                          </a:rPr>
                          <m:t>2</m:t>
                        </m:r>
                      </m:sup>
                    </m:sSup>
                  </m:oMath>
                </a14:m>
                <a:endParaRPr lang="en-US" sz="44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mc:Choice>
        <mc:Fallback xmlns="">
          <p:sp>
            <p:nvSpPr>
              <p:cNvPr id="6" name="TextBox 5">
                <a:extLst>
                  <a:ext uri="{FF2B5EF4-FFF2-40B4-BE49-F238E27FC236}">
                    <a16:creationId xmlns:a16="http://schemas.microsoft.com/office/drawing/2014/main" id="{56C4A42A-1773-6FC9-0265-A76C6EE8D8AC}"/>
                  </a:ext>
                </a:extLst>
              </p:cNvPr>
              <p:cNvSpPr txBox="1">
                <a:spLocks noRot="1" noChangeAspect="1" noMove="1" noResize="1" noEditPoints="1" noAdjustHandles="1" noChangeArrowheads="1" noChangeShapeType="1" noTextEdit="1"/>
              </p:cNvSpPr>
              <p:nvPr/>
            </p:nvSpPr>
            <p:spPr>
              <a:xfrm>
                <a:off x="464719" y="446636"/>
                <a:ext cx="7340602" cy="584775"/>
              </a:xfrm>
              <a:prstGeom prst="rect">
                <a:avLst/>
              </a:prstGeom>
              <a:blipFill>
                <a:blip r:embed="rId3"/>
                <a:stretch>
                  <a:fillRect l="-2076" t="-14583" b="-32292"/>
                </a:stretch>
              </a:blipFill>
            </p:spPr>
            <p:txBody>
              <a:bodyPr/>
              <a:lstStyle/>
              <a:p>
                <a:r>
                  <a:rPr lang="el-GR">
                    <a:noFill/>
                  </a:rPr>
                  <a:t> </a:t>
                </a:r>
              </a:p>
            </p:txBody>
          </p:sp>
        </mc:Fallback>
      </mc:AlternateContent>
      <p:sp>
        <p:nvSpPr>
          <p:cNvPr id="5" name="TextBox 4">
            <a:extLst>
              <a:ext uri="{FF2B5EF4-FFF2-40B4-BE49-F238E27FC236}">
                <a16:creationId xmlns:a16="http://schemas.microsoft.com/office/drawing/2014/main" id="{62ACE14D-BFB2-380B-6139-EE68907B19E3}"/>
              </a:ext>
            </a:extLst>
          </p:cNvPr>
          <p:cNvSpPr txBox="1"/>
          <p:nvPr/>
        </p:nvSpPr>
        <p:spPr>
          <a:xfrm>
            <a:off x="637750" y="1653233"/>
            <a:ext cx="1424810"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feature-tuple: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8" name="TextBox 7">
            <a:extLst>
              <a:ext uri="{FF2B5EF4-FFF2-40B4-BE49-F238E27FC236}">
                <a16:creationId xmlns:a16="http://schemas.microsoft.com/office/drawing/2014/main" id="{9A9A438E-4FAF-277F-A6A6-AD11A3A75843}"/>
              </a:ext>
            </a:extLst>
          </p:cNvPr>
          <p:cNvSpPr txBox="1"/>
          <p:nvPr/>
        </p:nvSpPr>
        <p:spPr>
          <a:xfrm>
            <a:off x="637750" y="1953535"/>
            <a:ext cx="1563258"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decryption key: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18" name="Rectangle 1">
            <a:extLst>
              <a:ext uri="{FF2B5EF4-FFF2-40B4-BE49-F238E27FC236}">
                <a16:creationId xmlns:a16="http://schemas.microsoft.com/office/drawing/2014/main" id="{2276759F-8F94-4BBC-01B8-73F74F78C424}"/>
              </a:ext>
            </a:extLst>
          </p:cNvPr>
          <p:cNvSpPr>
            <a:spLocks noChangeArrowheads="1"/>
          </p:cNvSpPr>
          <p:nvPr/>
        </p:nvSpPr>
        <p:spPr bwMode="auto">
          <a:xfrm>
            <a:off x="1939954" y="2808160"/>
            <a:ext cx="1301638" cy="184666"/>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l-GR" sz="1200" dirty="0">
                <a:solidFill>
                  <a:srgbClr val="D5ABFF"/>
                </a:solidFill>
                <a:latin typeface="Sitka Banner Semibold" pitchFamily="2" charset="0"/>
              </a:rPr>
              <a:t>Encrypted </a:t>
            </a:r>
            <a:r>
              <a:rPr kumimoji="0" lang="en-US" altLang="el-GR" sz="1200" b="0" i="0" u="none" strike="noStrike" cap="none" normalizeH="0" baseline="0" dirty="0">
                <a:ln>
                  <a:noFill/>
                </a:ln>
                <a:solidFill>
                  <a:srgbClr val="D5ABFF"/>
                </a:solidFill>
                <a:effectLst/>
                <a:latin typeface="Sitka Banner Semibold" pitchFamily="2" charset="0"/>
              </a:rPr>
              <a:t>Ciphertext</a:t>
            </a:r>
            <a:endParaRPr kumimoji="0" lang="el-GR" altLang="el-GR" sz="1200" b="0" i="0" u="none" strike="noStrike" cap="none" normalizeH="0" baseline="0" dirty="0">
              <a:ln>
                <a:noFill/>
              </a:ln>
              <a:solidFill>
                <a:srgbClr val="D5ABFF"/>
              </a:solidFill>
              <a:effectLst/>
              <a:latin typeface="Sitka Banner Semibold" pitchFamily="2"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217908B-FC3B-FC58-E92A-DDF2578391AE}"/>
                  </a:ext>
                </a:extLst>
              </p:cNvPr>
              <p:cNvSpPr txBox="1"/>
              <p:nvPr/>
            </p:nvSpPr>
            <p:spPr>
              <a:xfrm>
                <a:off x="464720" y="4566059"/>
                <a:ext cx="4406384" cy="261610"/>
              </a:xfrm>
              <a:prstGeom prst="rect">
                <a:avLst/>
              </a:prstGeom>
              <a:noFill/>
            </p:spPr>
            <p:txBody>
              <a:bodyPr wrap="square">
                <a:spAutoFit/>
              </a:bodyPr>
              <a:lstStyle/>
              <a:p>
                <a14:m>
                  <m:oMath xmlns:m="http://schemas.openxmlformats.org/officeDocument/2006/math">
                    <m:sSup>
                      <m:sSupPr>
                        <m:ctrlPr>
                          <a:rPr lang="en-US" sz="1100" i="1" dirty="0" smtClean="0">
                            <a:solidFill>
                              <a:schemeClr val="bg1"/>
                            </a:solidFill>
                            <a:effectLst/>
                            <a:latin typeface="Cambria Math" panose="02040503050406030204" pitchFamily="18" charset="0"/>
                            <a:ea typeface="Cambria Math" panose="02040503050406030204" pitchFamily="18" charset="0"/>
                            <a:cs typeface="Arial" panose="020B0604020202020204" pitchFamily="34" charset="0"/>
                          </a:rPr>
                        </m:ctrlPr>
                      </m:sSupPr>
                      <m:e>
                        <m:r>
                          <a:rPr lang="en-US" sz="1100" b="0" i="1" dirty="0" smtClean="0">
                            <a:solidFill>
                              <a:schemeClr val="bg1"/>
                            </a:solidFill>
                            <a:effectLst/>
                            <a:latin typeface="Cambria Math" panose="02040503050406030204" pitchFamily="18" charset="0"/>
                            <a:ea typeface="Cambria Math" panose="02040503050406030204" pitchFamily="18" charset="0"/>
                            <a:cs typeface="Arial" panose="020B0604020202020204" pitchFamily="34" charset="0"/>
                          </a:rPr>
                          <m:t> </m:t>
                        </m:r>
                      </m:e>
                      <m:sup>
                        <m:r>
                          <a:rPr lang="en-US" sz="1100" b="0" i="1" dirty="0" smtClean="0">
                            <a:solidFill>
                              <a:schemeClr val="bg1"/>
                            </a:solidFill>
                            <a:latin typeface="Cambria Math" panose="02040503050406030204" pitchFamily="18" charset="0"/>
                            <a:ea typeface="Cambria Math" panose="02040503050406030204" pitchFamily="18" charset="0"/>
                            <a:cs typeface="Arial" panose="020B0604020202020204" pitchFamily="34" charset="0"/>
                          </a:rPr>
                          <m:t>2</m:t>
                        </m:r>
                      </m:sup>
                    </m:sSup>
                  </m:oMath>
                </a14:m>
                <a:r>
                  <a:rPr lang="en-US" sz="1100" dirty="0">
                    <a:solidFill>
                      <a:schemeClr val="bg1"/>
                    </a:solidFill>
                    <a:latin typeface="Sitka Banner" panose="02000505000000020004" pitchFamily="2" charset="0"/>
                    <a:ea typeface="Cambria Math" panose="02040503050406030204" pitchFamily="18" charset="0"/>
                    <a:cs typeface="Arial" panose="020B0604020202020204" pitchFamily="34" charset="0"/>
                  </a:rPr>
                  <a:t>  Training text: approx. </a:t>
                </a:r>
                <a:r>
                  <a:rPr lang="en-US" sz="1050" dirty="0">
                    <a:solidFill>
                      <a:schemeClr val="bg1"/>
                    </a:solidFill>
                    <a:latin typeface="Cambria Math" panose="02040503050406030204" pitchFamily="18" charset="0"/>
                    <a:ea typeface="Cambria Math" panose="02040503050406030204" pitchFamily="18" charset="0"/>
                    <a:cs typeface="Arial" panose="020B0604020202020204" pitchFamily="34" charset="0"/>
                  </a:rPr>
                  <a:t>99%</a:t>
                </a:r>
                <a:r>
                  <a:rPr lang="en-US" sz="1100" dirty="0">
                    <a:solidFill>
                      <a:schemeClr val="bg1"/>
                    </a:solidFill>
                    <a:latin typeface="Sitka Banner" panose="02000505000000020004" pitchFamily="2" charset="0"/>
                    <a:ea typeface="Cambria Math" panose="02040503050406030204" pitchFamily="18" charset="0"/>
                    <a:cs typeface="Arial" panose="020B0604020202020204" pitchFamily="34" charset="0"/>
                  </a:rPr>
                  <a:t> of the book “Anna Karenina” by L. Tolstoy.</a:t>
                </a:r>
                <a:endParaRPr lang="el-GR" sz="11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mc:Choice>
        <mc:Fallback xmlns="">
          <p:sp>
            <p:nvSpPr>
              <p:cNvPr id="19" name="TextBox 18">
                <a:extLst>
                  <a:ext uri="{FF2B5EF4-FFF2-40B4-BE49-F238E27FC236}">
                    <a16:creationId xmlns:a16="http://schemas.microsoft.com/office/drawing/2014/main" id="{4217908B-FC3B-FC58-E92A-DDF2578391AE}"/>
                  </a:ext>
                </a:extLst>
              </p:cNvPr>
              <p:cNvSpPr txBox="1">
                <a:spLocks noRot="1" noChangeAspect="1" noMove="1" noResize="1" noEditPoints="1" noAdjustHandles="1" noChangeArrowheads="1" noChangeShapeType="1" noTextEdit="1"/>
              </p:cNvSpPr>
              <p:nvPr/>
            </p:nvSpPr>
            <p:spPr>
              <a:xfrm>
                <a:off x="464720" y="4566059"/>
                <a:ext cx="4406384" cy="261610"/>
              </a:xfrm>
              <a:prstGeom prst="rect">
                <a:avLst/>
              </a:prstGeom>
              <a:blipFill>
                <a:blip r:embed="rId4"/>
                <a:stretch>
                  <a:fillRect b="-16279"/>
                </a:stretch>
              </a:blipFill>
            </p:spPr>
            <p:txBody>
              <a:bodyPr/>
              <a:lstStyle/>
              <a:p>
                <a:r>
                  <a:rPr lang="el-GR">
                    <a:noFill/>
                  </a:rPr>
                  <a:t> </a:t>
                </a:r>
              </a:p>
            </p:txBody>
          </p:sp>
        </mc:Fallback>
      </mc:AlternateContent>
      <p:sp>
        <p:nvSpPr>
          <p:cNvPr id="20" name="TextBox 19">
            <a:extLst>
              <a:ext uri="{FF2B5EF4-FFF2-40B4-BE49-F238E27FC236}">
                <a16:creationId xmlns:a16="http://schemas.microsoft.com/office/drawing/2014/main" id="{97273770-7108-805A-E596-7462EA2978E9}"/>
              </a:ext>
            </a:extLst>
          </p:cNvPr>
          <p:cNvSpPr txBox="1"/>
          <p:nvPr/>
        </p:nvSpPr>
        <p:spPr>
          <a:xfrm>
            <a:off x="637750" y="2270708"/>
            <a:ext cx="3256098"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accuracy classification score:  </a:t>
            </a:r>
            <a:r>
              <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rPr>
              <a:t>1.00 </a:t>
            </a:r>
            <a:endParaRPr lang="el-GR" sz="1600" dirty="0">
              <a:solidFill>
                <a:schemeClr val="bg1"/>
              </a:solidFill>
              <a:effectLst/>
              <a:latin typeface="Cambria Math" panose="02040503050406030204" pitchFamily="18" charset="0"/>
              <a:ea typeface="Cambria Math" panose="02040503050406030204" pitchFamily="18" charset="0"/>
              <a:cs typeface="Arial" panose="020B0604020202020204" pitchFamily="34" charset="0"/>
            </a:endParaRPr>
          </a:p>
        </p:txBody>
      </p:sp>
      <p:sp>
        <p:nvSpPr>
          <p:cNvPr id="23" name="TextBox 22">
            <a:extLst>
              <a:ext uri="{FF2B5EF4-FFF2-40B4-BE49-F238E27FC236}">
                <a16:creationId xmlns:a16="http://schemas.microsoft.com/office/drawing/2014/main" id="{514DF59E-018D-6D75-3B15-62CDCEF9447B}"/>
              </a:ext>
            </a:extLst>
          </p:cNvPr>
          <p:cNvSpPr txBox="1"/>
          <p:nvPr/>
        </p:nvSpPr>
        <p:spPr>
          <a:xfrm>
            <a:off x="637750" y="2997327"/>
            <a:ext cx="3906046" cy="1384995"/>
          </a:xfrm>
          <a:prstGeom prst="rect">
            <a:avLst/>
          </a:prstGeom>
          <a:noFill/>
        </p:spPr>
        <p:txBody>
          <a:bodyPr wrap="square">
            <a:spAutoFit/>
          </a:bodyPr>
          <a:lstStyle/>
          <a:p>
            <a:pPr algn="ctr"/>
            <a:r>
              <a:rPr lang="en-US" dirty="0" err="1">
                <a:solidFill>
                  <a:schemeClr val="bg1"/>
                </a:solidFill>
                <a:latin typeface="Sitka Banner" panose="02000505000000020004" pitchFamily="2" charset="0"/>
              </a:rPr>
              <a:t>ftsy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xrp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xdyk</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huie</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pyezhftuk</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pfaujy</a:t>
            </a:r>
            <a:r>
              <a:rPr lang="en-US" dirty="0">
                <a:solidFill>
                  <a:schemeClr val="bg1"/>
                </a:solidFill>
                <a:latin typeface="Sitka Banner" panose="02000505000000020004" pitchFamily="2" charset="0"/>
              </a:rPr>
              <a:t> fu </a:t>
            </a:r>
            <a:r>
              <a:rPr lang="en-US" dirty="0" err="1">
                <a:solidFill>
                  <a:schemeClr val="bg1"/>
                </a:solidFill>
                <a:latin typeface="Sitka Banner" panose="02000505000000020004" pitchFamily="2" charset="0"/>
              </a:rPr>
              <a:t>pxrbbya</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rp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raf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uo</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iujy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yjyavxdyay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fazsqyftkb</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tfp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oyrfp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kuf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pyygtkb</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iujy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czf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pykpzri</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pxyyfp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czf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fdtp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rszpysykf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eyithrfy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xrp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xuafdv</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uo</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fdrf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uie</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crcuuk</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uza</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orfdyap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zpye</a:t>
            </a:r>
            <a:r>
              <a:rPr lang="en-US" dirty="0">
                <a:solidFill>
                  <a:schemeClr val="bg1"/>
                </a:solidFill>
                <a:latin typeface="Sitka Banner" panose="02000505000000020004" pitchFamily="2" charset="0"/>
              </a:rPr>
              <a:t> fu </a:t>
            </a:r>
            <a:r>
              <a:rPr lang="en-US" dirty="0" err="1">
                <a:solidFill>
                  <a:schemeClr val="bg1"/>
                </a:solidFill>
                <a:latin typeface="Sitka Banner" panose="02000505000000020004" pitchFamily="2" charset="0"/>
              </a:rPr>
              <a:t>eufy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zquk</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iujyirhyp</a:t>
            </a:r>
            <a:r>
              <a:rPr lang="en-US" dirty="0">
                <a:solidFill>
                  <a:schemeClr val="bg1"/>
                </a:solidFill>
                <a:latin typeface="Sitka Banner" panose="02000505000000020004" pitchFamily="2" charset="0"/>
              </a:rPr>
              <a:t> ray </a:t>
            </a:r>
            <a:r>
              <a:rPr lang="en-US" dirty="0" err="1">
                <a:solidFill>
                  <a:schemeClr val="bg1"/>
                </a:solidFill>
                <a:latin typeface="Sitka Banner" panose="02000505000000020004" pitchFamily="2" charset="0"/>
              </a:rPr>
              <a:t>uzf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uo</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erfy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fdyta</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biuav</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xtfd</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fdyta</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dyyip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uo</a:t>
            </a:r>
            <a:r>
              <a:rPr lang="en-US" dirty="0">
                <a:solidFill>
                  <a:schemeClr val="bg1"/>
                </a:solidFill>
                <a:latin typeface="Sitka Banner" panose="02000505000000020004" pitchFamily="2" charset="0"/>
              </a:rPr>
              <a:t> aye </a:t>
            </a:r>
            <a:r>
              <a:rPr lang="en-US" dirty="0" err="1">
                <a:solidFill>
                  <a:schemeClr val="bg1"/>
                </a:solidFill>
                <a:latin typeface="Sitka Banner" panose="02000505000000020004" pitchFamily="2" charset="0"/>
              </a:rPr>
              <a:t>rke</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iukb</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qyazgyp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drfd</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jrktpdye</a:t>
            </a:r>
            <a:endParaRPr lang="el-GR" dirty="0">
              <a:solidFill>
                <a:schemeClr val="bg1"/>
              </a:solidFill>
              <a:latin typeface="Sitka Banner" panose="02000505000000020004" pitchFamily="2" charset="0"/>
            </a:endParaRPr>
          </a:p>
        </p:txBody>
      </p:sp>
      <p:sp>
        <p:nvSpPr>
          <p:cNvPr id="24" name="TextBox 23">
            <a:extLst>
              <a:ext uri="{FF2B5EF4-FFF2-40B4-BE49-F238E27FC236}">
                <a16:creationId xmlns:a16="http://schemas.microsoft.com/office/drawing/2014/main" id="{13BAD874-E681-A6F8-9E18-7DB4416562E1}"/>
              </a:ext>
            </a:extLst>
          </p:cNvPr>
          <p:cNvSpPr txBox="1"/>
          <p:nvPr/>
        </p:nvSpPr>
        <p:spPr>
          <a:xfrm>
            <a:off x="4582287" y="2992826"/>
            <a:ext cx="3906046" cy="1384995"/>
          </a:xfrm>
          <a:prstGeom prst="rect">
            <a:avLst/>
          </a:prstGeom>
          <a:noFill/>
        </p:spPr>
        <p:txBody>
          <a:bodyPr wrap="square">
            <a:spAutoFit/>
          </a:bodyPr>
          <a:lstStyle/>
          <a:p>
            <a:pPr algn="ctr"/>
            <a:r>
              <a:rPr lang="en-US" dirty="0">
                <a:solidFill>
                  <a:schemeClr val="bg1"/>
                </a:solidFill>
                <a:latin typeface="Sitka Banner" panose="02000505000000020004" pitchFamily="2" charset="0"/>
              </a:rPr>
              <a:t>time was when cold seduction strove to swagger as the art of love everywhere trumpeting its feats not seeking love but sensual sweets but this amusement delicate was worthy of that old baboon our fathers used to dote upon the </a:t>
            </a:r>
            <a:r>
              <a:rPr lang="en-US" dirty="0" err="1">
                <a:solidFill>
                  <a:schemeClr val="bg1"/>
                </a:solidFill>
                <a:latin typeface="Sitka Banner" panose="02000505000000020004" pitchFamily="2" charset="0"/>
              </a:rPr>
              <a:t>lovelaces</a:t>
            </a:r>
            <a:r>
              <a:rPr lang="en-US" dirty="0">
                <a:solidFill>
                  <a:schemeClr val="bg1"/>
                </a:solidFill>
                <a:latin typeface="Sitka Banner" panose="02000505000000020004" pitchFamily="2" charset="0"/>
              </a:rPr>
              <a:t> are out of date their glory with their heels of red and long perukes hath vanished</a:t>
            </a:r>
            <a:endParaRPr lang="el-GR" dirty="0">
              <a:solidFill>
                <a:schemeClr val="bg1"/>
              </a:solidFill>
              <a:latin typeface="Sitka Banner" panose="02000505000000020004" pitchFamily="2" charset="0"/>
            </a:endParaRPr>
          </a:p>
        </p:txBody>
      </p:sp>
      <p:sp>
        <p:nvSpPr>
          <p:cNvPr id="25" name="Rectangle 1">
            <a:extLst>
              <a:ext uri="{FF2B5EF4-FFF2-40B4-BE49-F238E27FC236}">
                <a16:creationId xmlns:a16="http://schemas.microsoft.com/office/drawing/2014/main" id="{C05DA466-23FF-19EB-F9D3-74B04E9F4D8F}"/>
              </a:ext>
            </a:extLst>
          </p:cNvPr>
          <p:cNvSpPr>
            <a:spLocks noChangeArrowheads="1"/>
          </p:cNvSpPr>
          <p:nvPr/>
        </p:nvSpPr>
        <p:spPr bwMode="auto">
          <a:xfrm>
            <a:off x="5886895" y="2808160"/>
            <a:ext cx="1296830" cy="184666"/>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l-GR" sz="1200" dirty="0">
                <a:solidFill>
                  <a:srgbClr val="D5ABFF"/>
                </a:solidFill>
                <a:latin typeface="Sitka Banner Semibold" pitchFamily="2" charset="0"/>
              </a:rPr>
              <a:t>Decrypted Ciphertext</a:t>
            </a:r>
            <a:endParaRPr kumimoji="0" lang="el-GR" altLang="el-GR" sz="1200" b="0" i="0" u="none" strike="noStrike" cap="none" normalizeH="0" baseline="0" dirty="0">
              <a:ln>
                <a:noFill/>
              </a:ln>
              <a:solidFill>
                <a:srgbClr val="D5ABFF"/>
              </a:solidFill>
              <a:effectLst/>
              <a:latin typeface="Sitka Banner Semibold" pitchFamily="2" charset="0"/>
              <a:ea typeface="Cambria Math" panose="02040503050406030204" pitchFamily="18" charset="0"/>
            </a:endParaRPr>
          </a:p>
        </p:txBody>
      </p:sp>
      <p:sp>
        <p:nvSpPr>
          <p:cNvPr id="27" name="TextBox 26">
            <a:extLst>
              <a:ext uri="{FF2B5EF4-FFF2-40B4-BE49-F238E27FC236}">
                <a16:creationId xmlns:a16="http://schemas.microsoft.com/office/drawing/2014/main" id="{E60F3441-A59A-F4F2-93E3-46D3F6C317E5}"/>
              </a:ext>
            </a:extLst>
          </p:cNvPr>
          <p:cNvSpPr txBox="1"/>
          <p:nvPr/>
        </p:nvSpPr>
        <p:spPr>
          <a:xfrm>
            <a:off x="3449954" y="2270927"/>
            <a:ext cx="2574290" cy="338554"/>
          </a:xfrm>
          <a:prstGeom prst="rect">
            <a:avLst/>
          </a:prstGeom>
          <a:noFill/>
        </p:spPr>
        <p:txBody>
          <a:bodyPr wrap="square">
            <a:spAutoFit/>
          </a:bodyPr>
          <a:lstStyle/>
          <a:p>
            <a:pPr lvl="0"/>
            <a:r>
              <a:rPr lang="en-US" sz="1600" dirty="0">
                <a:solidFill>
                  <a:schemeClr val="bg1"/>
                </a:solidFill>
                <a:latin typeface="Cambria Math" panose="02040503050406030204" pitchFamily="18" charset="0"/>
                <a:ea typeface="Cambria Math" panose="02040503050406030204" pitchFamily="18" charset="0"/>
                <a:cs typeface="Arial" panose="020B0604020202020204" pitchFamily="34" charset="0"/>
              </a:rPr>
              <a:t>→   </a:t>
            </a:r>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predicted decryption key: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pic>
        <p:nvPicPr>
          <p:cNvPr id="31" name="Εικόνα 30">
            <a:extLst>
              <a:ext uri="{FF2B5EF4-FFF2-40B4-BE49-F238E27FC236}">
                <a16:creationId xmlns:a16="http://schemas.microsoft.com/office/drawing/2014/main" id="{674311B4-37AC-61F5-9CBF-A30DACD54723}"/>
              </a:ext>
            </a:extLst>
          </p:cNvPr>
          <p:cNvPicPr>
            <a:picLocks noChangeAspect="1"/>
          </p:cNvPicPr>
          <p:nvPr/>
        </p:nvPicPr>
        <p:blipFill rotWithShape="1">
          <a:blip r:embed="rId5"/>
          <a:srcRect l="23149" t="66037" r="19722" b="28497"/>
          <a:stretch/>
        </p:blipFill>
        <p:spPr>
          <a:xfrm>
            <a:off x="1847879" y="1724754"/>
            <a:ext cx="4385210" cy="235922"/>
          </a:xfrm>
          <a:prstGeom prst="rect">
            <a:avLst/>
          </a:prstGeom>
        </p:spPr>
      </p:pic>
      <p:pic>
        <p:nvPicPr>
          <p:cNvPr id="35" name="Εικόνα 34">
            <a:extLst>
              <a:ext uri="{FF2B5EF4-FFF2-40B4-BE49-F238E27FC236}">
                <a16:creationId xmlns:a16="http://schemas.microsoft.com/office/drawing/2014/main" id="{8B4C322D-A688-B849-D60C-A6621F2B01EA}"/>
              </a:ext>
            </a:extLst>
          </p:cNvPr>
          <p:cNvPicPr>
            <a:picLocks noChangeAspect="1"/>
          </p:cNvPicPr>
          <p:nvPr/>
        </p:nvPicPr>
        <p:blipFill rotWithShape="1">
          <a:blip r:embed="rId5"/>
          <a:srcRect l="33049" t="73993" r="36585" b="19769"/>
          <a:stretch/>
        </p:blipFill>
        <p:spPr>
          <a:xfrm>
            <a:off x="2043505" y="1991787"/>
            <a:ext cx="2396173" cy="276771"/>
          </a:xfrm>
          <a:prstGeom prst="rect">
            <a:avLst/>
          </a:prstGeom>
        </p:spPr>
      </p:pic>
      <p:pic>
        <p:nvPicPr>
          <p:cNvPr id="36" name="Εικόνα 35">
            <a:extLst>
              <a:ext uri="{FF2B5EF4-FFF2-40B4-BE49-F238E27FC236}">
                <a16:creationId xmlns:a16="http://schemas.microsoft.com/office/drawing/2014/main" id="{5C03F3E2-012C-A994-90AE-0E3D8CC0129C}"/>
              </a:ext>
            </a:extLst>
          </p:cNvPr>
          <p:cNvPicPr>
            <a:picLocks noChangeAspect="1"/>
          </p:cNvPicPr>
          <p:nvPr/>
        </p:nvPicPr>
        <p:blipFill rotWithShape="1">
          <a:blip r:embed="rId5"/>
          <a:srcRect l="33049" t="73993" r="36585" b="19769"/>
          <a:stretch/>
        </p:blipFill>
        <p:spPr>
          <a:xfrm>
            <a:off x="5886895" y="2301599"/>
            <a:ext cx="2396173" cy="276771"/>
          </a:xfrm>
          <a:prstGeom prst="rect">
            <a:avLst/>
          </a:prstGeom>
        </p:spPr>
      </p:pic>
      <p:sp>
        <p:nvSpPr>
          <p:cNvPr id="2" name="TextBox 1">
            <a:extLst>
              <a:ext uri="{FF2B5EF4-FFF2-40B4-BE49-F238E27FC236}">
                <a16:creationId xmlns:a16="http://schemas.microsoft.com/office/drawing/2014/main" id="{59005A0F-9880-2CED-EE9C-B97D3FB1BCD8}"/>
              </a:ext>
            </a:extLst>
          </p:cNvPr>
          <p:cNvSpPr txBox="1"/>
          <p:nvPr/>
        </p:nvSpPr>
        <p:spPr>
          <a:xfrm>
            <a:off x="464718" y="1215147"/>
            <a:ext cx="8023615" cy="400110"/>
          </a:xfrm>
          <a:prstGeom prst="rect">
            <a:avLst/>
          </a:prstGeom>
          <a:noFill/>
        </p:spPr>
        <p:txBody>
          <a:bodyPr wrap="square">
            <a:spAutoFit/>
          </a:bodyPr>
          <a:lstStyle/>
          <a:p>
            <a:pPr lvl="0"/>
            <a:r>
              <a:rPr lang="en-US" sz="2000" b="1" dirty="0">
                <a:solidFill>
                  <a:srgbClr val="D5ABFF"/>
                </a:solidFill>
                <a:effectLst/>
                <a:latin typeface="Cambria Math" panose="02040503050406030204" pitchFamily="18" charset="0"/>
                <a:ea typeface="Cambria Math" panose="02040503050406030204" pitchFamily="18" charset="0"/>
                <a:cs typeface="Arial" panose="020B0604020202020204" pitchFamily="34" charset="0"/>
              </a:rPr>
              <a:t>1</a:t>
            </a:r>
            <a:r>
              <a:rPr lang="en-US" sz="2000" b="1" dirty="0">
                <a:solidFill>
                  <a:srgbClr val="D5ABFF"/>
                </a:solidFill>
                <a:latin typeface="Sitka Text Semibold" pitchFamily="2" charset="0"/>
                <a:ea typeface="Cambria Math" panose="02040503050406030204" pitchFamily="18" charset="0"/>
                <a:cs typeface="Arial" panose="020B0604020202020204" pitchFamily="34" charset="0"/>
              </a:rPr>
              <a:t>A</a:t>
            </a:r>
            <a:r>
              <a:rPr lang="en-US" sz="2000" b="1" dirty="0">
                <a:solidFill>
                  <a:srgbClr val="D5ABFF"/>
                </a:solidFill>
                <a:effectLst/>
                <a:latin typeface="Sitka Text Semibold" pitchFamily="2" charset="0"/>
                <a:ea typeface="Cambria Math" panose="02040503050406030204" pitchFamily="18" charset="0"/>
                <a:cs typeface="Arial" panose="020B0604020202020204" pitchFamily="34" charset="0"/>
              </a:rPr>
              <a:t>.</a:t>
            </a:r>
            <a:r>
              <a:rPr lang="en-US" sz="2000" b="1" dirty="0">
                <a:solidFill>
                  <a:srgbClr val="D5ABFF"/>
                </a:solidFill>
                <a:latin typeface="Sitka Text Semibold" pitchFamily="2" charset="0"/>
                <a:ea typeface="Cambria Math" panose="02040503050406030204" pitchFamily="18" charset="0"/>
                <a:cs typeface="Arial" panose="020B0604020202020204" pitchFamily="34" charset="0"/>
              </a:rPr>
              <a:t>  Testing Ciphertext: Eugene </a:t>
            </a:r>
            <a:r>
              <a:rPr lang="en-US" sz="2000" b="1" dirty="0" err="1">
                <a:solidFill>
                  <a:srgbClr val="D5ABFF"/>
                </a:solidFill>
                <a:latin typeface="Sitka Text Semibold" pitchFamily="2" charset="0"/>
                <a:ea typeface="Cambria Math" panose="02040503050406030204" pitchFamily="18" charset="0"/>
                <a:cs typeface="Arial" panose="020B0604020202020204" pitchFamily="34" charset="0"/>
              </a:rPr>
              <a:t>Onegin</a:t>
            </a:r>
            <a:r>
              <a:rPr lang="en-US" sz="2000" b="1" dirty="0">
                <a:solidFill>
                  <a:srgbClr val="D5ABFF"/>
                </a:solidFill>
                <a:latin typeface="Sitka Text Semibold" pitchFamily="2" charset="0"/>
                <a:ea typeface="Cambria Math" panose="02040503050406030204" pitchFamily="18" charset="0"/>
                <a:cs typeface="Arial" panose="020B0604020202020204" pitchFamily="34" charset="0"/>
              </a:rPr>
              <a:t> | Alexander </a:t>
            </a:r>
            <a:r>
              <a:rPr lang="en-US" sz="2000" dirty="0">
                <a:solidFill>
                  <a:srgbClr val="D5ABFF"/>
                </a:solidFill>
                <a:latin typeface="Sitka Text Semibold" pitchFamily="2" charset="0"/>
                <a:ea typeface="Cambria Math" panose="02040503050406030204" pitchFamily="18" charset="0"/>
                <a:cs typeface="Arial" panose="020B0604020202020204" pitchFamily="34" charset="0"/>
              </a:rPr>
              <a:t>Pushkin</a:t>
            </a:r>
            <a:endParaRPr lang="en-US" sz="2000" dirty="0">
              <a:solidFill>
                <a:srgbClr val="D5ABFF"/>
              </a:solidFill>
              <a:effectLst/>
              <a:latin typeface="Sitka Text Semibold" pitchFamily="2" charset="0"/>
              <a:ea typeface="Cambria Math" panose="02040503050406030204" pitchFamily="18" charset="0"/>
              <a:cs typeface="Arial" panose="020B0604020202020204" pitchFamily="34" charset="0"/>
            </a:endParaRPr>
          </a:p>
        </p:txBody>
      </p:sp>
    </p:spTree>
    <p:extLst>
      <p:ext uri="{BB962C8B-B14F-4D97-AF65-F5344CB8AC3E}">
        <p14:creationId xmlns:p14="http://schemas.microsoft.com/office/powerpoint/2010/main" val="282517898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6" name="TextBox 5">
            <a:extLst>
              <a:ext uri="{FF2B5EF4-FFF2-40B4-BE49-F238E27FC236}">
                <a16:creationId xmlns:a16="http://schemas.microsoft.com/office/drawing/2014/main" id="{56C4A42A-1773-6FC9-0265-A76C6EE8D8AC}"/>
              </a:ext>
            </a:extLst>
          </p:cNvPr>
          <p:cNvSpPr txBox="1"/>
          <p:nvPr/>
        </p:nvSpPr>
        <p:spPr>
          <a:xfrm>
            <a:off x="464719" y="446636"/>
            <a:ext cx="7340602" cy="584775"/>
          </a:xfrm>
          <a:prstGeom prst="rect">
            <a:avLst/>
          </a:prstGeom>
          <a:noFill/>
        </p:spPr>
        <p:txBody>
          <a:bodyPr wrap="square">
            <a:spAutoFit/>
          </a:bodyPr>
          <a:lstStyle/>
          <a:p>
            <a:r>
              <a:rPr lang="en-US" sz="3200" b="1" dirty="0">
                <a:solidFill>
                  <a:schemeClr val="bg1"/>
                </a:solidFill>
                <a:effectLst/>
                <a:latin typeface="Sitka Banner Semibold" pitchFamily="2" charset="0"/>
                <a:ea typeface="Cambria Math" panose="02040503050406030204" pitchFamily="18" charset="0"/>
                <a:cs typeface="Arial" panose="020B0604020202020204" pitchFamily="34" charset="0"/>
              </a:rPr>
              <a:t>Experimental Results &amp; Observations</a:t>
            </a:r>
            <a:endParaRPr lang="en-US" sz="44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3" name="TextBox 2">
            <a:extLst>
              <a:ext uri="{FF2B5EF4-FFF2-40B4-BE49-F238E27FC236}">
                <a16:creationId xmlns:a16="http://schemas.microsoft.com/office/drawing/2014/main" id="{2A18EE30-1E4C-08F3-8B53-591BD2F990FF}"/>
              </a:ext>
            </a:extLst>
          </p:cNvPr>
          <p:cNvSpPr txBox="1"/>
          <p:nvPr/>
        </p:nvSpPr>
        <p:spPr>
          <a:xfrm>
            <a:off x="464718" y="1215147"/>
            <a:ext cx="8023615" cy="400110"/>
          </a:xfrm>
          <a:prstGeom prst="rect">
            <a:avLst/>
          </a:prstGeom>
          <a:noFill/>
        </p:spPr>
        <p:txBody>
          <a:bodyPr wrap="square">
            <a:spAutoFit/>
          </a:bodyPr>
          <a:lstStyle/>
          <a:p>
            <a:pPr lvl="0"/>
            <a:r>
              <a:rPr lang="en-US" sz="2000" b="1" dirty="0">
                <a:solidFill>
                  <a:srgbClr val="D5ABFF"/>
                </a:solidFill>
                <a:effectLst/>
                <a:latin typeface="Cambria Math" panose="02040503050406030204" pitchFamily="18" charset="0"/>
                <a:ea typeface="Cambria Math" panose="02040503050406030204" pitchFamily="18" charset="0"/>
                <a:cs typeface="Arial" panose="020B0604020202020204" pitchFamily="34" charset="0"/>
              </a:rPr>
              <a:t>1</a:t>
            </a:r>
            <a:r>
              <a:rPr lang="en-US" sz="2000" b="1" dirty="0">
                <a:solidFill>
                  <a:srgbClr val="D5ABFF"/>
                </a:solidFill>
                <a:latin typeface="Sitka Text Semibold" pitchFamily="2" charset="0"/>
                <a:ea typeface="Cambria Math" panose="02040503050406030204" pitchFamily="18" charset="0"/>
                <a:cs typeface="Arial" panose="020B0604020202020204" pitchFamily="34" charset="0"/>
              </a:rPr>
              <a:t>B</a:t>
            </a:r>
            <a:r>
              <a:rPr lang="en-US" sz="2000" b="1" dirty="0">
                <a:solidFill>
                  <a:srgbClr val="D5ABFF"/>
                </a:solidFill>
                <a:effectLst/>
                <a:latin typeface="Sitka Text Semibold" pitchFamily="2" charset="0"/>
                <a:ea typeface="Cambria Math" panose="02040503050406030204" pitchFamily="18" charset="0"/>
                <a:cs typeface="Arial" panose="020B0604020202020204" pitchFamily="34" charset="0"/>
              </a:rPr>
              <a:t>.</a:t>
            </a:r>
            <a:r>
              <a:rPr lang="en-US" sz="2000" b="1" dirty="0">
                <a:solidFill>
                  <a:srgbClr val="D5ABFF"/>
                </a:solidFill>
                <a:latin typeface="Sitka Text Semibold" pitchFamily="2" charset="0"/>
                <a:ea typeface="Cambria Math" panose="02040503050406030204" pitchFamily="18" charset="0"/>
                <a:cs typeface="Arial" panose="020B0604020202020204" pitchFamily="34" charset="0"/>
              </a:rPr>
              <a:t>  Testing Ciphertext: Eugene </a:t>
            </a:r>
            <a:r>
              <a:rPr lang="en-US" sz="2000" b="1" dirty="0" err="1">
                <a:solidFill>
                  <a:srgbClr val="D5ABFF"/>
                </a:solidFill>
                <a:latin typeface="Sitka Text Semibold" pitchFamily="2" charset="0"/>
                <a:ea typeface="Cambria Math" panose="02040503050406030204" pitchFamily="18" charset="0"/>
                <a:cs typeface="Arial" panose="020B0604020202020204" pitchFamily="34" charset="0"/>
              </a:rPr>
              <a:t>Onegin</a:t>
            </a:r>
            <a:r>
              <a:rPr lang="en-US" sz="2000" b="1" dirty="0">
                <a:solidFill>
                  <a:srgbClr val="D5ABFF"/>
                </a:solidFill>
                <a:latin typeface="Sitka Text Semibold" pitchFamily="2" charset="0"/>
                <a:ea typeface="Cambria Math" panose="02040503050406030204" pitchFamily="18" charset="0"/>
                <a:cs typeface="Arial" panose="020B0604020202020204" pitchFamily="34" charset="0"/>
              </a:rPr>
              <a:t> | Alexander </a:t>
            </a:r>
            <a:r>
              <a:rPr lang="en-US" sz="2000" dirty="0">
                <a:solidFill>
                  <a:srgbClr val="D5ABFF"/>
                </a:solidFill>
                <a:latin typeface="Sitka Text Semibold" pitchFamily="2" charset="0"/>
                <a:ea typeface="Cambria Math" panose="02040503050406030204" pitchFamily="18" charset="0"/>
                <a:cs typeface="Arial" panose="020B0604020202020204" pitchFamily="34" charset="0"/>
              </a:rPr>
              <a:t>Pushkin</a:t>
            </a:r>
            <a:endParaRPr lang="en-US" sz="2000" dirty="0">
              <a:solidFill>
                <a:srgbClr val="D5ABFF"/>
              </a:solidFill>
              <a:effectLst/>
              <a:latin typeface="Sitka Text Semibold" pitchFamily="2" charset="0"/>
              <a:ea typeface="Cambria Math" panose="02040503050406030204" pitchFamily="18" charset="0"/>
              <a:cs typeface="Arial" panose="020B0604020202020204" pitchFamily="34" charset="0"/>
            </a:endParaRPr>
          </a:p>
        </p:txBody>
      </p:sp>
      <p:sp>
        <p:nvSpPr>
          <p:cNvPr id="5" name="TextBox 4">
            <a:extLst>
              <a:ext uri="{FF2B5EF4-FFF2-40B4-BE49-F238E27FC236}">
                <a16:creationId xmlns:a16="http://schemas.microsoft.com/office/drawing/2014/main" id="{62ACE14D-BFB2-380B-6139-EE68907B19E3}"/>
              </a:ext>
            </a:extLst>
          </p:cNvPr>
          <p:cNvSpPr txBox="1"/>
          <p:nvPr/>
        </p:nvSpPr>
        <p:spPr>
          <a:xfrm>
            <a:off x="637750" y="1653233"/>
            <a:ext cx="1424810"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feature-tuple: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8" name="TextBox 7">
            <a:extLst>
              <a:ext uri="{FF2B5EF4-FFF2-40B4-BE49-F238E27FC236}">
                <a16:creationId xmlns:a16="http://schemas.microsoft.com/office/drawing/2014/main" id="{9A9A438E-4FAF-277F-A6A6-AD11A3A75843}"/>
              </a:ext>
            </a:extLst>
          </p:cNvPr>
          <p:cNvSpPr txBox="1"/>
          <p:nvPr/>
        </p:nvSpPr>
        <p:spPr>
          <a:xfrm>
            <a:off x="637750" y="1953535"/>
            <a:ext cx="1563258"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decryption key: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18" name="Rectangle 1">
            <a:extLst>
              <a:ext uri="{FF2B5EF4-FFF2-40B4-BE49-F238E27FC236}">
                <a16:creationId xmlns:a16="http://schemas.microsoft.com/office/drawing/2014/main" id="{2276759F-8F94-4BBC-01B8-73F74F78C424}"/>
              </a:ext>
            </a:extLst>
          </p:cNvPr>
          <p:cNvSpPr>
            <a:spLocks noChangeArrowheads="1"/>
          </p:cNvSpPr>
          <p:nvPr/>
        </p:nvSpPr>
        <p:spPr bwMode="auto">
          <a:xfrm>
            <a:off x="1939954" y="2808160"/>
            <a:ext cx="1301638" cy="184666"/>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l-GR" sz="1200" dirty="0">
                <a:solidFill>
                  <a:srgbClr val="D5ABFF"/>
                </a:solidFill>
                <a:latin typeface="Sitka Banner Semibold" pitchFamily="2" charset="0"/>
              </a:rPr>
              <a:t>Encrypted </a:t>
            </a:r>
            <a:r>
              <a:rPr kumimoji="0" lang="en-US" altLang="el-GR" sz="1200" b="0" i="0" u="none" strike="noStrike" cap="none" normalizeH="0" baseline="0" dirty="0">
                <a:ln>
                  <a:noFill/>
                </a:ln>
                <a:solidFill>
                  <a:srgbClr val="D5ABFF"/>
                </a:solidFill>
                <a:effectLst/>
                <a:latin typeface="Sitka Banner Semibold" pitchFamily="2" charset="0"/>
              </a:rPr>
              <a:t>Ciphertext</a:t>
            </a:r>
            <a:endParaRPr kumimoji="0" lang="el-GR" altLang="el-GR" sz="1200" b="0" i="0" u="none" strike="noStrike" cap="none" normalizeH="0" baseline="0" dirty="0">
              <a:ln>
                <a:noFill/>
              </a:ln>
              <a:solidFill>
                <a:srgbClr val="D5ABFF"/>
              </a:solidFill>
              <a:effectLst/>
              <a:latin typeface="Sitka Banner Semibold" pitchFamily="2" charset="0"/>
              <a:ea typeface="Cambria Math" panose="02040503050406030204" pitchFamily="18" charset="0"/>
            </a:endParaRPr>
          </a:p>
        </p:txBody>
      </p:sp>
      <p:sp>
        <p:nvSpPr>
          <p:cNvPr id="20" name="TextBox 19">
            <a:extLst>
              <a:ext uri="{FF2B5EF4-FFF2-40B4-BE49-F238E27FC236}">
                <a16:creationId xmlns:a16="http://schemas.microsoft.com/office/drawing/2014/main" id="{97273770-7108-805A-E596-7462EA2978E9}"/>
              </a:ext>
            </a:extLst>
          </p:cNvPr>
          <p:cNvSpPr txBox="1"/>
          <p:nvPr/>
        </p:nvSpPr>
        <p:spPr>
          <a:xfrm>
            <a:off x="637750" y="2270708"/>
            <a:ext cx="3256098"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accuracy classification score:  </a:t>
            </a:r>
            <a:r>
              <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rPr>
              <a:t>0.92 </a:t>
            </a:r>
            <a:endParaRPr lang="el-GR" sz="1600" dirty="0">
              <a:solidFill>
                <a:schemeClr val="bg1"/>
              </a:solidFill>
              <a:effectLst/>
              <a:latin typeface="Cambria Math" panose="02040503050406030204" pitchFamily="18" charset="0"/>
              <a:ea typeface="Cambria Math" panose="02040503050406030204" pitchFamily="18" charset="0"/>
              <a:cs typeface="Arial" panose="020B0604020202020204" pitchFamily="34" charset="0"/>
            </a:endParaRPr>
          </a:p>
        </p:txBody>
      </p:sp>
      <p:sp>
        <p:nvSpPr>
          <p:cNvPr id="23" name="TextBox 22">
            <a:extLst>
              <a:ext uri="{FF2B5EF4-FFF2-40B4-BE49-F238E27FC236}">
                <a16:creationId xmlns:a16="http://schemas.microsoft.com/office/drawing/2014/main" id="{514DF59E-018D-6D75-3B15-62CDCEF9447B}"/>
              </a:ext>
            </a:extLst>
          </p:cNvPr>
          <p:cNvSpPr txBox="1"/>
          <p:nvPr/>
        </p:nvSpPr>
        <p:spPr>
          <a:xfrm>
            <a:off x="637750" y="2997327"/>
            <a:ext cx="3906046" cy="1384995"/>
          </a:xfrm>
          <a:prstGeom prst="rect">
            <a:avLst/>
          </a:prstGeom>
          <a:noFill/>
        </p:spPr>
        <p:txBody>
          <a:bodyPr wrap="square">
            <a:spAutoFit/>
          </a:bodyPr>
          <a:lstStyle/>
          <a:p>
            <a:pPr algn="ctr"/>
            <a:r>
              <a:rPr lang="en-US" dirty="0" err="1">
                <a:solidFill>
                  <a:schemeClr val="bg1"/>
                </a:solidFill>
                <a:latin typeface="Sitka Banner" panose="02000505000000020004" pitchFamily="2" charset="0"/>
              </a:rPr>
              <a:t>ftsy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xrp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xdyk</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huie</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pyezhftuk</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pfaujy</a:t>
            </a:r>
            <a:r>
              <a:rPr lang="en-US" dirty="0">
                <a:solidFill>
                  <a:schemeClr val="bg1"/>
                </a:solidFill>
                <a:latin typeface="Sitka Banner" panose="02000505000000020004" pitchFamily="2" charset="0"/>
              </a:rPr>
              <a:t> fu </a:t>
            </a:r>
            <a:r>
              <a:rPr lang="en-US" dirty="0" err="1">
                <a:solidFill>
                  <a:schemeClr val="bg1"/>
                </a:solidFill>
                <a:latin typeface="Sitka Banner" panose="02000505000000020004" pitchFamily="2" charset="0"/>
              </a:rPr>
              <a:t>pxrbbya</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rp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raf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uo</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iujy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yjyavxdyay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fazsqyftkb</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tfp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oyrfp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kuf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pyygtkb</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iujy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czf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pykpzri</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pxyyfp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czf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fdtp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rszpysykf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eyithrfy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xrp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xuafdv</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uo</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fdrf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uie</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crcuuk</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uza</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orfdyap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zpye</a:t>
            </a:r>
            <a:r>
              <a:rPr lang="en-US" dirty="0">
                <a:solidFill>
                  <a:schemeClr val="bg1"/>
                </a:solidFill>
                <a:latin typeface="Sitka Banner" panose="02000505000000020004" pitchFamily="2" charset="0"/>
              </a:rPr>
              <a:t> fu </a:t>
            </a:r>
            <a:r>
              <a:rPr lang="en-US" dirty="0" err="1">
                <a:solidFill>
                  <a:schemeClr val="bg1"/>
                </a:solidFill>
                <a:latin typeface="Sitka Banner" panose="02000505000000020004" pitchFamily="2" charset="0"/>
              </a:rPr>
              <a:t>eufy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zquk</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iujyirhyp</a:t>
            </a:r>
            <a:r>
              <a:rPr lang="en-US" dirty="0">
                <a:solidFill>
                  <a:schemeClr val="bg1"/>
                </a:solidFill>
                <a:latin typeface="Sitka Banner" panose="02000505000000020004" pitchFamily="2" charset="0"/>
              </a:rPr>
              <a:t> ray </a:t>
            </a:r>
            <a:r>
              <a:rPr lang="en-US" dirty="0" err="1">
                <a:solidFill>
                  <a:schemeClr val="bg1"/>
                </a:solidFill>
                <a:latin typeface="Sitka Banner" panose="02000505000000020004" pitchFamily="2" charset="0"/>
              </a:rPr>
              <a:t>uzf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uo</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erfy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fdyta</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biuav</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xtfd</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fdyta</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dyyip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uo</a:t>
            </a:r>
            <a:r>
              <a:rPr lang="en-US" dirty="0">
                <a:solidFill>
                  <a:schemeClr val="bg1"/>
                </a:solidFill>
                <a:latin typeface="Sitka Banner" panose="02000505000000020004" pitchFamily="2" charset="0"/>
              </a:rPr>
              <a:t> aye </a:t>
            </a:r>
            <a:r>
              <a:rPr lang="en-US" dirty="0" err="1">
                <a:solidFill>
                  <a:schemeClr val="bg1"/>
                </a:solidFill>
                <a:latin typeface="Sitka Banner" panose="02000505000000020004" pitchFamily="2" charset="0"/>
              </a:rPr>
              <a:t>rke</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iukb</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qyazgyp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drfd</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jrktpdye</a:t>
            </a:r>
            <a:endParaRPr lang="el-GR" dirty="0">
              <a:solidFill>
                <a:schemeClr val="bg1"/>
              </a:solidFill>
              <a:latin typeface="Sitka Banner" panose="02000505000000020004" pitchFamily="2" charset="0"/>
            </a:endParaRPr>
          </a:p>
        </p:txBody>
      </p:sp>
      <p:sp>
        <p:nvSpPr>
          <p:cNvPr id="24" name="TextBox 23">
            <a:extLst>
              <a:ext uri="{FF2B5EF4-FFF2-40B4-BE49-F238E27FC236}">
                <a16:creationId xmlns:a16="http://schemas.microsoft.com/office/drawing/2014/main" id="{13BAD874-E681-A6F8-9E18-7DB4416562E1}"/>
              </a:ext>
            </a:extLst>
          </p:cNvPr>
          <p:cNvSpPr txBox="1"/>
          <p:nvPr/>
        </p:nvSpPr>
        <p:spPr>
          <a:xfrm>
            <a:off x="4582287" y="2992826"/>
            <a:ext cx="3906046" cy="1384995"/>
          </a:xfrm>
          <a:prstGeom prst="rect">
            <a:avLst/>
          </a:prstGeom>
          <a:noFill/>
        </p:spPr>
        <p:txBody>
          <a:bodyPr wrap="square">
            <a:spAutoFit/>
          </a:bodyPr>
          <a:lstStyle/>
          <a:p>
            <a:pPr algn="ctr"/>
            <a:r>
              <a:rPr lang="en-US" dirty="0">
                <a:solidFill>
                  <a:schemeClr val="bg1"/>
                </a:solidFill>
                <a:latin typeface="Sitka Banner" panose="02000505000000020004" pitchFamily="2" charset="0"/>
              </a:rPr>
              <a:t>time </a:t>
            </a:r>
            <a:r>
              <a:rPr lang="en-US" dirty="0" err="1">
                <a:solidFill>
                  <a:schemeClr val="bg1"/>
                </a:solidFill>
                <a:latin typeface="Sitka Banner" panose="02000505000000020004" pitchFamily="2" charset="0"/>
              </a:rPr>
              <a:t>whs</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waen</a:t>
            </a:r>
            <a:r>
              <a:rPr lang="en-US" dirty="0">
                <a:solidFill>
                  <a:schemeClr val="bg1"/>
                </a:solidFill>
                <a:latin typeface="Sitka Banner" panose="02000505000000020004" pitchFamily="2" charset="0"/>
              </a:rPr>
              <a:t> cold seduction strove to </a:t>
            </a:r>
            <a:r>
              <a:rPr lang="en-US" dirty="0" err="1">
                <a:solidFill>
                  <a:schemeClr val="bg1"/>
                </a:solidFill>
                <a:latin typeface="Sitka Banner" panose="02000505000000020004" pitchFamily="2" charset="0"/>
              </a:rPr>
              <a:t>swhgger</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hs</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tae</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hrt</a:t>
            </a:r>
            <a:r>
              <a:rPr lang="en-US" dirty="0">
                <a:solidFill>
                  <a:schemeClr val="bg1"/>
                </a:solidFill>
                <a:latin typeface="Sitka Banner" panose="02000505000000020004" pitchFamily="2" charset="0"/>
              </a:rPr>
              <a:t> of love </a:t>
            </a:r>
            <a:r>
              <a:rPr lang="en-US" dirty="0" err="1">
                <a:solidFill>
                  <a:schemeClr val="bg1"/>
                </a:solidFill>
                <a:latin typeface="Sitka Banner" panose="02000505000000020004" pitchFamily="2" charset="0"/>
              </a:rPr>
              <a:t>everywaere</a:t>
            </a:r>
            <a:r>
              <a:rPr lang="en-US" dirty="0">
                <a:solidFill>
                  <a:schemeClr val="bg1"/>
                </a:solidFill>
                <a:latin typeface="Sitka Banner" panose="02000505000000020004" pitchFamily="2" charset="0"/>
              </a:rPr>
              <a:t> trumpeting its </a:t>
            </a:r>
            <a:r>
              <a:rPr lang="en-US" dirty="0" err="1">
                <a:solidFill>
                  <a:schemeClr val="bg1"/>
                </a:solidFill>
                <a:latin typeface="Sitka Banner" panose="02000505000000020004" pitchFamily="2" charset="0"/>
              </a:rPr>
              <a:t>fehts</a:t>
            </a:r>
            <a:r>
              <a:rPr lang="en-US" dirty="0">
                <a:solidFill>
                  <a:schemeClr val="bg1"/>
                </a:solidFill>
                <a:latin typeface="Sitka Banner" panose="02000505000000020004" pitchFamily="2" charset="0"/>
              </a:rPr>
              <a:t> not seeking love but </a:t>
            </a:r>
            <a:r>
              <a:rPr lang="en-US" dirty="0" err="1">
                <a:solidFill>
                  <a:schemeClr val="bg1"/>
                </a:solidFill>
                <a:latin typeface="Sitka Banner" panose="02000505000000020004" pitchFamily="2" charset="0"/>
              </a:rPr>
              <a:t>sensuhl</a:t>
            </a:r>
            <a:r>
              <a:rPr lang="en-US" dirty="0">
                <a:solidFill>
                  <a:schemeClr val="bg1"/>
                </a:solidFill>
                <a:latin typeface="Sitka Banner" panose="02000505000000020004" pitchFamily="2" charset="0"/>
              </a:rPr>
              <a:t> sweets but tais </a:t>
            </a:r>
            <a:r>
              <a:rPr lang="en-US" dirty="0" err="1">
                <a:solidFill>
                  <a:schemeClr val="bg1"/>
                </a:solidFill>
                <a:latin typeface="Sitka Banner" panose="02000505000000020004" pitchFamily="2" charset="0"/>
              </a:rPr>
              <a:t>hmusement</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delichte</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whs</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wortay</a:t>
            </a:r>
            <a:r>
              <a:rPr lang="en-US" dirty="0">
                <a:solidFill>
                  <a:schemeClr val="bg1"/>
                </a:solidFill>
                <a:latin typeface="Sitka Banner" panose="02000505000000020004" pitchFamily="2" charset="0"/>
              </a:rPr>
              <a:t> of </a:t>
            </a:r>
            <a:r>
              <a:rPr lang="en-US" dirty="0" err="1">
                <a:solidFill>
                  <a:schemeClr val="bg1"/>
                </a:solidFill>
                <a:latin typeface="Sitka Banner" panose="02000505000000020004" pitchFamily="2" charset="0"/>
              </a:rPr>
              <a:t>taht</a:t>
            </a:r>
            <a:r>
              <a:rPr lang="en-US" dirty="0">
                <a:solidFill>
                  <a:schemeClr val="bg1"/>
                </a:solidFill>
                <a:latin typeface="Sitka Banner" panose="02000505000000020004" pitchFamily="2" charset="0"/>
              </a:rPr>
              <a:t> old </a:t>
            </a:r>
            <a:r>
              <a:rPr lang="en-US" dirty="0" err="1">
                <a:solidFill>
                  <a:schemeClr val="bg1"/>
                </a:solidFill>
                <a:latin typeface="Sitka Banner" panose="02000505000000020004" pitchFamily="2" charset="0"/>
              </a:rPr>
              <a:t>bhboon</a:t>
            </a:r>
            <a:r>
              <a:rPr lang="en-US" dirty="0">
                <a:solidFill>
                  <a:schemeClr val="bg1"/>
                </a:solidFill>
                <a:latin typeface="Sitka Banner" panose="02000505000000020004" pitchFamily="2" charset="0"/>
              </a:rPr>
              <a:t> our </a:t>
            </a:r>
            <a:r>
              <a:rPr lang="en-US" dirty="0" err="1">
                <a:solidFill>
                  <a:schemeClr val="bg1"/>
                </a:solidFill>
                <a:latin typeface="Sitka Banner" panose="02000505000000020004" pitchFamily="2" charset="0"/>
              </a:rPr>
              <a:t>fhtaers</a:t>
            </a:r>
            <a:r>
              <a:rPr lang="en-US" dirty="0">
                <a:solidFill>
                  <a:schemeClr val="bg1"/>
                </a:solidFill>
                <a:latin typeface="Sitka Banner" panose="02000505000000020004" pitchFamily="2" charset="0"/>
              </a:rPr>
              <a:t> used to dote upon </a:t>
            </a:r>
            <a:r>
              <a:rPr lang="en-US" dirty="0" err="1">
                <a:solidFill>
                  <a:schemeClr val="bg1"/>
                </a:solidFill>
                <a:latin typeface="Sitka Banner" panose="02000505000000020004" pitchFamily="2" charset="0"/>
              </a:rPr>
              <a:t>tae</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lovelhces</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hre</a:t>
            </a:r>
            <a:r>
              <a:rPr lang="en-US" dirty="0">
                <a:solidFill>
                  <a:schemeClr val="bg1"/>
                </a:solidFill>
                <a:latin typeface="Sitka Banner" panose="02000505000000020004" pitchFamily="2" charset="0"/>
              </a:rPr>
              <a:t> out of </a:t>
            </a:r>
            <a:r>
              <a:rPr lang="en-US" dirty="0" err="1">
                <a:solidFill>
                  <a:schemeClr val="bg1"/>
                </a:solidFill>
                <a:latin typeface="Sitka Banner" panose="02000505000000020004" pitchFamily="2" charset="0"/>
              </a:rPr>
              <a:t>dhte</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taeir</a:t>
            </a:r>
            <a:r>
              <a:rPr lang="en-US" dirty="0">
                <a:solidFill>
                  <a:schemeClr val="bg1"/>
                </a:solidFill>
                <a:latin typeface="Sitka Banner" panose="02000505000000020004" pitchFamily="2" charset="0"/>
              </a:rPr>
              <a:t> glory </a:t>
            </a:r>
            <a:r>
              <a:rPr lang="en-US" dirty="0" err="1">
                <a:solidFill>
                  <a:schemeClr val="bg1"/>
                </a:solidFill>
                <a:latin typeface="Sitka Banner" panose="02000505000000020004" pitchFamily="2" charset="0"/>
              </a:rPr>
              <a:t>wita</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taeir</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aeels</a:t>
            </a:r>
            <a:r>
              <a:rPr lang="en-US" dirty="0">
                <a:solidFill>
                  <a:schemeClr val="bg1"/>
                </a:solidFill>
                <a:latin typeface="Sitka Banner" panose="02000505000000020004" pitchFamily="2" charset="0"/>
              </a:rPr>
              <a:t> of red </a:t>
            </a:r>
            <a:r>
              <a:rPr lang="en-US" dirty="0" err="1">
                <a:solidFill>
                  <a:schemeClr val="bg1"/>
                </a:solidFill>
                <a:latin typeface="Sitka Banner" panose="02000505000000020004" pitchFamily="2" charset="0"/>
              </a:rPr>
              <a:t>hnd</a:t>
            </a:r>
            <a:r>
              <a:rPr lang="en-US" dirty="0">
                <a:solidFill>
                  <a:schemeClr val="bg1"/>
                </a:solidFill>
                <a:latin typeface="Sitka Banner" panose="02000505000000020004" pitchFamily="2" charset="0"/>
              </a:rPr>
              <a:t> long perukes </a:t>
            </a:r>
            <a:r>
              <a:rPr lang="en-US" dirty="0" err="1">
                <a:solidFill>
                  <a:schemeClr val="bg1"/>
                </a:solidFill>
                <a:latin typeface="Sitka Banner" panose="02000505000000020004" pitchFamily="2" charset="0"/>
              </a:rPr>
              <a:t>ahta</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vhnisaed</a:t>
            </a:r>
            <a:endParaRPr lang="el-GR" dirty="0">
              <a:solidFill>
                <a:schemeClr val="bg1"/>
              </a:solidFill>
              <a:latin typeface="Sitka Banner" panose="02000505000000020004" pitchFamily="2" charset="0"/>
            </a:endParaRPr>
          </a:p>
        </p:txBody>
      </p:sp>
      <p:sp>
        <p:nvSpPr>
          <p:cNvPr id="25" name="Rectangle 1">
            <a:extLst>
              <a:ext uri="{FF2B5EF4-FFF2-40B4-BE49-F238E27FC236}">
                <a16:creationId xmlns:a16="http://schemas.microsoft.com/office/drawing/2014/main" id="{C05DA466-23FF-19EB-F9D3-74B04E9F4D8F}"/>
              </a:ext>
            </a:extLst>
          </p:cNvPr>
          <p:cNvSpPr>
            <a:spLocks noChangeArrowheads="1"/>
          </p:cNvSpPr>
          <p:nvPr/>
        </p:nvSpPr>
        <p:spPr bwMode="auto">
          <a:xfrm>
            <a:off x="5886895" y="2808160"/>
            <a:ext cx="1296830" cy="184666"/>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l-GR" sz="1200" dirty="0">
                <a:solidFill>
                  <a:srgbClr val="D5ABFF"/>
                </a:solidFill>
                <a:latin typeface="Sitka Banner Semibold" pitchFamily="2" charset="0"/>
              </a:rPr>
              <a:t>Decrypted Ciphertext</a:t>
            </a:r>
            <a:endParaRPr kumimoji="0" lang="el-GR" altLang="el-GR" sz="1200" b="0" i="0" u="none" strike="noStrike" cap="none" normalizeH="0" baseline="0" dirty="0">
              <a:ln>
                <a:noFill/>
              </a:ln>
              <a:solidFill>
                <a:srgbClr val="D5ABFF"/>
              </a:solidFill>
              <a:effectLst/>
              <a:latin typeface="Sitka Banner Semibold" pitchFamily="2" charset="0"/>
              <a:ea typeface="Cambria Math" panose="02040503050406030204" pitchFamily="18" charset="0"/>
            </a:endParaRPr>
          </a:p>
        </p:txBody>
      </p:sp>
      <p:sp>
        <p:nvSpPr>
          <p:cNvPr id="27" name="TextBox 26">
            <a:extLst>
              <a:ext uri="{FF2B5EF4-FFF2-40B4-BE49-F238E27FC236}">
                <a16:creationId xmlns:a16="http://schemas.microsoft.com/office/drawing/2014/main" id="{E60F3441-A59A-F4F2-93E3-46D3F6C317E5}"/>
              </a:ext>
            </a:extLst>
          </p:cNvPr>
          <p:cNvSpPr txBox="1"/>
          <p:nvPr/>
        </p:nvSpPr>
        <p:spPr>
          <a:xfrm>
            <a:off x="3449954" y="2270927"/>
            <a:ext cx="2574290" cy="338554"/>
          </a:xfrm>
          <a:prstGeom prst="rect">
            <a:avLst/>
          </a:prstGeom>
          <a:noFill/>
        </p:spPr>
        <p:txBody>
          <a:bodyPr wrap="square">
            <a:spAutoFit/>
          </a:bodyPr>
          <a:lstStyle/>
          <a:p>
            <a:pPr lvl="0"/>
            <a:r>
              <a:rPr lang="en-US" sz="1600" dirty="0">
                <a:solidFill>
                  <a:schemeClr val="bg1"/>
                </a:solidFill>
                <a:latin typeface="Cambria Math" panose="02040503050406030204" pitchFamily="18" charset="0"/>
                <a:ea typeface="Cambria Math" panose="02040503050406030204" pitchFamily="18" charset="0"/>
                <a:cs typeface="Arial" panose="020B0604020202020204" pitchFamily="34" charset="0"/>
              </a:rPr>
              <a:t>→   </a:t>
            </a:r>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predicted decryption key: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pic>
        <p:nvPicPr>
          <p:cNvPr id="15" name="Εικόνα 14">
            <a:extLst>
              <a:ext uri="{FF2B5EF4-FFF2-40B4-BE49-F238E27FC236}">
                <a16:creationId xmlns:a16="http://schemas.microsoft.com/office/drawing/2014/main" id="{138911AD-538F-9781-E3B5-C99CED1D017C}"/>
              </a:ext>
            </a:extLst>
          </p:cNvPr>
          <p:cNvPicPr>
            <a:picLocks noChangeAspect="1"/>
          </p:cNvPicPr>
          <p:nvPr/>
        </p:nvPicPr>
        <p:blipFill rotWithShape="1">
          <a:blip r:embed="rId3"/>
          <a:srcRect l="33049" t="73993" r="36585" b="19769"/>
          <a:stretch/>
        </p:blipFill>
        <p:spPr>
          <a:xfrm>
            <a:off x="2043505" y="1991787"/>
            <a:ext cx="2396173" cy="276771"/>
          </a:xfrm>
          <a:prstGeom prst="rect">
            <a:avLst/>
          </a:prstGeom>
        </p:spPr>
      </p:pic>
      <p:pic>
        <p:nvPicPr>
          <p:cNvPr id="17" name="Εικόνα 16">
            <a:extLst>
              <a:ext uri="{FF2B5EF4-FFF2-40B4-BE49-F238E27FC236}">
                <a16:creationId xmlns:a16="http://schemas.microsoft.com/office/drawing/2014/main" id="{1F84443D-25A0-8188-0722-967EAF705401}"/>
              </a:ext>
            </a:extLst>
          </p:cNvPr>
          <p:cNvPicPr>
            <a:picLocks noChangeAspect="1"/>
          </p:cNvPicPr>
          <p:nvPr/>
        </p:nvPicPr>
        <p:blipFill rotWithShape="1">
          <a:blip r:embed="rId4"/>
          <a:srcRect l="22977" t="51674" r="29733" b="41411"/>
          <a:stretch/>
        </p:blipFill>
        <p:spPr>
          <a:xfrm>
            <a:off x="1833344" y="1672962"/>
            <a:ext cx="3641508" cy="299372"/>
          </a:xfrm>
          <a:prstGeom prst="rect">
            <a:avLst/>
          </a:prstGeom>
        </p:spPr>
      </p:pic>
      <p:pic>
        <p:nvPicPr>
          <p:cNvPr id="22" name="Εικόνα 21" descr="Εικόνα που περιέχει κείμενο, οθόνη, μαύρο, στιγμιότυπο οθόνης&#10;&#10;Περιγραφή που δημιουργήθηκε αυτόματα">
            <a:extLst>
              <a:ext uri="{FF2B5EF4-FFF2-40B4-BE49-F238E27FC236}">
                <a16:creationId xmlns:a16="http://schemas.microsoft.com/office/drawing/2014/main" id="{5BF92AB1-1AC1-1F32-0AAB-22B31015B2B6}"/>
              </a:ext>
            </a:extLst>
          </p:cNvPr>
          <p:cNvPicPr>
            <a:picLocks noChangeAspect="1"/>
          </p:cNvPicPr>
          <p:nvPr/>
        </p:nvPicPr>
        <p:blipFill rotWithShape="1">
          <a:blip r:embed="rId5"/>
          <a:srcRect l="33256" t="79913" r="36554" b="15742"/>
          <a:stretch/>
        </p:blipFill>
        <p:spPr>
          <a:xfrm>
            <a:off x="5892476" y="2367875"/>
            <a:ext cx="2398167" cy="194087"/>
          </a:xfrm>
          <a:prstGeom prst="rect">
            <a:avLst/>
          </a:prstGeom>
        </p:spPr>
      </p:pic>
    </p:spTree>
    <p:extLst>
      <p:ext uri="{BB962C8B-B14F-4D97-AF65-F5344CB8AC3E}">
        <p14:creationId xmlns:p14="http://schemas.microsoft.com/office/powerpoint/2010/main" val="172633120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6" name="TextBox 5">
            <a:extLst>
              <a:ext uri="{FF2B5EF4-FFF2-40B4-BE49-F238E27FC236}">
                <a16:creationId xmlns:a16="http://schemas.microsoft.com/office/drawing/2014/main" id="{56C4A42A-1773-6FC9-0265-A76C6EE8D8AC}"/>
              </a:ext>
            </a:extLst>
          </p:cNvPr>
          <p:cNvSpPr txBox="1"/>
          <p:nvPr/>
        </p:nvSpPr>
        <p:spPr>
          <a:xfrm>
            <a:off x="464719" y="446636"/>
            <a:ext cx="7340602" cy="584775"/>
          </a:xfrm>
          <a:prstGeom prst="rect">
            <a:avLst/>
          </a:prstGeom>
          <a:noFill/>
        </p:spPr>
        <p:txBody>
          <a:bodyPr wrap="square">
            <a:spAutoFit/>
          </a:bodyPr>
          <a:lstStyle/>
          <a:p>
            <a:r>
              <a:rPr lang="en-US" sz="3200" b="1" dirty="0">
                <a:solidFill>
                  <a:schemeClr val="bg1"/>
                </a:solidFill>
                <a:effectLst/>
                <a:latin typeface="Sitka Banner Semibold" pitchFamily="2" charset="0"/>
                <a:ea typeface="Cambria Math" panose="02040503050406030204" pitchFamily="18" charset="0"/>
                <a:cs typeface="Arial" panose="020B0604020202020204" pitchFamily="34" charset="0"/>
              </a:rPr>
              <a:t>Experimental Results &amp; Observations</a:t>
            </a:r>
            <a:endParaRPr lang="en-US" sz="44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3" name="TextBox 2">
            <a:extLst>
              <a:ext uri="{FF2B5EF4-FFF2-40B4-BE49-F238E27FC236}">
                <a16:creationId xmlns:a16="http://schemas.microsoft.com/office/drawing/2014/main" id="{2A18EE30-1E4C-08F3-8B53-591BD2F990FF}"/>
              </a:ext>
            </a:extLst>
          </p:cNvPr>
          <p:cNvSpPr txBox="1"/>
          <p:nvPr/>
        </p:nvSpPr>
        <p:spPr>
          <a:xfrm>
            <a:off x="464718" y="1215147"/>
            <a:ext cx="8187792" cy="400110"/>
          </a:xfrm>
          <a:prstGeom prst="rect">
            <a:avLst/>
          </a:prstGeom>
          <a:noFill/>
        </p:spPr>
        <p:txBody>
          <a:bodyPr wrap="square">
            <a:spAutoFit/>
          </a:bodyPr>
          <a:lstStyle/>
          <a:p>
            <a:pPr lvl="0"/>
            <a:r>
              <a:rPr lang="en-US" sz="2000" b="1" dirty="0">
                <a:solidFill>
                  <a:srgbClr val="C0EC78"/>
                </a:solidFill>
                <a:effectLst/>
                <a:latin typeface="Cambria Math" panose="02040503050406030204" pitchFamily="18" charset="0"/>
                <a:ea typeface="Cambria Math" panose="02040503050406030204" pitchFamily="18" charset="0"/>
                <a:cs typeface="Arial" panose="020B0604020202020204" pitchFamily="34" charset="0"/>
              </a:rPr>
              <a:t>2</a:t>
            </a:r>
            <a:r>
              <a:rPr lang="en-US" sz="2000" b="1" dirty="0">
                <a:solidFill>
                  <a:srgbClr val="C0EC78"/>
                </a:solidFill>
                <a:latin typeface="Sitka Text Semibold" pitchFamily="2" charset="0"/>
                <a:ea typeface="Cambria Math" panose="02040503050406030204" pitchFamily="18" charset="0"/>
                <a:cs typeface="Arial" panose="020B0604020202020204" pitchFamily="34" charset="0"/>
              </a:rPr>
              <a:t>A</a:t>
            </a:r>
            <a:r>
              <a:rPr lang="en-US" sz="2000" b="1" dirty="0">
                <a:solidFill>
                  <a:srgbClr val="C0EC78"/>
                </a:solidFill>
                <a:effectLst/>
                <a:latin typeface="Sitka Text Semibold" pitchFamily="2" charset="0"/>
                <a:ea typeface="Cambria Math" panose="02040503050406030204" pitchFamily="18" charset="0"/>
                <a:cs typeface="Arial" panose="020B0604020202020204" pitchFamily="34" charset="0"/>
              </a:rPr>
              <a:t>.</a:t>
            </a:r>
            <a:r>
              <a:rPr lang="en-US" sz="2000" b="1" dirty="0">
                <a:solidFill>
                  <a:srgbClr val="C0EC78"/>
                </a:solidFill>
                <a:latin typeface="Sitka Text Semibold" pitchFamily="2" charset="0"/>
                <a:ea typeface="Cambria Math" panose="02040503050406030204" pitchFamily="18" charset="0"/>
                <a:cs typeface="Arial" panose="020B0604020202020204" pitchFamily="34" charset="0"/>
              </a:rPr>
              <a:t>  Testing Ciphertext: The Sorrows of Young Werther | Goethe</a:t>
            </a:r>
            <a:endParaRPr lang="en-US" sz="2000" dirty="0">
              <a:solidFill>
                <a:srgbClr val="C0EC78"/>
              </a:solidFill>
              <a:effectLst/>
              <a:latin typeface="Sitka Text Semibold" pitchFamily="2" charset="0"/>
              <a:ea typeface="Cambria Math" panose="02040503050406030204" pitchFamily="18" charset="0"/>
              <a:cs typeface="Arial" panose="020B0604020202020204" pitchFamily="34" charset="0"/>
            </a:endParaRPr>
          </a:p>
        </p:txBody>
      </p:sp>
      <p:sp>
        <p:nvSpPr>
          <p:cNvPr id="5" name="TextBox 4">
            <a:extLst>
              <a:ext uri="{FF2B5EF4-FFF2-40B4-BE49-F238E27FC236}">
                <a16:creationId xmlns:a16="http://schemas.microsoft.com/office/drawing/2014/main" id="{62ACE14D-BFB2-380B-6139-EE68907B19E3}"/>
              </a:ext>
            </a:extLst>
          </p:cNvPr>
          <p:cNvSpPr txBox="1"/>
          <p:nvPr/>
        </p:nvSpPr>
        <p:spPr>
          <a:xfrm>
            <a:off x="637750" y="1653233"/>
            <a:ext cx="1424810"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feature-tuple: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8" name="TextBox 7">
            <a:extLst>
              <a:ext uri="{FF2B5EF4-FFF2-40B4-BE49-F238E27FC236}">
                <a16:creationId xmlns:a16="http://schemas.microsoft.com/office/drawing/2014/main" id="{9A9A438E-4FAF-277F-A6A6-AD11A3A75843}"/>
              </a:ext>
            </a:extLst>
          </p:cNvPr>
          <p:cNvSpPr txBox="1"/>
          <p:nvPr/>
        </p:nvSpPr>
        <p:spPr>
          <a:xfrm>
            <a:off x="637750" y="1953535"/>
            <a:ext cx="1563258"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decryption key: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18" name="Rectangle 1">
            <a:extLst>
              <a:ext uri="{FF2B5EF4-FFF2-40B4-BE49-F238E27FC236}">
                <a16:creationId xmlns:a16="http://schemas.microsoft.com/office/drawing/2014/main" id="{2276759F-8F94-4BBC-01B8-73F74F78C424}"/>
              </a:ext>
            </a:extLst>
          </p:cNvPr>
          <p:cNvSpPr>
            <a:spLocks noChangeArrowheads="1"/>
          </p:cNvSpPr>
          <p:nvPr/>
        </p:nvSpPr>
        <p:spPr bwMode="auto">
          <a:xfrm>
            <a:off x="1939954" y="2808160"/>
            <a:ext cx="1301638" cy="184666"/>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l-GR" sz="1200" dirty="0">
                <a:solidFill>
                  <a:srgbClr val="C0EC78"/>
                </a:solidFill>
                <a:latin typeface="Sitka Banner Semibold" pitchFamily="2" charset="0"/>
              </a:rPr>
              <a:t>Encrypted </a:t>
            </a:r>
            <a:r>
              <a:rPr kumimoji="0" lang="en-US" altLang="el-GR" sz="1200" b="0" i="0" u="none" strike="noStrike" cap="none" normalizeH="0" baseline="0" dirty="0">
                <a:ln>
                  <a:noFill/>
                </a:ln>
                <a:solidFill>
                  <a:srgbClr val="C0EC78"/>
                </a:solidFill>
                <a:effectLst/>
                <a:latin typeface="Sitka Banner Semibold" pitchFamily="2" charset="0"/>
              </a:rPr>
              <a:t>Ciphertext</a:t>
            </a:r>
            <a:endParaRPr kumimoji="0" lang="el-GR" altLang="el-GR" sz="1200" b="0" i="0" u="none" strike="noStrike" cap="none" normalizeH="0" baseline="0" dirty="0">
              <a:ln>
                <a:noFill/>
              </a:ln>
              <a:solidFill>
                <a:srgbClr val="C0EC78"/>
              </a:solidFill>
              <a:effectLst/>
              <a:latin typeface="Sitka Banner Semibold" pitchFamily="2" charset="0"/>
              <a:ea typeface="Cambria Math" panose="02040503050406030204" pitchFamily="18" charset="0"/>
            </a:endParaRPr>
          </a:p>
        </p:txBody>
      </p:sp>
      <p:sp>
        <p:nvSpPr>
          <p:cNvPr id="20" name="TextBox 19">
            <a:extLst>
              <a:ext uri="{FF2B5EF4-FFF2-40B4-BE49-F238E27FC236}">
                <a16:creationId xmlns:a16="http://schemas.microsoft.com/office/drawing/2014/main" id="{97273770-7108-805A-E596-7462EA2978E9}"/>
              </a:ext>
            </a:extLst>
          </p:cNvPr>
          <p:cNvSpPr txBox="1"/>
          <p:nvPr/>
        </p:nvSpPr>
        <p:spPr>
          <a:xfrm>
            <a:off x="637750" y="2270708"/>
            <a:ext cx="3256098"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accuracy classification score:  </a:t>
            </a:r>
            <a:r>
              <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rPr>
              <a:t>0.88 </a:t>
            </a:r>
            <a:endParaRPr lang="el-GR" sz="1600" dirty="0">
              <a:solidFill>
                <a:schemeClr val="bg1"/>
              </a:solidFill>
              <a:effectLst/>
              <a:latin typeface="Cambria Math" panose="02040503050406030204" pitchFamily="18" charset="0"/>
              <a:ea typeface="Cambria Math" panose="02040503050406030204" pitchFamily="18" charset="0"/>
              <a:cs typeface="Arial" panose="020B0604020202020204" pitchFamily="34" charset="0"/>
            </a:endParaRPr>
          </a:p>
        </p:txBody>
      </p:sp>
      <p:sp>
        <p:nvSpPr>
          <p:cNvPr id="23" name="TextBox 22">
            <a:extLst>
              <a:ext uri="{FF2B5EF4-FFF2-40B4-BE49-F238E27FC236}">
                <a16:creationId xmlns:a16="http://schemas.microsoft.com/office/drawing/2014/main" id="{514DF59E-018D-6D75-3B15-62CDCEF9447B}"/>
              </a:ext>
            </a:extLst>
          </p:cNvPr>
          <p:cNvSpPr txBox="1"/>
          <p:nvPr/>
        </p:nvSpPr>
        <p:spPr>
          <a:xfrm>
            <a:off x="637750" y="2997327"/>
            <a:ext cx="3906046" cy="1815882"/>
          </a:xfrm>
          <a:prstGeom prst="rect">
            <a:avLst/>
          </a:prstGeom>
          <a:noFill/>
        </p:spPr>
        <p:txBody>
          <a:bodyPr wrap="square">
            <a:spAutoFit/>
          </a:bodyPr>
          <a:lstStyle/>
          <a:p>
            <a:pPr algn="ctr"/>
            <a:r>
              <a:rPr lang="en-US" dirty="0" err="1">
                <a:solidFill>
                  <a:schemeClr val="bg1"/>
                </a:solidFill>
                <a:latin typeface="Sitka Banner" panose="02000505000000020004" pitchFamily="2" charset="0"/>
              </a:rPr>
              <a:t>werther</a:t>
            </a:r>
            <a:r>
              <a:rPr lang="en-US" dirty="0">
                <a:solidFill>
                  <a:schemeClr val="bg1"/>
                </a:solidFill>
                <a:latin typeface="Sitka Banner" panose="02000505000000020004" pitchFamily="2" charset="0"/>
              </a:rPr>
              <a:t> began to write and the words flowed from his pen as if of their own accord he told of his love for lotte and hop she was engaged to be married to albert he wrote of his pain and heartache and of the constant battle he waged against his own feelings he described the beauty of the countryside and the peace he found in nature but also his own inner turmoil and his longing for something more</a:t>
            </a:r>
            <a:endParaRPr lang="el-GR" dirty="0">
              <a:solidFill>
                <a:schemeClr val="bg1"/>
              </a:solidFill>
              <a:latin typeface="Sitka Banner" panose="02000505000000020004" pitchFamily="2" charset="0"/>
            </a:endParaRPr>
          </a:p>
        </p:txBody>
      </p:sp>
      <p:sp>
        <p:nvSpPr>
          <p:cNvPr id="24" name="TextBox 23">
            <a:extLst>
              <a:ext uri="{FF2B5EF4-FFF2-40B4-BE49-F238E27FC236}">
                <a16:creationId xmlns:a16="http://schemas.microsoft.com/office/drawing/2014/main" id="{13BAD874-E681-A6F8-9E18-7DB4416562E1}"/>
              </a:ext>
            </a:extLst>
          </p:cNvPr>
          <p:cNvSpPr txBox="1"/>
          <p:nvPr/>
        </p:nvSpPr>
        <p:spPr>
          <a:xfrm>
            <a:off x="4600207" y="2992826"/>
            <a:ext cx="3906043" cy="1815882"/>
          </a:xfrm>
          <a:prstGeom prst="rect">
            <a:avLst/>
          </a:prstGeom>
          <a:noFill/>
        </p:spPr>
        <p:txBody>
          <a:bodyPr wrap="square">
            <a:spAutoFit/>
          </a:bodyPr>
          <a:lstStyle/>
          <a:p>
            <a:pPr algn="ctr"/>
            <a:r>
              <a:rPr lang="en-US" dirty="0" err="1">
                <a:solidFill>
                  <a:schemeClr val="bg1"/>
                </a:solidFill>
                <a:latin typeface="Sitka Banner" panose="02000505000000020004" pitchFamily="2" charset="0"/>
              </a:rPr>
              <a:t>xerther</a:t>
            </a:r>
            <a:r>
              <a:rPr lang="en-US" dirty="0">
                <a:solidFill>
                  <a:schemeClr val="bg1"/>
                </a:solidFill>
                <a:latin typeface="Sitka Banner" panose="02000505000000020004" pitchFamily="2" charset="0"/>
              </a:rPr>
              <a:t> began to </a:t>
            </a:r>
            <a:r>
              <a:rPr lang="en-US" dirty="0" err="1">
                <a:solidFill>
                  <a:schemeClr val="bg1"/>
                </a:solidFill>
                <a:latin typeface="Sitka Banner" panose="02000505000000020004" pitchFamily="2" charset="0"/>
              </a:rPr>
              <a:t>xrite</a:t>
            </a:r>
            <a:r>
              <a:rPr lang="en-US" dirty="0">
                <a:solidFill>
                  <a:schemeClr val="bg1"/>
                </a:solidFill>
                <a:latin typeface="Sitka Banner" panose="02000505000000020004" pitchFamily="2" charset="0"/>
              </a:rPr>
              <a:t> and the </a:t>
            </a:r>
            <a:r>
              <a:rPr lang="en-US" dirty="0" err="1">
                <a:solidFill>
                  <a:schemeClr val="bg1"/>
                </a:solidFill>
                <a:latin typeface="Sitka Banner" panose="02000505000000020004" pitchFamily="2" charset="0"/>
              </a:rPr>
              <a:t>xords</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floxed</a:t>
            </a:r>
            <a:r>
              <a:rPr lang="en-US" dirty="0">
                <a:solidFill>
                  <a:schemeClr val="bg1"/>
                </a:solidFill>
                <a:latin typeface="Sitka Banner" panose="02000505000000020004" pitchFamily="2" charset="0"/>
              </a:rPr>
              <a:t> from his wen as if of their </a:t>
            </a:r>
            <a:r>
              <a:rPr lang="en-US" dirty="0" err="1">
                <a:solidFill>
                  <a:schemeClr val="bg1"/>
                </a:solidFill>
                <a:latin typeface="Sitka Banner" panose="02000505000000020004" pitchFamily="2" charset="0"/>
              </a:rPr>
              <a:t>oxn</a:t>
            </a:r>
            <a:r>
              <a:rPr lang="en-US" dirty="0">
                <a:solidFill>
                  <a:schemeClr val="bg1"/>
                </a:solidFill>
                <a:latin typeface="Sitka Banner" panose="02000505000000020004" pitchFamily="2" charset="0"/>
              </a:rPr>
              <a:t> accord he told of his love for lotte and hox she </a:t>
            </a:r>
            <a:r>
              <a:rPr lang="en-US" dirty="0" err="1">
                <a:solidFill>
                  <a:schemeClr val="bg1"/>
                </a:solidFill>
                <a:latin typeface="Sitka Banner" panose="02000505000000020004" pitchFamily="2" charset="0"/>
              </a:rPr>
              <a:t>xas</a:t>
            </a:r>
            <a:r>
              <a:rPr lang="en-US" dirty="0">
                <a:solidFill>
                  <a:schemeClr val="bg1"/>
                </a:solidFill>
                <a:latin typeface="Sitka Banner" panose="02000505000000020004" pitchFamily="2" charset="0"/>
              </a:rPr>
              <a:t> engaged to be married to albert he </a:t>
            </a:r>
            <a:r>
              <a:rPr lang="en-US" dirty="0" err="1">
                <a:solidFill>
                  <a:schemeClr val="bg1"/>
                </a:solidFill>
                <a:latin typeface="Sitka Banner" panose="02000505000000020004" pitchFamily="2" charset="0"/>
              </a:rPr>
              <a:t>xrote</a:t>
            </a:r>
            <a:r>
              <a:rPr lang="en-US" dirty="0">
                <a:solidFill>
                  <a:schemeClr val="bg1"/>
                </a:solidFill>
                <a:latin typeface="Sitka Banner" panose="02000505000000020004" pitchFamily="2" charset="0"/>
              </a:rPr>
              <a:t> of his wain and heartache and of the constant battle he </a:t>
            </a:r>
            <a:r>
              <a:rPr lang="en-US" dirty="0" err="1">
                <a:solidFill>
                  <a:schemeClr val="bg1"/>
                </a:solidFill>
                <a:latin typeface="Sitka Banner" panose="02000505000000020004" pitchFamily="2" charset="0"/>
              </a:rPr>
              <a:t>xaged</a:t>
            </a:r>
            <a:r>
              <a:rPr lang="en-US" dirty="0">
                <a:solidFill>
                  <a:schemeClr val="bg1"/>
                </a:solidFill>
                <a:latin typeface="Sitka Banner" panose="02000505000000020004" pitchFamily="2" charset="0"/>
              </a:rPr>
              <a:t> against his </a:t>
            </a:r>
            <a:r>
              <a:rPr lang="en-US" dirty="0" err="1">
                <a:solidFill>
                  <a:schemeClr val="bg1"/>
                </a:solidFill>
                <a:latin typeface="Sitka Banner" panose="02000505000000020004" pitchFamily="2" charset="0"/>
              </a:rPr>
              <a:t>oxn</a:t>
            </a:r>
            <a:r>
              <a:rPr lang="en-US" dirty="0">
                <a:solidFill>
                  <a:schemeClr val="bg1"/>
                </a:solidFill>
                <a:latin typeface="Sitka Banner" panose="02000505000000020004" pitchFamily="2" charset="0"/>
              </a:rPr>
              <a:t> feelings he described the beauty of the countryside and the </a:t>
            </a:r>
            <a:r>
              <a:rPr lang="en-US" dirty="0" err="1">
                <a:solidFill>
                  <a:schemeClr val="bg1"/>
                </a:solidFill>
                <a:latin typeface="Sitka Banner" panose="02000505000000020004" pitchFamily="2" charset="0"/>
              </a:rPr>
              <a:t>weace</a:t>
            </a:r>
            <a:r>
              <a:rPr lang="en-US" dirty="0">
                <a:solidFill>
                  <a:schemeClr val="bg1"/>
                </a:solidFill>
                <a:latin typeface="Sitka Banner" panose="02000505000000020004" pitchFamily="2" charset="0"/>
              </a:rPr>
              <a:t> he found in nature but also his </a:t>
            </a:r>
            <a:r>
              <a:rPr lang="en-US" dirty="0" err="1">
                <a:solidFill>
                  <a:schemeClr val="bg1"/>
                </a:solidFill>
                <a:latin typeface="Sitka Banner" panose="02000505000000020004" pitchFamily="2" charset="0"/>
              </a:rPr>
              <a:t>oxn</a:t>
            </a:r>
            <a:r>
              <a:rPr lang="en-US" dirty="0">
                <a:solidFill>
                  <a:schemeClr val="bg1"/>
                </a:solidFill>
                <a:latin typeface="Sitka Banner" panose="02000505000000020004" pitchFamily="2" charset="0"/>
              </a:rPr>
              <a:t> inner turmoil and his longing for something more</a:t>
            </a:r>
            <a:endParaRPr lang="el-GR" dirty="0">
              <a:solidFill>
                <a:schemeClr val="bg1"/>
              </a:solidFill>
              <a:latin typeface="Sitka Banner" panose="02000505000000020004" pitchFamily="2" charset="0"/>
            </a:endParaRPr>
          </a:p>
        </p:txBody>
      </p:sp>
      <p:sp>
        <p:nvSpPr>
          <p:cNvPr id="25" name="Rectangle 1">
            <a:extLst>
              <a:ext uri="{FF2B5EF4-FFF2-40B4-BE49-F238E27FC236}">
                <a16:creationId xmlns:a16="http://schemas.microsoft.com/office/drawing/2014/main" id="{C05DA466-23FF-19EB-F9D3-74B04E9F4D8F}"/>
              </a:ext>
            </a:extLst>
          </p:cNvPr>
          <p:cNvSpPr>
            <a:spLocks noChangeArrowheads="1"/>
          </p:cNvSpPr>
          <p:nvPr/>
        </p:nvSpPr>
        <p:spPr bwMode="auto">
          <a:xfrm>
            <a:off x="5886895" y="2808160"/>
            <a:ext cx="1296830" cy="184666"/>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l-GR" sz="1200" dirty="0">
                <a:solidFill>
                  <a:srgbClr val="C0EC78"/>
                </a:solidFill>
                <a:latin typeface="Sitka Banner Semibold" pitchFamily="2" charset="0"/>
              </a:rPr>
              <a:t>Decrypted Ciphertext</a:t>
            </a:r>
            <a:endParaRPr kumimoji="0" lang="el-GR" altLang="el-GR" sz="1200" b="0" i="0" u="none" strike="noStrike" cap="none" normalizeH="0" baseline="0" dirty="0">
              <a:ln>
                <a:noFill/>
              </a:ln>
              <a:solidFill>
                <a:srgbClr val="C0EC78"/>
              </a:solidFill>
              <a:effectLst/>
              <a:latin typeface="Sitka Banner Semibold" pitchFamily="2" charset="0"/>
              <a:ea typeface="Cambria Math" panose="02040503050406030204" pitchFamily="18" charset="0"/>
            </a:endParaRPr>
          </a:p>
        </p:txBody>
      </p:sp>
      <p:sp>
        <p:nvSpPr>
          <p:cNvPr id="27" name="TextBox 26">
            <a:extLst>
              <a:ext uri="{FF2B5EF4-FFF2-40B4-BE49-F238E27FC236}">
                <a16:creationId xmlns:a16="http://schemas.microsoft.com/office/drawing/2014/main" id="{E60F3441-A59A-F4F2-93E3-46D3F6C317E5}"/>
              </a:ext>
            </a:extLst>
          </p:cNvPr>
          <p:cNvSpPr txBox="1"/>
          <p:nvPr/>
        </p:nvSpPr>
        <p:spPr>
          <a:xfrm>
            <a:off x="3449954" y="2270927"/>
            <a:ext cx="2574290" cy="338554"/>
          </a:xfrm>
          <a:prstGeom prst="rect">
            <a:avLst/>
          </a:prstGeom>
          <a:noFill/>
        </p:spPr>
        <p:txBody>
          <a:bodyPr wrap="square">
            <a:spAutoFit/>
          </a:bodyPr>
          <a:lstStyle/>
          <a:p>
            <a:pPr lvl="0"/>
            <a:r>
              <a:rPr lang="en-US" sz="1600" dirty="0">
                <a:solidFill>
                  <a:schemeClr val="bg1"/>
                </a:solidFill>
                <a:latin typeface="Cambria Math" panose="02040503050406030204" pitchFamily="18" charset="0"/>
                <a:ea typeface="Cambria Math" panose="02040503050406030204" pitchFamily="18" charset="0"/>
                <a:cs typeface="Arial" panose="020B0604020202020204" pitchFamily="34" charset="0"/>
              </a:rPr>
              <a:t>→   </a:t>
            </a:r>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predicted decryption key: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pic>
        <p:nvPicPr>
          <p:cNvPr id="11" name="Εικόνα 10">
            <a:extLst>
              <a:ext uri="{FF2B5EF4-FFF2-40B4-BE49-F238E27FC236}">
                <a16:creationId xmlns:a16="http://schemas.microsoft.com/office/drawing/2014/main" id="{E7473E8D-A636-60E4-EE74-FE58C39FD310}"/>
              </a:ext>
            </a:extLst>
          </p:cNvPr>
          <p:cNvPicPr>
            <a:picLocks noChangeAspect="1"/>
          </p:cNvPicPr>
          <p:nvPr/>
        </p:nvPicPr>
        <p:blipFill rotWithShape="1">
          <a:blip r:embed="rId3"/>
          <a:srcRect l="20051" t="68226" r="53333" b="27043"/>
          <a:stretch/>
        </p:blipFill>
        <p:spPr>
          <a:xfrm>
            <a:off x="5886895" y="2363422"/>
            <a:ext cx="2303759" cy="230266"/>
          </a:xfrm>
          <a:prstGeom prst="rect">
            <a:avLst/>
          </a:prstGeom>
        </p:spPr>
      </p:pic>
      <p:pic>
        <p:nvPicPr>
          <p:cNvPr id="13" name="Εικόνα 12">
            <a:extLst>
              <a:ext uri="{FF2B5EF4-FFF2-40B4-BE49-F238E27FC236}">
                <a16:creationId xmlns:a16="http://schemas.microsoft.com/office/drawing/2014/main" id="{CE2C4527-ABE5-B1AA-2516-38708585B8BC}"/>
              </a:ext>
            </a:extLst>
          </p:cNvPr>
          <p:cNvPicPr>
            <a:picLocks noChangeAspect="1"/>
          </p:cNvPicPr>
          <p:nvPr/>
        </p:nvPicPr>
        <p:blipFill rotWithShape="1">
          <a:blip r:embed="rId4"/>
          <a:srcRect l="23149" t="66037" r="19722" b="28497"/>
          <a:stretch/>
        </p:blipFill>
        <p:spPr>
          <a:xfrm>
            <a:off x="1847879" y="1724754"/>
            <a:ext cx="4385210" cy="235922"/>
          </a:xfrm>
          <a:prstGeom prst="rect">
            <a:avLst/>
          </a:prstGeom>
        </p:spPr>
      </p:pic>
      <p:pic>
        <p:nvPicPr>
          <p:cNvPr id="14" name="Εικόνα 13">
            <a:extLst>
              <a:ext uri="{FF2B5EF4-FFF2-40B4-BE49-F238E27FC236}">
                <a16:creationId xmlns:a16="http://schemas.microsoft.com/office/drawing/2014/main" id="{57E0B24A-D7A3-E93F-0875-65320B920D65}"/>
              </a:ext>
            </a:extLst>
          </p:cNvPr>
          <p:cNvPicPr>
            <a:picLocks noChangeAspect="1"/>
          </p:cNvPicPr>
          <p:nvPr/>
        </p:nvPicPr>
        <p:blipFill rotWithShape="1">
          <a:blip r:embed="rId5"/>
          <a:srcRect l="28696" t="60427" r="44457" b="34485"/>
          <a:stretch/>
        </p:blipFill>
        <p:spPr>
          <a:xfrm>
            <a:off x="1983641" y="2031950"/>
            <a:ext cx="2219391" cy="236507"/>
          </a:xfrm>
          <a:prstGeom prst="rect">
            <a:avLst/>
          </a:prstGeom>
        </p:spPr>
      </p:pic>
    </p:spTree>
    <p:extLst>
      <p:ext uri="{BB962C8B-B14F-4D97-AF65-F5344CB8AC3E}">
        <p14:creationId xmlns:p14="http://schemas.microsoft.com/office/powerpoint/2010/main" val="708458252"/>
      </p:ext>
    </p:extLst>
  </p:cSld>
  <p:clrMapOvr>
    <a:masterClrMapping/>
  </p:clrMapOvr>
  <p:transition spd="slow">
    <p:push dir="u"/>
  </p:transition>
</p:sld>
</file>

<file path=ppt/theme/theme1.xml><?xml version="1.0" encoding="utf-8"?>
<a:theme xmlns:a="http://schemas.openxmlformats.org/drawingml/2006/main" name="Ursula template">
  <a:themeElements>
    <a:clrScheme name="Custom 347">
      <a:dk1>
        <a:srgbClr val="000000"/>
      </a:dk1>
      <a:lt1>
        <a:srgbClr val="FFFFFF"/>
      </a:lt1>
      <a:dk2>
        <a:srgbClr val="D1D8DF"/>
      </a:dk2>
      <a:lt2>
        <a:srgbClr val="4F565C"/>
      </a:lt2>
      <a:accent1>
        <a:srgbClr val="71AEF0"/>
      </a:accent1>
      <a:accent2>
        <a:srgbClr val="88E6DC"/>
      </a:accent2>
      <a:accent3>
        <a:srgbClr val="A6D145"/>
      </a:accent3>
      <a:accent4>
        <a:srgbClr val="FFE000"/>
      </a:accent4>
      <a:accent5>
        <a:srgbClr val="FC765C"/>
      </a:accent5>
      <a:accent6>
        <a:srgbClr val="A693C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3745</TotalTime>
  <Words>1433</Words>
  <Application>Microsoft Office PowerPoint</Application>
  <PresentationFormat>Προβολή στην οθόνη (16:9)</PresentationFormat>
  <Paragraphs>146</Paragraphs>
  <Slides>14</Slides>
  <Notes>14</Notes>
  <HiddenSlides>0</HiddenSlides>
  <MMClips>0</MMClips>
  <ScaleCrop>false</ScaleCrop>
  <HeadingPairs>
    <vt:vector size="6" baseType="variant">
      <vt:variant>
        <vt:lpstr>Γραμματοσειρές που χρησιμοποιούνται</vt:lpstr>
      </vt:variant>
      <vt:variant>
        <vt:i4>7</vt:i4>
      </vt:variant>
      <vt:variant>
        <vt:lpstr>Θέμα</vt:lpstr>
      </vt:variant>
      <vt:variant>
        <vt:i4>1</vt:i4>
      </vt:variant>
      <vt:variant>
        <vt:lpstr>Τίτλοι διαφανειών</vt:lpstr>
      </vt:variant>
      <vt:variant>
        <vt:i4>14</vt:i4>
      </vt:variant>
    </vt:vector>
  </HeadingPairs>
  <TitlesOfParts>
    <vt:vector size="22" baseType="lpstr">
      <vt:lpstr>Arial</vt:lpstr>
      <vt:lpstr>Sitka Banner</vt:lpstr>
      <vt:lpstr>Cambria Math</vt:lpstr>
      <vt:lpstr>Sitka Banner Semibold</vt:lpstr>
      <vt:lpstr>Sniglet</vt:lpstr>
      <vt:lpstr>Sitka Text Semibold</vt:lpstr>
      <vt:lpstr>Walter Turncoat</vt:lpstr>
      <vt:lpstr>Ursula template</vt:lpstr>
      <vt:lpstr>Machine-Learning Ciphertext Decryption Algorithm</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Any 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Εύρεση Καταστάσεων Ισορροπίας σε Παίγνια Συμφόρησης με Ενισχυτική Μάθησηpresentation title</dc:title>
  <cp:lastModifiedBy>NATALIA KOLIOU</cp:lastModifiedBy>
  <cp:revision>515</cp:revision>
  <dcterms:modified xsi:type="dcterms:W3CDTF">2023-02-15T14:44:19Z</dcterms:modified>
</cp:coreProperties>
</file>