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57" r:id="rId4"/>
    <p:sldId id="258" r:id="rId5"/>
    <p:sldId id="260" r:id="rId6"/>
    <p:sldId id="261" r:id="rId7"/>
    <p:sldId id="265" r:id="rId8"/>
    <p:sldId id="268" r:id="rId9"/>
    <p:sldId id="266" r:id="rId10"/>
    <p:sldId id="262" r:id="rId11"/>
    <p:sldId id="263" r:id="rId12"/>
    <p:sldId id="264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8AF"/>
    <a:srgbClr val="D070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-82" y="7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E0FD5-1CBA-49BA-B58D-6FE4188FDE99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314DCC-E935-4835-970E-DC6BFAC74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60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46EF7-F743-47BE-9785-767BE2160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C4A9E3-A42B-4B2F-91CF-E3BCB5953A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19114-26AA-4976-B3B9-B9C5174AE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B885-A238-4514-BCEC-39CECB89835B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A7F33-BF68-42EB-B951-71D079D04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2C643-2666-488F-9FA5-26652F1FE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038B-078F-49F8-891A-48C5983D3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05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EAB9C-33A8-41A9-A004-674F36DF2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829184-538D-4E4A-BBF7-81964E0F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B41C9-D7E4-46F1-9F1B-31BD95C30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2F23-FCF5-436A-88D6-3FCC5704F675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C475B-69E5-405B-9F5C-4C3502528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B47E2-43BE-4BA4-9ACC-67C33B332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038B-078F-49F8-891A-48C5983D3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374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5A3F1D-B0BC-48E2-B63E-F1B63BED61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9F487-36DD-4FE6-9813-DC035515F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EF4CA-9EF3-4D1E-AD08-F2437F43B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0088-FEAC-43FB-A9DE-F50423DC0AFD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4F9E5-2C91-49D9-8BE3-462AAD550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7BA2E-5FBA-4A01-BE8D-9B551C393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038B-078F-49F8-891A-48C5983D3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4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A1020-3C4A-49D1-9B9F-92CB3F5EB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46688-46DB-4314-B4D8-0E649A691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DD7F9-7590-416A-9E55-1D0CC42A0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59A45-7F37-4629-9BD3-1146AF85772E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E2691-F762-4F27-8413-1FE45515B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01DF0-4F2A-44FB-870D-BEF3B64E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038B-078F-49F8-891A-48C5983D3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08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F4B93-03BF-4EF5-B699-3596039A8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5624E-49EC-46C9-AF44-641109CC1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8E3D7-B826-4C99-89E2-8F30F4442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06DA-81C5-4F37-91E3-D7F5773EFC89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0B4CE-8079-4317-B50E-FCBFD02FD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8B034-F7B5-4D80-AFA6-1D5D42C87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038B-078F-49F8-891A-48C5983D3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80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5358E-8F4F-43BE-BA0B-8144A6C41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7A2DD-8584-4AF5-B1E8-7C34E6293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AD825-7C43-4EC9-B454-1AA595063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2F341-B361-47B8-8964-A8B021E0F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E88D-022D-43AF-BC1A-05D6AEE85177}" type="datetime1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D2F32-1C7F-4513-87C9-0C6865B85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351A9-BE00-4EE8-8966-60495E5B0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038B-078F-49F8-891A-48C5983D3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90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0133A-9796-4343-A4A6-81BD2FE56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10CD1-DDD3-4400-A54E-B416F8ED8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967EE0-C9FF-417F-A336-ED3AE3D98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ED3FBD-4709-4352-938D-C95B8FF8E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D9B568-B9CE-48AD-827D-092E2B914A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A3F8E2-2068-4849-9DC2-606883BE2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71566-384E-4F33-95DE-ECB728B34F84}" type="datetime1">
              <a:rPr lang="en-US" smtClean="0"/>
              <a:t>5/12/2019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F4045C-584E-4EDD-BC3F-AB9BAC24C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FA69F5-0E94-4EA3-B5AA-D2112623E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038B-078F-49F8-891A-48C5983D3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5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C94A-F85E-483D-B176-B1A44C007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38AE13-92E1-490B-B531-EB0491764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9DEF0-EF28-4FBE-95AD-E31CB0EF67E2}" type="datetime1">
              <a:rPr lang="en-US" smtClean="0"/>
              <a:t>5/12/2019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5953C7-65FD-4D80-A4BD-82BD98647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9AAF6F-9B44-4B8F-956C-B87D2894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038B-078F-49F8-891A-48C5983D3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54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513823-3E08-4ABF-A91C-3257D7A75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961A3-B856-4820-B2BB-8AC9C4FA6600}" type="datetime1">
              <a:rPr lang="en-US" smtClean="0"/>
              <a:t>5/12/2019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C4D926-A628-4045-B5A4-57494D128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67B20-840C-4D44-BA19-6B3794034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038B-078F-49F8-891A-48C5983D3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01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1D130-75C8-40AD-8A4A-B4F3AF852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53354-5913-458C-8E4C-9E94A88BF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E247C2-35A5-4D24-AEB4-8C0FE529E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06A24-A097-4AE5-A33C-07BE4E511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F0DE-AC31-483F-ACAF-0CEF0BC7515C}" type="datetime1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A21C8-A704-4123-BCA8-2FD3E1FB4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819A3-F493-49D6-A769-B307565B4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038B-078F-49F8-891A-48C5983D3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6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F4BC8-9E7C-48DC-AF21-53D63105E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445BB3-6DC8-463D-82F7-C2A8200DA5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36E06C-7C46-450B-A42D-7D9691FA2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9ECC3-EFAB-4021-9F61-CC9A54527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A47E-E4A6-439D-A0A5-CBF6F0D633DD}" type="datetime1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E35F3-65AF-457D-910B-D33054A20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8519CF-A7AF-4E11-ACEC-D8049ED54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038B-078F-49F8-891A-48C5983D3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29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2698C2-4FC9-4233-A11C-5EAA40F21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42D4B-B081-4DFE-BBDC-CB78F5FD0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CA4D8-F5B1-46BE-ACC3-8D4CC4DA98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0AC60-3ADB-4C13-A1CC-4BEB338CD411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21C66-5BB6-43BB-A7F7-3FB42087C2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4EA44-4ABE-4DF8-9B62-C19C87A51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E038B-078F-49F8-891A-48C5983D3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18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rgbClr val="00B0F0">
                  <a:lumMod val="90000"/>
                </a:srgbClr>
              </a:gs>
              <a:gs pos="25000">
                <a:srgbClr val="00B0F0">
                  <a:lumMod val="90000"/>
                </a:srgb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CB51E4B-3744-4A12-9388-F750DE727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3403" y="4494596"/>
            <a:ext cx="6105194" cy="682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Natalia Lopez-Barbosa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A90F9A-5B09-4B86-BC79-ECDAA5F87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5280" y="2463541"/>
            <a:ext cx="6273317" cy="2031055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role of endoplasmic reticulum stress in the immune response to cancer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BB160-75E9-40F8-86EF-9A2DEF7C3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038B-078F-49F8-891A-48C5983D34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21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FBA7A0B-F386-47B4-8B44-0F66E9156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117" y="1232512"/>
            <a:ext cx="1807767" cy="6420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BFA3C6-B1A7-4F48-98DB-1D2837FEE201}"/>
              </a:ext>
            </a:extLst>
          </p:cNvPr>
          <p:cNvSpPr txBox="1"/>
          <p:nvPr/>
        </p:nvSpPr>
        <p:spPr>
          <a:xfrm>
            <a:off x="3526777" y="490841"/>
            <a:ext cx="5138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MODEL PARAMETERS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028B61-0D24-459E-BF28-9D8704F363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4" y="1798377"/>
            <a:ext cx="5610225" cy="4094997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F8435397-5A62-4A6F-BA75-A6432BAA56A8}"/>
              </a:ext>
            </a:extLst>
          </p:cNvPr>
          <p:cNvSpPr/>
          <p:nvPr/>
        </p:nvSpPr>
        <p:spPr>
          <a:xfrm>
            <a:off x="2171700" y="1628775"/>
            <a:ext cx="1304925" cy="1362075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EFC4A1-ECB7-4954-80C5-62239467565C}"/>
              </a:ext>
            </a:extLst>
          </p:cNvPr>
          <p:cNvSpPr txBox="1"/>
          <p:nvPr/>
        </p:nvSpPr>
        <p:spPr>
          <a:xfrm>
            <a:off x="7219950" y="2085975"/>
            <a:ext cx="374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IRE1, IRE1</a:t>
            </a:r>
            <a:r>
              <a:rPr lang="en-US" dirty="0">
                <a:latin typeface="Symbol" panose="05050102010706020507" pitchFamily="18" charset="2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5E2051-8CDC-44B2-9722-4413841C7DE4}"/>
              </a:ext>
            </a:extLst>
          </p:cNvPr>
          <p:cNvSpPr/>
          <p:nvPr/>
        </p:nvSpPr>
        <p:spPr>
          <a:xfrm>
            <a:off x="1257300" y="2781300"/>
            <a:ext cx="1304925" cy="775415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9A460D-4DB3-4FF6-A207-B5038955B682}"/>
              </a:ext>
            </a:extLst>
          </p:cNvPr>
          <p:cNvSpPr txBox="1"/>
          <p:nvPr/>
        </p:nvSpPr>
        <p:spPr>
          <a:xfrm>
            <a:off x="7219950" y="2455307"/>
            <a:ext cx="374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XBP1 mRNA</a:t>
            </a:r>
            <a:endParaRPr lang="en-US" dirty="0">
              <a:latin typeface="Symbol" panose="05050102010706020507" pitchFamily="18" charset="2"/>
              <a:cs typeface="Arial" panose="020B060402020202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3C4787E-5F4B-4514-BD51-628182280BCC}"/>
              </a:ext>
            </a:extLst>
          </p:cNvPr>
          <p:cNvSpPr/>
          <p:nvPr/>
        </p:nvSpPr>
        <p:spPr>
          <a:xfrm>
            <a:off x="2362201" y="3421469"/>
            <a:ext cx="1304925" cy="775415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398DF6-1B48-4E11-83FF-A0CC67A896F4}"/>
              </a:ext>
            </a:extLst>
          </p:cNvPr>
          <p:cNvSpPr txBox="1"/>
          <p:nvPr/>
        </p:nvSpPr>
        <p:spPr>
          <a:xfrm>
            <a:off x="7219950" y="2781300"/>
            <a:ext cx="374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XBP1s mRNA</a:t>
            </a:r>
            <a:endParaRPr lang="en-US" dirty="0">
              <a:latin typeface="Symbol" panose="05050102010706020507" pitchFamily="18" charset="2"/>
              <a:cs typeface="Arial" panose="020B0604020202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138B4F5-FAD5-4658-8F6F-F4860245B38C}"/>
              </a:ext>
            </a:extLst>
          </p:cNvPr>
          <p:cNvSpPr/>
          <p:nvPr/>
        </p:nvSpPr>
        <p:spPr>
          <a:xfrm>
            <a:off x="952500" y="4196884"/>
            <a:ext cx="1304925" cy="775415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2E6404-4560-4477-BD13-E6191D59A2D7}"/>
              </a:ext>
            </a:extLst>
          </p:cNvPr>
          <p:cNvSpPr txBox="1"/>
          <p:nvPr/>
        </p:nvSpPr>
        <p:spPr>
          <a:xfrm>
            <a:off x="7219950" y="3150632"/>
            <a:ext cx="374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XBP1u protein</a:t>
            </a:r>
            <a:endParaRPr lang="en-US" dirty="0">
              <a:latin typeface="Symbol" panose="05050102010706020507" pitchFamily="18" charset="2"/>
              <a:cs typeface="Arial" panose="020B060402020202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139DAD4-4A18-417F-8891-75BAD3D9A201}"/>
              </a:ext>
            </a:extLst>
          </p:cNvPr>
          <p:cNvSpPr/>
          <p:nvPr/>
        </p:nvSpPr>
        <p:spPr>
          <a:xfrm>
            <a:off x="2386011" y="4217920"/>
            <a:ext cx="1304925" cy="775415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6E556B-D9F6-4E9A-94F2-F6EA4A923F8C}"/>
              </a:ext>
            </a:extLst>
          </p:cNvPr>
          <p:cNvSpPr txBox="1"/>
          <p:nvPr/>
        </p:nvSpPr>
        <p:spPr>
          <a:xfrm>
            <a:off x="7219949" y="3476625"/>
            <a:ext cx="374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XBP1s protein</a:t>
            </a:r>
            <a:endParaRPr lang="en-US" dirty="0">
              <a:latin typeface="Symbol" panose="05050102010706020507" pitchFamily="18" charset="2"/>
              <a:cs typeface="Arial" panose="020B06040202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4A1F1FD-3C46-4122-A97E-278B749814BB}"/>
              </a:ext>
            </a:extLst>
          </p:cNvPr>
          <p:cNvSpPr/>
          <p:nvPr/>
        </p:nvSpPr>
        <p:spPr>
          <a:xfrm>
            <a:off x="4429125" y="3429000"/>
            <a:ext cx="1304925" cy="775415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4C44CE-31D7-4A13-BF08-8E9041DA2A84}"/>
              </a:ext>
            </a:extLst>
          </p:cNvPr>
          <p:cNvSpPr txBox="1"/>
          <p:nvPr/>
        </p:nvSpPr>
        <p:spPr>
          <a:xfrm>
            <a:off x="7219949" y="3827552"/>
            <a:ext cx="374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JNK,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JNK</a:t>
            </a:r>
            <a:r>
              <a:rPr lang="en-US" dirty="0" err="1">
                <a:latin typeface="Symbol" panose="05050102010706020507" pitchFamily="18" charset="2"/>
                <a:cs typeface="Arial" panose="020B0604020202020204" pitchFamily="34" charset="0"/>
              </a:rPr>
              <a:t>a</a:t>
            </a:r>
            <a:endParaRPr lang="en-US" dirty="0">
              <a:latin typeface="Symbol" panose="05050102010706020507" pitchFamily="18" charset="2"/>
              <a:cs typeface="Arial" panose="020B060402020202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5431168-8F90-452C-A7B9-B730D3A49C85}"/>
              </a:ext>
            </a:extLst>
          </p:cNvPr>
          <p:cNvSpPr/>
          <p:nvPr/>
        </p:nvSpPr>
        <p:spPr>
          <a:xfrm>
            <a:off x="1709738" y="5423954"/>
            <a:ext cx="2271712" cy="775415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34EF2E-E9F6-49B4-B77D-383DDE933A59}"/>
              </a:ext>
            </a:extLst>
          </p:cNvPr>
          <p:cNvSpPr txBox="1"/>
          <p:nvPr/>
        </p:nvSpPr>
        <p:spPr>
          <a:xfrm>
            <a:off x="7219949" y="4171950"/>
            <a:ext cx="374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Pro-inflammatory cytokines</a:t>
            </a:r>
            <a:endParaRPr lang="en-US" dirty="0">
              <a:latin typeface="Symbol" panose="05050102010706020507" pitchFamily="18" charset="2"/>
              <a:cs typeface="Arial" panose="020B060402020202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33B447E-CB7D-4081-84B1-4A683E9A58B5}"/>
              </a:ext>
            </a:extLst>
          </p:cNvPr>
          <p:cNvSpPr/>
          <p:nvPr/>
        </p:nvSpPr>
        <p:spPr>
          <a:xfrm>
            <a:off x="4352923" y="4217921"/>
            <a:ext cx="2438402" cy="913042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7895F7-DDED-4C36-9957-7D9509760003}"/>
              </a:ext>
            </a:extLst>
          </p:cNvPr>
          <p:cNvSpPr txBox="1"/>
          <p:nvPr/>
        </p:nvSpPr>
        <p:spPr>
          <a:xfrm>
            <a:off x="7219949" y="4504472"/>
            <a:ext cx="374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Autophagy and Apoptosis</a:t>
            </a:r>
            <a:endParaRPr lang="en-US" dirty="0">
              <a:latin typeface="Symbol" panose="05050102010706020507" pitchFamily="18" charset="2"/>
              <a:cs typeface="Arial" panose="020B0604020202020204" pitchFamily="34" charset="0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0314C2B-ACD1-4A43-82D9-D8A5389B8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038B-078F-49F8-891A-48C5983D340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 animBg="1"/>
      <p:bldP spid="26" grpId="0"/>
      <p:bldP spid="27" grpId="0" animBg="1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FBA7A0B-F386-47B4-8B44-0F66E9156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117" y="1232512"/>
            <a:ext cx="1807767" cy="6420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BFA3C6-B1A7-4F48-98DB-1D2837FEE201}"/>
              </a:ext>
            </a:extLst>
          </p:cNvPr>
          <p:cNvSpPr txBox="1"/>
          <p:nvPr/>
        </p:nvSpPr>
        <p:spPr>
          <a:xfrm>
            <a:off x="3758876" y="490841"/>
            <a:ext cx="4674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MODEL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0FE9200-4720-4FDA-80F2-02592DECEBA4}"/>
                  </a:ext>
                </a:extLst>
              </p:cNvPr>
              <p:cNvSpPr txBox="1"/>
              <p:nvPr/>
            </p:nvSpPr>
            <p:spPr>
              <a:xfrm>
                <a:off x="800100" y="2362200"/>
                <a:ext cx="4741170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𝑑𝐼𝑅𝐸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𝐼𝑅𝐸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𝐼𝑅𝐸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𝐼𝑅𝐸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𝐼𝑅𝐸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0FE9200-4720-4FDA-80F2-02592DECE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" y="2362200"/>
                <a:ext cx="4741170" cy="5259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62C461-B6C9-42BA-8BB9-90B1FBBDAFFF}"/>
                  </a:ext>
                </a:extLst>
              </p:cNvPr>
              <p:cNvSpPr txBox="1"/>
              <p:nvPr/>
            </p:nvSpPr>
            <p:spPr>
              <a:xfrm>
                <a:off x="800100" y="3112779"/>
                <a:ext cx="4247701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𝑑𝐼𝑅𝐸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𝐼𝑅𝐸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𝐼𝑅𝐸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𝐼𝑅𝐸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62C461-B6C9-42BA-8BB9-90B1FBBDA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" y="3112779"/>
                <a:ext cx="4247701" cy="525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B9BE0F-F196-43F5-9DE9-6512FB3BD70F}"/>
                  </a:ext>
                </a:extLst>
              </p:cNvPr>
              <p:cNvSpPr txBox="1"/>
              <p:nvPr/>
            </p:nvSpPr>
            <p:spPr>
              <a:xfrm>
                <a:off x="800100" y="3863358"/>
                <a:ext cx="4586448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𝑑𝑚𝑋𝐵𝑃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𝐼𝑅𝐸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𝑚𝑋𝐵𝑃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𝑚𝑋𝐵𝑃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B9BE0F-F196-43F5-9DE9-6512FB3BD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" y="3863358"/>
                <a:ext cx="4586448" cy="525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3EB6FD-9E52-4D4D-AF09-1ED1DC92DBC3}"/>
                  </a:ext>
                </a:extLst>
              </p:cNvPr>
              <p:cNvSpPr txBox="1"/>
              <p:nvPr/>
            </p:nvSpPr>
            <p:spPr>
              <a:xfrm>
                <a:off x="800100" y="4613937"/>
                <a:ext cx="3697935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𝑑𝑚𝑋𝐵𝑃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𝑚𝑋𝐵𝑃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𝑚𝑋𝐵𝑃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3EB6FD-9E52-4D4D-AF09-1ED1DC92D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" y="4613937"/>
                <a:ext cx="3697935" cy="5259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ACA86F6-B9CB-4D78-9B44-2D30594B2E15}"/>
                  </a:ext>
                </a:extLst>
              </p:cNvPr>
              <p:cNvSpPr txBox="1"/>
              <p:nvPr/>
            </p:nvSpPr>
            <p:spPr>
              <a:xfrm>
                <a:off x="800100" y="5364516"/>
                <a:ext cx="3486467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𝑑𝑋𝐵𝑃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𝐿𝑢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𝑚𝑋𝐵𝑃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𝑋𝐵𝑃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ACA86F6-B9CB-4D78-9B44-2D30594B2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" y="5364516"/>
                <a:ext cx="3486467" cy="5259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E19649C-0146-4FA4-B1F1-B31C9B308415}"/>
                  </a:ext>
                </a:extLst>
              </p:cNvPr>
              <p:cNvSpPr txBox="1"/>
              <p:nvPr/>
            </p:nvSpPr>
            <p:spPr>
              <a:xfrm>
                <a:off x="6521492" y="2362200"/>
                <a:ext cx="3518464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𝑑𝑋𝐵𝑃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𝑚𝑋𝐵𝑃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𝑋𝐵𝑃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E19649C-0146-4FA4-B1F1-B31C9B308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492" y="2362200"/>
                <a:ext cx="3518464" cy="52591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DE9C1C8-2903-4396-99A9-2C66E90A7AEE}"/>
                  </a:ext>
                </a:extLst>
              </p:cNvPr>
              <p:cNvSpPr txBox="1"/>
              <p:nvPr/>
            </p:nvSpPr>
            <p:spPr>
              <a:xfrm>
                <a:off x="6521492" y="3112779"/>
                <a:ext cx="5508496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𝑑𝐽𝑁𝐾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𝐽𝑁𝐾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𝐽𝑁𝐾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𝐽𝑁𝐾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𝐽𝑁𝐾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𝐼𝑅𝐸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𝐽𝑁𝐾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𝐽𝑁𝐾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DE9C1C8-2903-4396-99A9-2C66E90A7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492" y="3112779"/>
                <a:ext cx="5508496" cy="52591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F60DB6-7038-4E45-9964-ECF666E093DE}"/>
                  </a:ext>
                </a:extLst>
              </p:cNvPr>
              <p:cNvSpPr txBox="1"/>
              <p:nvPr/>
            </p:nvSpPr>
            <p:spPr>
              <a:xfrm>
                <a:off x="6521492" y="3863358"/>
                <a:ext cx="4930517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𝑑𝐽𝑁𝐾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𝐽𝑁𝐾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𝐽𝑁𝐾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𝐼𝑅𝐸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𝐽𝑁𝐾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𝐽𝑁𝐾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𝐽𝑁𝐾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F60DB6-7038-4E45-9964-ECF666E09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492" y="3863358"/>
                <a:ext cx="4930517" cy="52591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12503AE-C117-4537-B352-ABA5C221E090}"/>
                  </a:ext>
                </a:extLst>
              </p:cNvPr>
              <p:cNvSpPr txBox="1"/>
              <p:nvPr/>
            </p:nvSpPr>
            <p:spPr>
              <a:xfrm>
                <a:off x="6521492" y="4613937"/>
                <a:ext cx="3831305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𝑑𝐶𝑦𝑡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𝑋𝐵𝑃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𝑋𝐵𝑃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𝐶𝑦𝑡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12503AE-C117-4537-B352-ABA5C221E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492" y="4613937"/>
                <a:ext cx="3831305" cy="52591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9623D46-F0C3-44BD-A89B-567CF2AD5A27}"/>
                  </a:ext>
                </a:extLst>
              </p:cNvPr>
              <p:cNvSpPr txBox="1"/>
              <p:nvPr/>
            </p:nvSpPr>
            <p:spPr>
              <a:xfrm>
                <a:off x="6523256" y="5362531"/>
                <a:ext cx="2875018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𝑑𝐴𝑝𝑜𝑝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𝐽𝑁𝐾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𝐴𝑝𝑜𝑝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9623D46-F0C3-44BD-A89B-567CF2AD5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256" y="5362531"/>
                <a:ext cx="2875018" cy="52591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412749ED-50C2-4071-9958-40EE25474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038B-078F-49F8-891A-48C5983D340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23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FBA7A0B-F386-47B4-8B44-0F66E9156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117" y="1232512"/>
            <a:ext cx="1807767" cy="6420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BFA3C6-B1A7-4F48-98DB-1D2837FEE201}"/>
              </a:ext>
            </a:extLst>
          </p:cNvPr>
          <p:cNvSpPr txBox="1"/>
          <p:nvPr/>
        </p:nvSpPr>
        <p:spPr>
          <a:xfrm>
            <a:off x="4279738" y="490841"/>
            <a:ext cx="3632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STEADY-STATE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D310258-02A7-4E0C-BB7F-BF256C9C95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985"/>
          <a:stretch/>
        </p:blipFill>
        <p:spPr>
          <a:xfrm>
            <a:off x="7104659" y="1666875"/>
            <a:ext cx="3729217" cy="450002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79C7EAC-9853-49F9-BE30-40A88B4EAF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349" y="1553544"/>
            <a:ext cx="5527651" cy="490863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5245A18-34F1-40C9-A8FD-9DF1EE255954}"/>
              </a:ext>
            </a:extLst>
          </p:cNvPr>
          <p:cNvSpPr txBox="1"/>
          <p:nvPr/>
        </p:nvSpPr>
        <p:spPr>
          <a:xfrm>
            <a:off x="8602518" y="6166903"/>
            <a:ext cx="2231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Song et al. (2019)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Nature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76C4CEAD-617E-4559-BB4F-3D5177B0D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038B-078F-49F8-891A-48C5983D3404}" type="slidenum">
              <a:rPr lang="en-US" smtClean="0"/>
              <a:t>12</a:t>
            </a:fld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D88D5DD-2432-44BD-84E7-5C970A9005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349" y="1553544"/>
            <a:ext cx="5527651" cy="490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63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FBA7A0B-F386-47B4-8B44-0F66E9156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117" y="1232512"/>
            <a:ext cx="1807767" cy="6420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BFA3C6-B1A7-4F48-98DB-1D2837FEE201}"/>
              </a:ext>
            </a:extLst>
          </p:cNvPr>
          <p:cNvSpPr txBox="1"/>
          <p:nvPr/>
        </p:nvSpPr>
        <p:spPr>
          <a:xfrm>
            <a:off x="2001756" y="490840"/>
            <a:ext cx="4998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FUTURE DIRECTIONS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76C4CEAD-617E-4559-BB4F-3D5177B0D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038B-078F-49F8-891A-48C5983D3404}" type="slidenum">
              <a:rPr lang="en-US" smtClean="0"/>
              <a:t>13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8D0F2E-9034-4322-9E2D-6D12D34AE2FD}"/>
              </a:ext>
            </a:extLst>
          </p:cNvPr>
          <p:cNvSpPr/>
          <p:nvPr/>
        </p:nvSpPr>
        <p:spPr>
          <a:xfrm>
            <a:off x="6885584" y="490840"/>
            <a:ext cx="32367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(NEXT WEEK)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F59E42D-5966-44AA-8B85-FFF52F35A372}"/>
              </a:ext>
            </a:extLst>
          </p:cNvPr>
          <p:cNvGrpSpPr/>
          <p:nvPr/>
        </p:nvGrpSpPr>
        <p:grpSpPr>
          <a:xfrm>
            <a:off x="1769263" y="3456941"/>
            <a:ext cx="1964901" cy="1785941"/>
            <a:chOff x="1769263" y="3471863"/>
            <a:chExt cx="1964901" cy="178594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6960B9B6-974C-4D94-8402-AAB35363CE5A}"/>
                </a:ext>
              </a:extLst>
            </p:cNvPr>
            <p:cNvSpPr/>
            <p:nvPr/>
          </p:nvSpPr>
          <p:spPr>
            <a:xfrm rot="2751889">
              <a:off x="2208789" y="3486150"/>
              <a:ext cx="1085850" cy="1057275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>
              <a:outerShdw blurRad="889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aphic 7" descr="Target">
              <a:extLst>
                <a:ext uri="{FF2B5EF4-FFF2-40B4-BE49-F238E27FC236}">
                  <a16:creationId xmlns:a16="http://schemas.microsoft.com/office/drawing/2014/main" id="{3E61C6E6-DA1A-4CFD-8B6B-AE2BC680C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94514" y="3557587"/>
              <a:ext cx="914400" cy="9144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502925-3538-4A9D-BFDC-0B6317A104F3}"/>
                </a:ext>
              </a:extLst>
            </p:cNvPr>
            <p:cNvSpPr txBox="1"/>
            <p:nvPr/>
          </p:nvSpPr>
          <p:spPr>
            <a:xfrm>
              <a:off x="1769263" y="4888472"/>
              <a:ext cx="19649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Tune parameters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AF4C086-3CFC-4A11-AED9-1713AA6394A6}"/>
              </a:ext>
            </a:extLst>
          </p:cNvPr>
          <p:cNvGrpSpPr/>
          <p:nvPr/>
        </p:nvGrpSpPr>
        <p:grpSpPr>
          <a:xfrm>
            <a:off x="4819205" y="2643187"/>
            <a:ext cx="2122102" cy="2062979"/>
            <a:chOff x="4827688" y="2643187"/>
            <a:chExt cx="2122102" cy="2062979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C179282-08A8-4670-BC15-46E7DC2BADDF}"/>
                </a:ext>
              </a:extLst>
            </p:cNvPr>
            <p:cNvSpPr/>
            <p:nvPr/>
          </p:nvSpPr>
          <p:spPr>
            <a:xfrm rot="2751889">
              <a:off x="5345814" y="2666999"/>
              <a:ext cx="1085850" cy="1057275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>
              <a:outerShdw blurRad="889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Graphic 13" descr="Venn diagram">
              <a:extLst>
                <a:ext uri="{FF2B5EF4-FFF2-40B4-BE49-F238E27FC236}">
                  <a16:creationId xmlns:a16="http://schemas.microsoft.com/office/drawing/2014/main" id="{E1E3D4AB-FD15-463B-86DB-28572CD05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31539" y="2643187"/>
              <a:ext cx="914400" cy="9144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366987-4CDE-4A3E-AEEE-E7E622BD4CFC}"/>
                </a:ext>
              </a:extLst>
            </p:cNvPr>
            <p:cNvSpPr txBox="1"/>
            <p:nvPr/>
          </p:nvSpPr>
          <p:spPr>
            <a:xfrm>
              <a:off x="4827688" y="4059835"/>
              <a:ext cx="21221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Compare with experimental data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D9A7334-6D29-4345-89D4-665D97EDAD56}"/>
              </a:ext>
            </a:extLst>
          </p:cNvPr>
          <p:cNvGrpSpPr/>
          <p:nvPr/>
        </p:nvGrpSpPr>
        <p:grpSpPr>
          <a:xfrm>
            <a:off x="8026348" y="3456941"/>
            <a:ext cx="2122102" cy="2037259"/>
            <a:chOff x="8026348" y="3456941"/>
            <a:chExt cx="2122102" cy="2037259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82D15B2-3210-471D-B627-1CE30C0260C5}"/>
                </a:ext>
              </a:extLst>
            </p:cNvPr>
            <p:cNvSpPr/>
            <p:nvPr/>
          </p:nvSpPr>
          <p:spPr>
            <a:xfrm rot="2751889">
              <a:off x="8544474" y="3471228"/>
              <a:ext cx="1085850" cy="1057275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>
              <a:outerShdw blurRad="889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3288704-961D-4FDA-B5CE-35606920006D}"/>
                </a:ext>
              </a:extLst>
            </p:cNvPr>
            <p:cNvSpPr txBox="1"/>
            <p:nvPr/>
          </p:nvSpPr>
          <p:spPr>
            <a:xfrm>
              <a:off x="8026348" y="4847869"/>
              <a:ext cx="21221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What parameters matter?</a:t>
              </a:r>
            </a:p>
          </p:txBody>
        </p:sp>
        <p:pic>
          <p:nvPicPr>
            <p:cNvPr id="23" name="Graphic 22" descr="Circles with arrows">
              <a:extLst>
                <a:ext uri="{FF2B5EF4-FFF2-40B4-BE49-F238E27FC236}">
                  <a16:creationId xmlns:a16="http://schemas.microsoft.com/office/drawing/2014/main" id="{5B994F40-D1EF-4D3A-A554-19AE37608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630199" y="3542665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765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16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A90F9A-5B09-4B86-BC79-ECDAA5F87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</p:txBody>
      </p:sp>
      <p:sp>
        <p:nvSpPr>
          <p:cNvPr id="23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381F48-5599-42EF-A179-1E04A01588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956" y="1697277"/>
            <a:ext cx="3677387" cy="437784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BB160-75E9-40F8-86EF-9A2DEF7C3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CBE038B-078F-49F8-891A-48C5983D3404}" type="slidenum">
              <a:rPr lang="en-US" sz="11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 sz="1100">
              <a:solidFill>
                <a:srgbClr val="898989"/>
              </a:solidFill>
            </a:endParaRPr>
          </a:p>
        </p:txBody>
      </p:sp>
      <p:pic>
        <p:nvPicPr>
          <p:cNvPr id="11" name="Graphic 10" descr="Question mark">
            <a:extLst>
              <a:ext uri="{FF2B5EF4-FFF2-40B4-BE49-F238E27FC236}">
                <a16:creationId xmlns:a16="http://schemas.microsoft.com/office/drawing/2014/main" id="{36152BAA-5D14-4169-AD11-1007843B91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25280" y="289052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648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B17838-08DF-4DB6-AD33-D4455C2DE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038B-078F-49F8-891A-48C5983D3404}" type="slidenum">
              <a:rPr lang="en-US" smtClean="0"/>
              <a:t>15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80235B7-7E63-4FCB-B5AA-7842E1D3D69D}"/>
              </a:ext>
            </a:extLst>
          </p:cNvPr>
          <p:cNvGrpSpPr/>
          <p:nvPr/>
        </p:nvGrpSpPr>
        <p:grpSpPr>
          <a:xfrm>
            <a:off x="1155321" y="1744980"/>
            <a:ext cx="6777041" cy="3543300"/>
            <a:chOff x="1155321" y="1744980"/>
            <a:chExt cx="6777041" cy="35433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7FB6345-2923-48F3-A40B-06278F31A0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0505" b="5985"/>
            <a:stretch/>
          </p:blipFill>
          <p:spPr>
            <a:xfrm>
              <a:off x="5053174" y="2202180"/>
              <a:ext cx="2879188" cy="30861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6A768DB-816A-47B3-A111-E3BAF9C8BA80}"/>
                </a:ext>
              </a:extLst>
            </p:cNvPr>
            <p:cNvSpPr txBox="1"/>
            <p:nvPr/>
          </p:nvSpPr>
          <p:spPr>
            <a:xfrm>
              <a:off x="1341120" y="1744980"/>
              <a:ext cx="510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06082B1-17D3-4226-AF70-F14E92B7F499}"/>
                </a:ext>
              </a:extLst>
            </p:cNvPr>
            <p:cNvSpPr txBox="1"/>
            <p:nvPr/>
          </p:nvSpPr>
          <p:spPr>
            <a:xfrm>
              <a:off x="5164976" y="1744980"/>
              <a:ext cx="510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E717569-3202-4BF1-AFB6-84F0336A6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5321" y="2097852"/>
              <a:ext cx="4264925" cy="31904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53187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FBA7A0B-F386-47B4-8B44-0F66E9156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117" y="1148533"/>
            <a:ext cx="1807767" cy="6420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BFA3C6-B1A7-4F48-98DB-1D2837FEE201}"/>
              </a:ext>
            </a:extLst>
          </p:cNvPr>
          <p:cNvSpPr txBox="1"/>
          <p:nvPr/>
        </p:nvSpPr>
        <p:spPr>
          <a:xfrm>
            <a:off x="542925" y="461686"/>
            <a:ext cx="8190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THE CHARACTERS: IMMUNE CELLS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EA95B7-24B9-4A8A-91E2-3D550CC750D8}"/>
              </a:ext>
            </a:extLst>
          </p:cNvPr>
          <p:cNvSpPr txBox="1"/>
          <p:nvPr/>
        </p:nvSpPr>
        <p:spPr>
          <a:xfrm>
            <a:off x="8733454" y="461686"/>
            <a:ext cx="1968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(SOME)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ECFEF4-2F12-490D-AC11-CAED0DB8EA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15" y="2072979"/>
            <a:ext cx="1993846" cy="16483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B19E03-DAB5-4BDE-96F3-25F7C713A3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280" y="2072979"/>
            <a:ext cx="1623138" cy="16483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124D13-C039-460C-B056-AD2F338566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037" y="2072979"/>
            <a:ext cx="1696130" cy="16483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EEE50F-7560-436F-95E6-2B1B1C4548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6786" y="2072979"/>
            <a:ext cx="1623138" cy="192973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7E76C3B-BF8E-4B5E-8F63-39941944601A}"/>
              </a:ext>
            </a:extLst>
          </p:cNvPr>
          <p:cNvSpPr txBox="1"/>
          <p:nvPr/>
        </p:nvSpPr>
        <p:spPr>
          <a:xfrm>
            <a:off x="811763" y="4093410"/>
            <a:ext cx="171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Dendritic cell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C23B47-D5A0-4DDA-8B9F-9130B1282EC4}"/>
              </a:ext>
            </a:extLst>
          </p:cNvPr>
          <p:cNvSpPr txBox="1"/>
          <p:nvPr/>
        </p:nvSpPr>
        <p:spPr>
          <a:xfrm>
            <a:off x="3617215" y="4093410"/>
            <a:ext cx="171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Neutrophil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14FABB-8336-4248-ACB7-21EC83DB9141}"/>
              </a:ext>
            </a:extLst>
          </p:cNvPr>
          <p:cNvSpPr txBox="1"/>
          <p:nvPr/>
        </p:nvSpPr>
        <p:spPr>
          <a:xfrm>
            <a:off x="6401964" y="4093410"/>
            <a:ext cx="2042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Myeloid-derived suppressor cell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6CD38B-1857-4F52-A768-41C14A6C4AC8}"/>
              </a:ext>
            </a:extLst>
          </p:cNvPr>
          <p:cNvSpPr txBox="1"/>
          <p:nvPr/>
        </p:nvSpPr>
        <p:spPr>
          <a:xfrm>
            <a:off x="9315061" y="4093410"/>
            <a:ext cx="189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Cytotoxic T cell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975492-6E18-4F8E-A6D3-8201D6EA92DF}"/>
              </a:ext>
            </a:extLst>
          </p:cNvPr>
          <p:cNvSpPr txBox="1"/>
          <p:nvPr/>
        </p:nvSpPr>
        <p:spPr>
          <a:xfrm>
            <a:off x="708295" y="4542433"/>
            <a:ext cx="2151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Antigen presentation for T cell recognition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ED7DDB-527E-4CEB-90F3-CBEFA0D20339}"/>
              </a:ext>
            </a:extLst>
          </p:cNvPr>
          <p:cNvSpPr txBox="1"/>
          <p:nvPr/>
        </p:nvSpPr>
        <p:spPr>
          <a:xfrm>
            <a:off x="9315061" y="4553442"/>
            <a:ext cx="26713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Activate by antigen recognition on dendritic cells. Release of cytotoxins into antigen presenting cells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363AA6-6227-4D87-89DE-82B78E21FC16}"/>
              </a:ext>
            </a:extLst>
          </p:cNvPr>
          <p:cNvSpPr txBox="1"/>
          <p:nvPr/>
        </p:nvSpPr>
        <p:spPr>
          <a:xfrm>
            <a:off x="3486107" y="4542432"/>
            <a:ext cx="2151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First responders to inflammation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D1126F8-CCB1-4A56-BF79-FFF8B32C5A82}"/>
              </a:ext>
            </a:extLst>
          </p:cNvPr>
          <p:cNvCxnSpPr>
            <a:cxnSpLocks/>
            <a:stCxn id="7" idx="3"/>
            <a:endCxn id="2" idx="3"/>
          </p:cNvCxnSpPr>
          <p:nvPr/>
        </p:nvCxnSpPr>
        <p:spPr>
          <a:xfrm>
            <a:off x="8733454" y="784852"/>
            <a:ext cx="1968759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248A1B5-6AC2-4F73-9DF2-9287C31FE0B4}"/>
              </a:ext>
            </a:extLst>
          </p:cNvPr>
          <p:cNvSpPr txBox="1"/>
          <p:nvPr/>
        </p:nvSpPr>
        <p:spPr>
          <a:xfrm>
            <a:off x="8369559" y="1103484"/>
            <a:ext cx="2967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CANCER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E8D40D-251A-4425-A616-BC3867E1823F}"/>
              </a:ext>
            </a:extLst>
          </p:cNvPr>
          <p:cNvSpPr txBox="1"/>
          <p:nvPr/>
        </p:nvSpPr>
        <p:spPr>
          <a:xfrm>
            <a:off x="6400584" y="4834819"/>
            <a:ext cx="21514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Serve as immunosuppressor cells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E7AB3424-7627-4362-BC72-0744CE731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038B-078F-49F8-891A-48C5983D34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0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  <p:bldP spid="14" grpId="2"/>
      <p:bldP spid="15" grpId="0"/>
      <p:bldP spid="15" grpId="2"/>
      <p:bldP spid="16" grpId="0"/>
      <p:bldP spid="16" grpId="2"/>
      <p:bldP spid="17" grpId="0"/>
      <p:bldP spid="18" grpId="0"/>
      <p:bldP spid="19" grpId="0"/>
      <p:bldP spid="22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FBA7A0B-F386-47B4-8B44-0F66E9156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117" y="1232512"/>
            <a:ext cx="1807767" cy="6420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BFA3C6-B1A7-4F48-98DB-1D2837FEE201}"/>
              </a:ext>
            </a:extLst>
          </p:cNvPr>
          <p:cNvSpPr txBox="1"/>
          <p:nvPr/>
        </p:nvSpPr>
        <p:spPr>
          <a:xfrm>
            <a:off x="31102" y="490841"/>
            <a:ext cx="12129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THE BIOLOGY: THE ENDOPLASMIC RETICULUM (ER)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AFFE59-9955-4C01-B006-A0C6521EA4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632" y="2537082"/>
            <a:ext cx="2614870" cy="276413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266BF6-3F1A-4C38-904D-98D8806101CF}"/>
              </a:ext>
            </a:extLst>
          </p:cNvPr>
          <p:cNvSpPr txBox="1"/>
          <p:nvPr/>
        </p:nvSpPr>
        <p:spPr>
          <a:xfrm>
            <a:off x="5843260" y="2708997"/>
            <a:ext cx="48674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Organelle found in eukaryotic cells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Protein synthesis and folding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Post-translation protein modifications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Disulfide bonds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N-linked glycosylation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8A41C7F-978C-4BE2-9F1D-06A34BC2B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038B-078F-49F8-891A-48C5983D34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1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FBA7A0B-F386-47B4-8B44-0F66E9156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117" y="1232512"/>
            <a:ext cx="1807767" cy="6420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BFA3C6-B1A7-4F48-98DB-1D2837FEE201}"/>
              </a:ext>
            </a:extLst>
          </p:cNvPr>
          <p:cNvSpPr txBox="1"/>
          <p:nvPr/>
        </p:nvSpPr>
        <p:spPr>
          <a:xfrm>
            <a:off x="671804" y="490841"/>
            <a:ext cx="11383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THE BIOLOGY: THE TUMOR MICROENVIRONMENT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17CC61-86FD-4402-AB71-D82D24AA63EA}"/>
              </a:ext>
            </a:extLst>
          </p:cNvPr>
          <p:cNvSpPr txBox="1"/>
          <p:nvPr/>
        </p:nvSpPr>
        <p:spPr>
          <a:xfrm>
            <a:off x="1054359" y="1520410"/>
            <a:ext cx="4777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IMMUNE CELLS IN</a:t>
            </a:r>
          </a:p>
        </p:txBody>
      </p:sp>
      <p:sp>
        <p:nvSpPr>
          <p:cNvPr id="12" name="Half Frame 11">
            <a:extLst>
              <a:ext uri="{FF2B5EF4-FFF2-40B4-BE49-F238E27FC236}">
                <a16:creationId xmlns:a16="http://schemas.microsoft.com/office/drawing/2014/main" id="{136B8713-5324-4522-9D4E-7A957EA60729}"/>
              </a:ext>
            </a:extLst>
          </p:cNvPr>
          <p:cNvSpPr/>
          <p:nvPr/>
        </p:nvSpPr>
        <p:spPr>
          <a:xfrm rot="2776737">
            <a:off x="3870101" y="1233250"/>
            <a:ext cx="458148" cy="449912"/>
          </a:xfrm>
          <a:prstGeom prst="halfFrame">
            <a:avLst>
              <a:gd name="adj1" fmla="val 15517"/>
              <a:gd name="adj2" fmla="val 14838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73DF347-9775-4F1E-B84B-2C5CEA9133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421" y="1843575"/>
            <a:ext cx="1623138" cy="16483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D8C6B05-818C-4687-9390-C9E32B2D59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564" y="3419312"/>
            <a:ext cx="1993846" cy="164835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B0E0781-7D4B-4134-9947-EC08697091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675" y="3642196"/>
            <a:ext cx="1623138" cy="192973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16147A6-1303-4F8A-BF8F-5A06169029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087" y="5147089"/>
            <a:ext cx="1696130" cy="1648352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A2F31173-E1F0-4411-BCE0-42143B57782E}"/>
              </a:ext>
            </a:extLst>
          </p:cNvPr>
          <p:cNvGrpSpPr/>
          <p:nvPr/>
        </p:nvGrpSpPr>
        <p:grpSpPr>
          <a:xfrm rot="2812922">
            <a:off x="7041575" y="3115690"/>
            <a:ext cx="365760" cy="752475"/>
            <a:chOff x="3266929" y="3133725"/>
            <a:chExt cx="365760" cy="752475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D604900-3A52-4BB3-B179-EF79EC766FC9}"/>
                </a:ext>
              </a:extLst>
            </p:cNvPr>
            <p:cNvCxnSpPr/>
            <p:nvPr/>
          </p:nvCxnSpPr>
          <p:spPr>
            <a:xfrm>
              <a:off x="3449809" y="3133725"/>
              <a:ext cx="0" cy="752475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64409F1-C996-4203-9CDC-591DA72F24C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449809" y="3703320"/>
              <a:ext cx="0" cy="36576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B8CB242-6037-4B23-9338-4BE2606250E9}"/>
              </a:ext>
            </a:extLst>
          </p:cNvPr>
          <p:cNvGrpSpPr/>
          <p:nvPr/>
        </p:nvGrpSpPr>
        <p:grpSpPr>
          <a:xfrm rot="5400000">
            <a:off x="7739374" y="3724656"/>
            <a:ext cx="365760" cy="1366508"/>
            <a:chOff x="3266929" y="3133725"/>
            <a:chExt cx="365760" cy="752475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EA94516-5A7A-4F2B-9589-EF42AC4852A2}"/>
                </a:ext>
              </a:extLst>
            </p:cNvPr>
            <p:cNvCxnSpPr/>
            <p:nvPr/>
          </p:nvCxnSpPr>
          <p:spPr>
            <a:xfrm>
              <a:off x="3449809" y="3133725"/>
              <a:ext cx="0" cy="752475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D1DD864-60B5-44B0-91BB-F40C322157D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449809" y="3703320"/>
              <a:ext cx="0" cy="36576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14AD383-0FEA-4DAE-9581-0A7AF477F793}"/>
              </a:ext>
            </a:extLst>
          </p:cNvPr>
          <p:cNvGrpSpPr/>
          <p:nvPr/>
        </p:nvGrpSpPr>
        <p:grpSpPr>
          <a:xfrm rot="7520498">
            <a:off x="7165541" y="4898614"/>
            <a:ext cx="365760" cy="752475"/>
            <a:chOff x="3266929" y="3133725"/>
            <a:chExt cx="365760" cy="752475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5652507-2E4C-4661-8283-C6E0575FE427}"/>
                </a:ext>
              </a:extLst>
            </p:cNvPr>
            <p:cNvCxnSpPr/>
            <p:nvPr/>
          </p:nvCxnSpPr>
          <p:spPr>
            <a:xfrm>
              <a:off x="3449809" y="3133725"/>
              <a:ext cx="0" cy="752475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C1286AE-2BD3-4928-BAFC-50BCE4172DA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449809" y="3703320"/>
              <a:ext cx="0" cy="36576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A8AE7F7E-B839-4C1D-ACA4-C324404A65F1}"/>
              </a:ext>
            </a:extLst>
          </p:cNvPr>
          <p:cNvSpPr txBox="1"/>
          <p:nvPr/>
        </p:nvSpPr>
        <p:spPr>
          <a:xfrm>
            <a:off x="8996577" y="2166741"/>
            <a:ext cx="171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Neutrophil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0F54E4-2C48-4549-8CCF-303B12D49A47}"/>
              </a:ext>
            </a:extLst>
          </p:cNvPr>
          <p:cNvSpPr txBox="1"/>
          <p:nvPr/>
        </p:nvSpPr>
        <p:spPr>
          <a:xfrm>
            <a:off x="10193226" y="3757849"/>
            <a:ext cx="171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Dendritic cell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E1CE02-0D1B-48B0-8656-6B803E3B3858}"/>
              </a:ext>
            </a:extLst>
          </p:cNvPr>
          <p:cNvSpPr txBox="1"/>
          <p:nvPr/>
        </p:nvSpPr>
        <p:spPr>
          <a:xfrm>
            <a:off x="9314554" y="6160164"/>
            <a:ext cx="171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MDSC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66F82E-D972-4D48-8DB1-085CD9550662}"/>
              </a:ext>
            </a:extLst>
          </p:cNvPr>
          <p:cNvSpPr txBox="1"/>
          <p:nvPr/>
        </p:nvSpPr>
        <p:spPr>
          <a:xfrm>
            <a:off x="5108880" y="5662017"/>
            <a:ext cx="189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Cytotoxic T cell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889574-B7D0-44DA-9E58-DBFF9F90AB5C}"/>
              </a:ext>
            </a:extLst>
          </p:cNvPr>
          <p:cNvSpPr txBox="1"/>
          <p:nvPr/>
        </p:nvSpPr>
        <p:spPr>
          <a:xfrm>
            <a:off x="8971559" y="2445283"/>
            <a:ext cx="189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(ROS, Arginase)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7B3E25-7952-4286-9B51-1DFA6D251EED}"/>
              </a:ext>
            </a:extLst>
          </p:cNvPr>
          <p:cNvSpPr txBox="1"/>
          <p:nvPr/>
        </p:nvSpPr>
        <p:spPr>
          <a:xfrm>
            <a:off x="10281337" y="4461045"/>
            <a:ext cx="2149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Defective antigen presentation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A298974-1C61-45B7-A3A5-D02C02A8F965}"/>
              </a:ext>
            </a:extLst>
          </p:cNvPr>
          <p:cNvSpPr txBox="1"/>
          <p:nvPr/>
        </p:nvSpPr>
        <p:spPr>
          <a:xfrm>
            <a:off x="9271841" y="5725238"/>
            <a:ext cx="189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(IL6, Arginase)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0245055-2358-453F-8C13-FE18EFDA66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23" y="3719200"/>
            <a:ext cx="2780178" cy="185272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3F03AC1-E6BD-4596-9720-9AF897618384}"/>
              </a:ext>
            </a:extLst>
          </p:cNvPr>
          <p:cNvSpPr txBox="1"/>
          <p:nvPr/>
        </p:nvSpPr>
        <p:spPr>
          <a:xfrm>
            <a:off x="1361710" y="5662017"/>
            <a:ext cx="189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Cancer cells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C15A04C-EA01-42D3-8DAE-563E760326F2}"/>
              </a:ext>
            </a:extLst>
          </p:cNvPr>
          <p:cNvGrpSpPr/>
          <p:nvPr/>
        </p:nvGrpSpPr>
        <p:grpSpPr>
          <a:xfrm rot="16200000" flipH="1">
            <a:off x="4275355" y="3616187"/>
            <a:ext cx="365760" cy="1366508"/>
            <a:chOff x="3266929" y="3133725"/>
            <a:chExt cx="365760" cy="752475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3D3FDF4-4064-4EFD-86DE-88D29E6B90A4}"/>
                </a:ext>
              </a:extLst>
            </p:cNvPr>
            <p:cNvCxnSpPr/>
            <p:nvPr/>
          </p:nvCxnSpPr>
          <p:spPr>
            <a:xfrm>
              <a:off x="3449809" y="3133725"/>
              <a:ext cx="0" cy="752475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CC08C7E-1CF6-46E9-B35A-44BB6E9CE24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449809" y="3703320"/>
              <a:ext cx="0" cy="36576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DAD0A7B1-E89A-4750-8FCB-71A427B4855E}"/>
              </a:ext>
            </a:extLst>
          </p:cNvPr>
          <p:cNvSpPr txBox="1"/>
          <p:nvPr/>
        </p:nvSpPr>
        <p:spPr>
          <a:xfrm>
            <a:off x="3594245" y="3153929"/>
            <a:ext cx="2336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Glucose deprivation/impaired glucose uptake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04538BB-1382-4EE9-A9A9-A67355B2C7FA}"/>
              </a:ext>
            </a:extLst>
          </p:cNvPr>
          <p:cNvSpPr txBox="1"/>
          <p:nvPr/>
        </p:nvSpPr>
        <p:spPr>
          <a:xfrm>
            <a:off x="5670193" y="4321153"/>
            <a:ext cx="974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ER Stress</a:t>
            </a:r>
          </a:p>
        </p:txBody>
      </p:sp>
      <p:sp>
        <p:nvSpPr>
          <p:cNvPr id="42" name="Slide Number Placeholder 41">
            <a:extLst>
              <a:ext uri="{FF2B5EF4-FFF2-40B4-BE49-F238E27FC236}">
                <a16:creationId xmlns:a16="http://schemas.microsoft.com/office/drawing/2014/main" id="{0D19FED5-A338-4165-A99D-8701CF443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038B-078F-49F8-891A-48C5983D34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8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 animBg="1"/>
      <p:bldP spid="28" grpId="0"/>
      <p:bldP spid="29" grpId="0"/>
      <p:bldP spid="30" grpId="0"/>
      <p:bldP spid="31" grpId="0"/>
      <p:bldP spid="32" grpId="0"/>
      <p:bldP spid="33" grpId="0"/>
      <p:bldP spid="34" grpId="0"/>
      <p:bldP spid="37" grpId="0"/>
      <p:bldP spid="41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FBA7A0B-F386-47B4-8B44-0F66E9156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117" y="1232512"/>
            <a:ext cx="1807767" cy="6420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BFA3C6-B1A7-4F48-98DB-1D2837FEE201}"/>
              </a:ext>
            </a:extLst>
          </p:cNvPr>
          <p:cNvSpPr txBox="1"/>
          <p:nvPr/>
        </p:nvSpPr>
        <p:spPr>
          <a:xfrm>
            <a:off x="671804" y="490841"/>
            <a:ext cx="11383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THE BIOLOGY: UNFOLDED PROTEIN RESPONSE</a:t>
            </a:r>
          </a:p>
        </p:txBody>
      </p:sp>
      <p:pic>
        <p:nvPicPr>
          <p:cNvPr id="1026" name="Picture 2" descr="https://ars.els-cdn.com/content/image/1-s2.0-S1471490618302278-gr2.jpg">
            <a:extLst>
              <a:ext uri="{FF2B5EF4-FFF2-40B4-BE49-F238E27FC236}">
                <a16:creationId xmlns:a16="http://schemas.microsoft.com/office/drawing/2014/main" id="{304EDAAA-3F03-48DE-886E-AD1B0D986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294" y="1969917"/>
            <a:ext cx="6672650" cy="463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18F202F-DFB2-4221-A0CA-0AD99891A6F0}"/>
              </a:ext>
            </a:extLst>
          </p:cNvPr>
          <p:cNvSpPr/>
          <p:nvPr/>
        </p:nvSpPr>
        <p:spPr>
          <a:xfrm>
            <a:off x="4695825" y="1969917"/>
            <a:ext cx="2381250" cy="447850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9245ED-0DB8-40F8-AEF6-B0E8B8C89012}"/>
              </a:ext>
            </a:extLst>
          </p:cNvPr>
          <p:cNvSpPr txBox="1"/>
          <p:nvPr/>
        </p:nvSpPr>
        <p:spPr>
          <a:xfrm>
            <a:off x="209549" y="6389084"/>
            <a:ext cx="3609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Song et al. (2019)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Trends in Immunology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4AFFA-173B-4DBD-987F-EBF0936E2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038B-078F-49F8-891A-48C5983D34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7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FBA7A0B-F386-47B4-8B44-0F66E9156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117" y="1232512"/>
            <a:ext cx="1807767" cy="6420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BFA3C6-B1A7-4F48-98DB-1D2837FEE201}"/>
              </a:ext>
            </a:extLst>
          </p:cNvPr>
          <p:cNvSpPr txBox="1"/>
          <p:nvPr/>
        </p:nvSpPr>
        <p:spPr>
          <a:xfrm>
            <a:off x="671804" y="490841"/>
            <a:ext cx="11383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THE BIOLOGY: UNFOLDED PROTEIN RESPONSE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ECC687-8E61-4C7D-A8E3-26119F3EF4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146" y="3171193"/>
            <a:ext cx="1623138" cy="19297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C47948D-92BE-4211-9C67-9E6F66B24992}"/>
              </a:ext>
            </a:extLst>
          </p:cNvPr>
          <p:cNvSpPr txBox="1"/>
          <p:nvPr/>
        </p:nvSpPr>
        <p:spPr>
          <a:xfrm>
            <a:off x="1021351" y="5191014"/>
            <a:ext cx="189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Cytotoxic T cell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1580DC-86FB-4CF3-B53F-5AE2D268E4C4}"/>
              </a:ext>
            </a:extLst>
          </p:cNvPr>
          <p:cNvSpPr txBox="1"/>
          <p:nvPr/>
        </p:nvSpPr>
        <p:spPr>
          <a:xfrm>
            <a:off x="1582664" y="3850150"/>
            <a:ext cx="974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ER Stress</a:t>
            </a:r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8CFFF876-DDCC-4975-B69D-015DB80D4F2F}"/>
              </a:ext>
            </a:extLst>
          </p:cNvPr>
          <p:cNvSpPr/>
          <p:nvPr/>
        </p:nvSpPr>
        <p:spPr>
          <a:xfrm rot="13219052" flipH="1">
            <a:off x="4144221" y="2779490"/>
            <a:ext cx="2095791" cy="2141318"/>
          </a:xfrm>
          <a:prstGeom prst="halfFrame">
            <a:avLst>
              <a:gd name="adj1" fmla="val 12840"/>
              <a:gd name="adj2" fmla="val 12257"/>
            </a:avLst>
          </a:prstGeom>
          <a:solidFill>
            <a:srgbClr val="D07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3EC6C2-5E86-45C8-A14C-8BB77C8CEC99}"/>
              </a:ext>
            </a:extLst>
          </p:cNvPr>
          <p:cNvSpPr txBox="1"/>
          <p:nvPr/>
        </p:nvSpPr>
        <p:spPr>
          <a:xfrm>
            <a:off x="953994" y="5650436"/>
            <a:ext cx="2231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Song et al. (2019)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Nature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s://upload.wikimedia.org/wikipedia/commons/thumb/3/3c/Types_of_glycans.svg/310px-Types_of_glycans.svg.png">
            <a:extLst>
              <a:ext uri="{FF2B5EF4-FFF2-40B4-BE49-F238E27FC236}">
                <a16:creationId xmlns:a16="http://schemas.microsoft.com/office/drawing/2014/main" id="{3B06C29D-3681-4F87-821A-390AFF764E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28" t="14674" r="31657" b="16828"/>
          <a:stretch/>
        </p:blipFill>
        <p:spPr bwMode="auto">
          <a:xfrm>
            <a:off x="1738937" y="1874577"/>
            <a:ext cx="817745" cy="113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153F7CED-F45A-4439-A14A-2618836B9D1C}"/>
              </a:ext>
            </a:extLst>
          </p:cNvPr>
          <p:cNvSpPr/>
          <p:nvPr/>
        </p:nvSpPr>
        <p:spPr>
          <a:xfrm>
            <a:off x="1568698" y="2321855"/>
            <a:ext cx="1068034" cy="646331"/>
          </a:xfrm>
          <a:prstGeom prst="mathMultiply">
            <a:avLst>
              <a:gd name="adj1" fmla="val 876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A4AB7FB-5068-4239-831F-6F54ED0223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69917"/>
            <a:ext cx="5610225" cy="4094997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2CB691F-F0D8-440E-8C0D-0CE285206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038B-078F-49F8-891A-48C5983D340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6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6F4B85C-47B0-43E0-8555-88AAA249B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0923"/>
            <a:ext cx="12192000" cy="42764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BA7A0B-F386-47B4-8B44-0F66E91563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117" y="1232512"/>
            <a:ext cx="1807767" cy="6420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BFA3C6-B1A7-4F48-98DB-1D2837FEE201}"/>
              </a:ext>
            </a:extLst>
          </p:cNvPr>
          <p:cNvSpPr txBox="1"/>
          <p:nvPr/>
        </p:nvSpPr>
        <p:spPr>
          <a:xfrm>
            <a:off x="4703115" y="490841"/>
            <a:ext cx="2785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THE PAPER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2CB691F-F0D8-440E-8C0D-0CE285206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038B-078F-49F8-891A-48C5983D3404}" type="slidenum">
              <a:rPr lang="en-US" smtClean="0"/>
              <a:t>7</a:t>
            </a:fld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2562F38-A4EB-4543-9951-745FCA5A352C}"/>
              </a:ext>
            </a:extLst>
          </p:cNvPr>
          <p:cNvSpPr/>
          <p:nvPr/>
        </p:nvSpPr>
        <p:spPr>
          <a:xfrm>
            <a:off x="589280" y="3149600"/>
            <a:ext cx="2926080" cy="86360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8A3E63-B13D-463E-8F05-052631A57231}"/>
              </a:ext>
            </a:extLst>
          </p:cNvPr>
          <p:cNvSpPr txBox="1"/>
          <p:nvPr/>
        </p:nvSpPr>
        <p:spPr>
          <a:xfrm>
            <a:off x="2692400" y="2709374"/>
            <a:ext cx="227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PATHWAY OF INTEREST!</a:t>
            </a:r>
          </a:p>
        </p:txBody>
      </p:sp>
    </p:spTree>
    <p:extLst>
      <p:ext uri="{BB962C8B-B14F-4D97-AF65-F5344CB8AC3E}">
        <p14:creationId xmlns:p14="http://schemas.microsoft.com/office/powerpoint/2010/main" val="123153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FBA7A0B-F386-47B4-8B44-0F66E9156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117" y="1232512"/>
            <a:ext cx="1807767" cy="6420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BFA3C6-B1A7-4F48-98DB-1D2837FEE201}"/>
              </a:ext>
            </a:extLst>
          </p:cNvPr>
          <p:cNvSpPr txBox="1"/>
          <p:nvPr/>
        </p:nvSpPr>
        <p:spPr>
          <a:xfrm>
            <a:off x="3235478" y="490841"/>
            <a:ext cx="5721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THE PAPER: CONCEPTS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2CB691F-F0D8-440E-8C0D-0CE285206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038B-078F-49F8-891A-48C5983D3404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7A5461-3C9B-42FF-8485-F0D1277432BF}"/>
              </a:ext>
            </a:extLst>
          </p:cNvPr>
          <p:cNvSpPr txBox="1"/>
          <p:nvPr/>
        </p:nvSpPr>
        <p:spPr>
          <a:xfrm>
            <a:off x="762000" y="2204720"/>
            <a:ext cx="10495280" cy="2118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ASCITES: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Immunomodulatory and tumorigenic fluid that often accumulates in patients with metastatic or recurrent cancer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SPLICING: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Removing a piece of mRNA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ACTB: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Beta-actin protein. It is often used as a loading control in WB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IFN-</a:t>
            </a:r>
            <a:r>
              <a:rPr lang="en-US" b="1" dirty="0">
                <a:latin typeface="Symbol" panose="05050102010706020507" pitchFamily="18" charset="2"/>
                <a:cs typeface="Arial" panose="020B0604020202020204" pitchFamily="34" charset="0"/>
              </a:rPr>
              <a:t>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Interferon gamma is a cytokine that promotes antigen presentation by MHC molecules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26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FBA7A0B-F386-47B4-8B44-0F66E9156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117" y="1232512"/>
            <a:ext cx="1807767" cy="6420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BFA3C6-B1A7-4F48-98DB-1D2837FEE201}"/>
              </a:ext>
            </a:extLst>
          </p:cNvPr>
          <p:cNvSpPr txBox="1"/>
          <p:nvPr/>
        </p:nvSpPr>
        <p:spPr>
          <a:xfrm>
            <a:off x="4703115" y="490841"/>
            <a:ext cx="2785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THE PAPER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2CB691F-F0D8-440E-8C0D-0CE285206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038B-078F-49F8-891A-48C5983D3404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842691-DB6E-454A-8EAC-851D3F1AF2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3195"/>
          <a:stretch/>
        </p:blipFill>
        <p:spPr>
          <a:xfrm>
            <a:off x="481621" y="1969917"/>
            <a:ext cx="5833454" cy="18383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694F13-499D-492E-A028-2989F891A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475" y="3985909"/>
            <a:ext cx="4191000" cy="2381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46D4BC-C390-4614-A481-DB344D5870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0187" y="3985909"/>
            <a:ext cx="2009775" cy="2409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3230EF-4BDB-4FAA-B875-CD7CE21728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9962" y="3895724"/>
            <a:ext cx="2014059" cy="250000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E768E25-2D8D-48B7-9B01-B8D8E09235A7}"/>
              </a:ext>
            </a:extLst>
          </p:cNvPr>
          <p:cNvGrpSpPr/>
          <p:nvPr/>
        </p:nvGrpSpPr>
        <p:grpSpPr>
          <a:xfrm>
            <a:off x="1302848" y="2707322"/>
            <a:ext cx="4191000" cy="2264340"/>
            <a:chOff x="6672262" y="1874577"/>
            <a:chExt cx="3686175" cy="203067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CFF4657-37E5-4235-AD9E-AA0228AE2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672262" y="2019301"/>
              <a:ext cx="3686175" cy="1885950"/>
            </a:xfrm>
            <a:prstGeom prst="rect">
              <a:avLst/>
            </a:prstGeom>
          </p:spPr>
        </p:pic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6EF67F8-1408-4E1E-82F3-16D44AF988DC}"/>
                </a:ext>
              </a:extLst>
            </p:cNvPr>
            <p:cNvSpPr/>
            <p:nvPr/>
          </p:nvSpPr>
          <p:spPr>
            <a:xfrm>
              <a:off x="7210425" y="1874577"/>
              <a:ext cx="2343150" cy="2780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A61E7483-97A8-408E-B772-155FCD70693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34517"/>
          <a:stretch/>
        </p:blipFill>
        <p:spPr>
          <a:xfrm>
            <a:off x="6315074" y="2692163"/>
            <a:ext cx="4391025" cy="23411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3E0253D-D83D-4465-9B4E-632EC9B7F4BA}"/>
              </a:ext>
            </a:extLst>
          </p:cNvPr>
          <p:cNvSpPr txBox="1"/>
          <p:nvPr/>
        </p:nvSpPr>
        <p:spPr>
          <a:xfrm>
            <a:off x="7748167" y="2418755"/>
            <a:ext cx="2231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Song et al. (2019)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Nature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510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3011</TotalTime>
  <Words>426</Words>
  <Application>Microsoft Office PowerPoint</Application>
  <PresentationFormat>Widescreen</PresentationFormat>
  <Paragraphs>91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Symbol</vt:lpstr>
      <vt:lpstr>Office Theme</vt:lpstr>
      <vt:lpstr>The role of endoplasmic reticulum stress in the immune response to cancer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role of endoplasmic reticulum stress in the immune response to cancer</dc:title>
  <dc:creator>Natalia López B.</dc:creator>
  <cp:lastModifiedBy>Natalia López B.</cp:lastModifiedBy>
  <cp:revision>7</cp:revision>
  <dcterms:created xsi:type="dcterms:W3CDTF">2019-05-09T04:45:42Z</dcterms:created>
  <dcterms:modified xsi:type="dcterms:W3CDTF">2019-05-14T16:06:17Z</dcterms:modified>
</cp:coreProperties>
</file>