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1"/>
  </p:notesMasterIdLst>
  <p:sldIdLst>
    <p:sldId id="635" r:id="rId2"/>
    <p:sldId id="619" r:id="rId3"/>
    <p:sldId id="645" r:id="rId4"/>
    <p:sldId id="651" r:id="rId5"/>
    <p:sldId id="646" r:id="rId6"/>
    <p:sldId id="644" r:id="rId7"/>
    <p:sldId id="647" r:id="rId8"/>
    <p:sldId id="648" r:id="rId9"/>
    <p:sldId id="650" r:id="rId1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Canales R" initials="CCR" lastIdx="3" clrIdx="0">
    <p:extLst>
      <p:ext uri="{19B8F6BF-5375-455C-9EA6-DF929625EA0E}">
        <p15:presenceInfo xmlns:p15="http://schemas.microsoft.com/office/powerpoint/2012/main" userId="Cristian Canales R" providerId="None"/>
      </p:ext>
    </p:extLst>
  </p:cmAuthor>
  <p:cmAuthor id="2" name="Cristian Canales" initials="CC" lastIdx="1" clrIdx="1">
    <p:extLst>
      <p:ext uri="{19B8F6BF-5375-455C-9EA6-DF929625EA0E}">
        <p15:presenceInfo xmlns:p15="http://schemas.microsoft.com/office/powerpoint/2012/main" userId="429af4bb6c22f5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4" autoAdjust="0"/>
    <p:restoredTop sz="94590" autoAdjust="0"/>
  </p:normalViewPr>
  <p:slideViewPr>
    <p:cSldViewPr>
      <p:cViewPr>
        <p:scale>
          <a:sx n="110" d="100"/>
          <a:sy n="110" d="100"/>
        </p:scale>
        <p:origin x="310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24C3-62C8-4AD4-9118-0F2190B679F3}" type="datetimeFigureOut">
              <a:rPr lang="es-CL" smtClean="0"/>
              <a:t>14-08-2023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97F3-1DD6-4536-80EA-49AD54A6A6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59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6F170-2D4D-4D6D-913E-CC025EA7A2C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9D57C-E2C7-44D3-B575-92C9755F2C2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03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23EB2-6AB1-4B7B-981B-D59611E8075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1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7B047-D744-4EFD-B71C-83BCE3A37B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0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26A9D-3103-42CF-8F9D-07D3C1636E0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44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688F-54C7-4E72-817D-3E75641C507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64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CC226-DA38-4AB9-8E31-3F536EC7D84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82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19AC7-D1A6-4A63-82A7-12862828BA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5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5394A-1EBA-424F-BCBD-071DA9A7986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7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805C7-73AB-4DDD-B287-BEDC2517D48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s.symbolab.com/solver" TargetMode="External"/><Relationship Id="rId3" Type="http://schemas.openxmlformats.org/officeDocument/2006/relationships/image" Target="../media/image3.emf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2" descr="https://upload.wikimedia.org/wikipedia/commons/thumb/a/a2/Fishing_down_the_food_web.jpg/1200px-Fishing_down_the_food_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48197" y="2355830"/>
            <a:ext cx="6020147" cy="1728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MGR 622</a:t>
            </a:r>
          </a:p>
          <a:p>
            <a:r>
              <a:rPr lang="es-CL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recursos acuáticos</a:t>
            </a:r>
            <a:endParaRPr lang="es-CL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67744" y="5373216"/>
            <a:ext cx="6400800" cy="91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s-ES_tradnl" sz="2400" b="1" dirty="0" smtClean="0"/>
              <a:t>Profesor coordinador: Dr. Cristian M. Canales R.</a:t>
            </a:r>
          </a:p>
          <a:p>
            <a:pPr algn="ctr">
              <a:lnSpc>
                <a:spcPct val="80000"/>
              </a:lnSpc>
            </a:pPr>
            <a:r>
              <a:rPr lang="es-US" sz="2400" b="1" dirty="0" smtClean="0"/>
              <a:t>ECM-PUCV</a:t>
            </a:r>
            <a:endParaRPr lang="es-ES" sz="2400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56225" b="30436"/>
          <a:stretch/>
        </p:blipFill>
        <p:spPr>
          <a:xfrm>
            <a:off x="5065950" y="115409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8235" y="1313024"/>
            <a:ext cx="49141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b="1" dirty="0" smtClean="0"/>
              <a:t>MODELO DE DINAMICA EN </a:t>
            </a:r>
            <a:r>
              <a:rPr lang="es-CL" b="1" dirty="0" smtClean="0"/>
              <a:t>BIOMASA EXPLOTADA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95536" y="2111140"/>
                <a:ext cx="8496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dirty="0" smtClean="0"/>
                  <a:t>La </a:t>
                </a:r>
                <a:r>
                  <a:rPr lang="es-CL" b="1" dirty="0" smtClean="0"/>
                  <a:t>tasa de crecimiento o función producción latente </a:t>
                </a:r>
                <a:r>
                  <a:rPr lang="es-CL" dirty="0" smtClean="0"/>
                  <a:t>de una población (</a:t>
                </a:r>
                <a:r>
                  <a:rPr lang="es-CL" b="1" dirty="0" smtClean="0"/>
                  <a:t>G</a:t>
                </a:r>
                <a:r>
                  <a:rPr lang="es-CL" dirty="0" smtClean="0"/>
                  <a:t>) en el tiempo t puede ser representado como una función de la biomasa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111140"/>
                <a:ext cx="849694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646" t="-4717" r="-574" b="-1415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3222361" y="2990113"/>
                <a:ext cx="3448829" cy="3126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361" y="2990113"/>
                <a:ext cx="3448829" cy="312650"/>
              </a:xfrm>
              <a:prstGeom prst="rect">
                <a:avLst/>
              </a:prstGeom>
              <a:blipFill rotWithShape="0">
                <a:blip r:embed="rId5"/>
                <a:stretch>
                  <a:fillRect l="-1239" r="-2124" b="-2745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513727" y="4051739"/>
            <a:ext cx="447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/>
              <a:t>Crecimiento logístico de Pella-</a:t>
            </a:r>
            <a:r>
              <a:rPr lang="es-CL" b="1" dirty="0" err="1" smtClean="0"/>
              <a:t>Tomlinson</a:t>
            </a:r>
            <a:endParaRPr lang="es-C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/>
              <p:cNvSpPr/>
              <p:nvPr/>
            </p:nvSpPr>
            <p:spPr>
              <a:xfrm>
                <a:off x="5161557" y="3855215"/>
                <a:ext cx="2434641" cy="689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s-CL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557" y="3855215"/>
                <a:ext cx="2434641" cy="6896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2752590" y="4944088"/>
            <a:ext cx="256204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400" dirty="0" smtClean="0"/>
              <a:t>K= capacidad de carga</a:t>
            </a:r>
          </a:p>
          <a:p>
            <a:r>
              <a:rPr lang="es-CL" sz="1400" dirty="0" smtClean="0"/>
              <a:t>r= tasa intrínseca de </a:t>
            </a:r>
            <a:r>
              <a:rPr lang="es-CL" sz="1400" dirty="0" smtClean="0"/>
              <a:t>crecimiento</a:t>
            </a:r>
          </a:p>
          <a:p>
            <a:r>
              <a:rPr lang="es-CL" sz="1400" dirty="0" smtClean="0"/>
              <a:t>p=parámetro de asimetría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01639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8235" y="1313024"/>
            <a:ext cx="49141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b="1" dirty="0" smtClean="0"/>
              <a:t>MODELO DE DINAMICA EN </a:t>
            </a:r>
            <a:r>
              <a:rPr lang="es-CL" b="1" dirty="0" smtClean="0"/>
              <a:t>BIOMASA EXPLOTADA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/>
              <p:cNvSpPr/>
              <p:nvPr/>
            </p:nvSpPr>
            <p:spPr>
              <a:xfrm>
                <a:off x="2555776" y="1956318"/>
                <a:ext cx="3785075" cy="715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den>
                      </m:f>
                      <m:r>
                        <a:rPr lang="es-CL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𝑑𝐵</m:t>
                          </m:r>
                        </m:den>
                      </m:f>
                      <m:d>
                        <m:d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s-CL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956318"/>
                <a:ext cx="3785075" cy="715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2483768" y="3212976"/>
                <a:ext cx="2977803" cy="1020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num>
                                        <m:den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2976"/>
                <a:ext cx="2977803" cy="10202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918441" y="5004986"/>
                <a:ext cx="2345770" cy="7805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41" y="5004986"/>
                <a:ext cx="2345770" cy="7805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4283968" y="5050416"/>
                <a:ext cx="3080139" cy="6896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𝑅𝑀𝑆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𝑅𝑀𝑆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050416"/>
                <a:ext cx="3080139" cy="6896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5004048" y="6093296"/>
            <a:ext cx="3176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hlinkClick r:id="rId8"/>
              </a:rPr>
              <a:t>https://</a:t>
            </a:r>
            <a:r>
              <a:rPr lang="es-CL" dirty="0" smtClean="0">
                <a:hlinkClick r:id="rId8"/>
              </a:rPr>
              <a:t>es.symbolab.com/solver</a:t>
            </a: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3592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8235" y="1313024"/>
            <a:ext cx="49141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b="1" dirty="0" smtClean="0"/>
              <a:t>MODELO DE DINAMICA EN </a:t>
            </a:r>
            <a:r>
              <a:rPr lang="es-CL" b="1" dirty="0" smtClean="0"/>
              <a:t>BIOMASA EXPLOTADA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04567" y="1923164"/>
            <a:ext cx="859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Dado valores de K=1000 y r=0.45, genere tres curvas de producción para valores de p=1e-5, 1.0 y 3.0.  En que situación la población es mas y menos productiva ?. 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/>
          <a:srcRect t="4443"/>
          <a:stretch/>
        </p:blipFill>
        <p:spPr>
          <a:xfrm>
            <a:off x="2165101" y="2749652"/>
            <a:ext cx="4676310" cy="385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8235" y="1313024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script4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-27913"/>
            <a:ext cx="6293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8235" y="1313024"/>
            <a:ext cx="307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Función de producción latente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t="4443"/>
          <a:stretch/>
        </p:blipFill>
        <p:spPr>
          <a:xfrm>
            <a:off x="180404" y="1768763"/>
            <a:ext cx="6141193" cy="5061072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156176" y="889218"/>
            <a:ext cx="2808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b="1" i="1" dirty="0" smtClean="0">
                <a:solidFill>
                  <a:srgbClr val="0070C0"/>
                </a:solidFill>
              </a:rPr>
              <a:t>p</a:t>
            </a:r>
            <a:r>
              <a:rPr lang="es-CL" dirty="0" smtClean="0"/>
              <a:t> se relaciona con el efecto de la biomasa sobre la productividad (efecto de </a:t>
            </a:r>
            <a:r>
              <a:rPr lang="es-CL" dirty="0" err="1" smtClean="0"/>
              <a:t>densodependencia</a:t>
            </a:r>
            <a:r>
              <a:rPr lang="es-CL" dirty="0" smtClean="0"/>
              <a:t>)</a:t>
            </a:r>
          </a:p>
          <a:p>
            <a:pPr algn="just"/>
            <a:endParaRPr lang="es-CL" dirty="0"/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A menudo el parámetro </a:t>
            </a:r>
            <a:r>
              <a:rPr lang="es-CL" b="1" i="1" dirty="0" smtClean="0">
                <a:solidFill>
                  <a:srgbClr val="0070C0"/>
                </a:solidFill>
              </a:rPr>
              <a:t>p</a:t>
            </a:r>
            <a:r>
              <a:rPr lang="es-CL" b="1" dirty="0" smtClean="0">
                <a:solidFill>
                  <a:srgbClr val="0070C0"/>
                </a:solidFill>
              </a:rPr>
              <a:t> </a:t>
            </a:r>
            <a:r>
              <a:rPr lang="es-CL" dirty="0" smtClean="0"/>
              <a:t>no puede ser estimado desde los datos</a:t>
            </a:r>
          </a:p>
          <a:p>
            <a:pPr algn="just"/>
            <a:endParaRPr lang="es-CL" dirty="0"/>
          </a:p>
          <a:p>
            <a:pPr algn="just"/>
            <a:r>
              <a:rPr lang="es-CL" b="1" dirty="0" smtClean="0">
                <a:solidFill>
                  <a:srgbClr val="0070C0"/>
                </a:solidFill>
              </a:rPr>
              <a:t>p&gt;1</a:t>
            </a:r>
            <a:r>
              <a:rPr lang="es-CL" dirty="0" smtClean="0"/>
              <a:t> es esperable en mamíferos marinos pero no en peces (</a:t>
            </a:r>
            <a:r>
              <a:rPr lang="es-CL" b="1" dirty="0" smtClean="0">
                <a:solidFill>
                  <a:srgbClr val="0070C0"/>
                </a:solidFill>
              </a:rPr>
              <a:t>p&lt;1</a:t>
            </a:r>
            <a:r>
              <a:rPr lang="es-CL" dirty="0" smtClean="0"/>
              <a:t>) cuyos reclutamientos son mas vulnerables a factores ambientales</a:t>
            </a:r>
          </a:p>
          <a:p>
            <a:pPr algn="just"/>
            <a:endParaRPr lang="es-CL" dirty="0"/>
          </a:p>
          <a:p>
            <a:pPr algn="just"/>
            <a:r>
              <a:rPr lang="es-CL" dirty="0" smtClean="0"/>
              <a:t>Mientras menor el valor de </a:t>
            </a:r>
            <a:r>
              <a:rPr lang="es-CL" b="1" dirty="0" smtClean="0">
                <a:solidFill>
                  <a:srgbClr val="0070C0"/>
                </a:solidFill>
              </a:rPr>
              <a:t>p&lt;1</a:t>
            </a:r>
            <a:r>
              <a:rPr lang="es-CL" dirty="0" smtClean="0"/>
              <a:t>, mayor productividad a menor nivel de biomasa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700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49407" y="1032197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Curva </a:t>
            </a:r>
            <a:r>
              <a:rPr lang="es-CL" b="1" dirty="0" smtClean="0"/>
              <a:t>de producción </a:t>
            </a:r>
            <a:r>
              <a:rPr lang="es-CL" b="1" dirty="0" smtClean="0"/>
              <a:t>(G) y Excedentes (</a:t>
            </a:r>
            <a:r>
              <a:rPr lang="es-CL" dirty="0" smtClean="0">
                <a:sym typeface="Symbol" panose="05050102010706020507" pitchFamily="18" charset="2"/>
              </a:rPr>
              <a:t></a:t>
            </a:r>
            <a:r>
              <a:rPr lang="es-CL" b="1" dirty="0" smtClean="0">
                <a:sym typeface="Symbol" panose="05050102010706020507" pitchFamily="18" charset="2"/>
              </a:rPr>
              <a:t>)</a:t>
            </a:r>
            <a:endParaRPr lang="es-CL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5403694" y="1060538"/>
                <a:ext cx="3448829" cy="3126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94" y="1060538"/>
                <a:ext cx="3448829" cy="312650"/>
              </a:xfrm>
              <a:prstGeom prst="rect">
                <a:avLst/>
              </a:prstGeom>
              <a:blipFill rotWithShape="0">
                <a:blip r:embed="rId4"/>
                <a:stretch>
                  <a:fillRect l="-1060" r="-1943" b="-2745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44508"/>
            <a:ext cx="5544616" cy="419848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599693" y="2348880"/>
            <a:ext cx="35613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es-ES_tradnl" altLang="es-CL" sz="1600" dirty="0" smtClean="0"/>
              <a:t>Capturas </a:t>
            </a:r>
            <a:r>
              <a:rPr lang="es-ES_tradnl" altLang="es-CL" sz="1600" dirty="0"/>
              <a:t>bajo la curva de equilibro generan </a:t>
            </a:r>
            <a:r>
              <a:rPr lang="es-CL" sz="1600" dirty="0" smtClean="0">
                <a:sym typeface="Symbol" panose="05050102010706020507" pitchFamily="18" charset="2"/>
              </a:rPr>
              <a:t></a:t>
            </a:r>
            <a:r>
              <a:rPr lang="es-CL" sz="1600" dirty="0"/>
              <a:t>&gt;0</a:t>
            </a:r>
            <a:r>
              <a:rPr lang="es-ES_tradnl" altLang="es-CL" sz="1600" dirty="0"/>
              <a:t>, incrementando la Biomasa hasta un nuevo equilibrio</a:t>
            </a:r>
            <a:r>
              <a:rPr lang="es-ES_tradnl" altLang="es-CL" sz="1600" dirty="0" smtClean="0"/>
              <a:t>.</a:t>
            </a:r>
          </a:p>
          <a:p>
            <a:pPr algn="just">
              <a:buFontTx/>
              <a:buChar char="•"/>
            </a:pPr>
            <a:endParaRPr lang="es-ES_tradnl" altLang="es-CL" sz="1600" dirty="0" smtClean="0"/>
          </a:p>
          <a:p>
            <a:pPr algn="just">
              <a:buFontTx/>
              <a:buChar char="•"/>
            </a:pPr>
            <a:r>
              <a:rPr lang="es-ES_tradnl" altLang="es-CL" sz="1600" dirty="0"/>
              <a:t>Capturas </a:t>
            </a:r>
            <a:r>
              <a:rPr lang="es-ES_tradnl" altLang="es-CL" sz="1600" dirty="0" smtClean="0"/>
              <a:t>sobre </a:t>
            </a:r>
            <a:r>
              <a:rPr lang="es-ES_tradnl" altLang="es-CL" sz="1600" dirty="0"/>
              <a:t>la curva de equilibro generan </a:t>
            </a:r>
            <a:r>
              <a:rPr lang="es-ES_tradnl" altLang="es-CL" sz="1600" dirty="0" smtClean="0"/>
              <a:t>excedentes negativos </a:t>
            </a:r>
            <a:r>
              <a:rPr lang="es-CL" sz="1600" dirty="0" smtClean="0">
                <a:sym typeface="Symbol" panose="05050102010706020507" pitchFamily="18" charset="2"/>
              </a:rPr>
              <a:t></a:t>
            </a:r>
            <a:r>
              <a:rPr lang="es-CL" sz="1600" dirty="0" smtClean="0"/>
              <a:t>&lt;0 (SOBREPESCA)</a:t>
            </a:r>
            <a:r>
              <a:rPr lang="es-ES_tradnl" altLang="es-CL" sz="1600" dirty="0" smtClean="0"/>
              <a:t>, la Biomasa disminuye </a:t>
            </a:r>
            <a:r>
              <a:rPr lang="es-ES_tradnl" altLang="es-CL" sz="1600" dirty="0"/>
              <a:t>hasta </a:t>
            </a:r>
            <a:r>
              <a:rPr lang="es-ES_tradnl" altLang="es-CL" sz="1600" dirty="0" smtClean="0"/>
              <a:t>alcanzar un </a:t>
            </a:r>
            <a:r>
              <a:rPr lang="es-ES_tradnl" altLang="es-CL" sz="1600" dirty="0"/>
              <a:t>nuevo equilibrio.</a:t>
            </a:r>
            <a:endParaRPr lang="es-ES_tradnl" altLang="es-CL" sz="1600" dirty="0" smtClean="0"/>
          </a:p>
          <a:p>
            <a:pPr algn="just">
              <a:buFontTx/>
              <a:buChar char="•"/>
            </a:pPr>
            <a:endParaRPr lang="es-ES_tradnl" altLang="es-CL" sz="1600" dirty="0"/>
          </a:p>
          <a:p>
            <a:pPr algn="just">
              <a:buFontTx/>
              <a:buChar char="•"/>
            </a:pPr>
            <a:r>
              <a:rPr lang="es-ES_tradnl" altLang="es-CL" sz="1600" dirty="0"/>
              <a:t>Capturas mayores a RMS, o en la zona de sobre explotación por sobre la curva de equilibrio, generan excedentes </a:t>
            </a:r>
            <a:r>
              <a:rPr lang="es-CL" sz="1600" dirty="0">
                <a:sym typeface="Symbol" panose="05050102010706020507" pitchFamily="18" charset="2"/>
              </a:rPr>
              <a:t></a:t>
            </a:r>
            <a:r>
              <a:rPr lang="es-CL" sz="1600" dirty="0"/>
              <a:t>&lt;0 y </a:t>
            </a:r>
            <a:r>
              <a:rPr lang="es-ES_tradnl" altLang="es-CL" sz="1600" u="sng" dirty="0" smtClean="0"/>
              <a:t>producen </a:t>
            </a:r>
            <a:r>
              <a:rPr lang="es-ES_tradnl" altLang="es-CL" sz="1600" u="sng" dirty="0"/>
              <a:t>el agotamiento </a:t>
            </a:r>
            <a:r>
              <a:rPr lang="es-ES_tradnl" altLang="es-CL" sz="1600" u="sng" dirty="0" smtClean="0"/>
              <a:t>poblacional</a:t>
            </a:r>
            <a:endParaRPr lang="es-ES_tradnl" altLang="es-CL" sz="1600" u="sng" dirty="0"/>
          </a:p>
        </p:txBody>
      </p:sp>
    </p:spTree>
    <p:extLst>
      <p:ext uri="{BB962C8B-B14F-4D97-AF65-F5344CB8AC3E}">
        <p14:creationId xmlns:p14="http://schemas.microsoft.com/office/powerpoint/2010/main" val="30109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4708" y="1209937"/>
            <a:ext cx="8597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Dado valores de K=2400 millones de toneladas, r=0.61 y p=1, demuestre que el máximo nivel de captura sostenida se alcanza cuando RMS = </a:t>
            </a:r>
            <a:r>
              <a:rPr lang="es-CL" dirty="0" err="1" smtClean="0"/>
              <a:t>rK</a:t>
            </a:r>
            <a:r>
              <a:rPr lang="es-CL" dirty="0" smtClean="0"/>
              <a:t>/4. </a:t>
            </a:r>
            <a:r>
              <a:rPr lang="es-CL" dirty="0"/>
              <a:t>Simule a 50 años futuro bajo el supuesto de condición virginal. </a:t>
            </a:r>
          </a:p>
          <a:p>
            <a:pPr algn="just"/>
            <a:endParaRPr lang="es-CL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smtClean="0"/>
              <a:t>Que sucede si Y=400 ?.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smtClean="0"/>
              <a:t>Genere valores de Biomasa al año 50 para distintos valores de Captura (100 – RMS).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smtClean="0"/>
              <a:t>Grafique Captura vs Biomasa final</a:t>
            </a:r>
            <a:endParaRPr lang="es-CL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561981"/>
            <a:ext cx="7344815" cy="305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8235" y="1313024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script5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63511"/>
            <a:ext cx="7488832" cy="64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12495</TotalTime>
  <Words>347</Words>
  <Application>Microsoft Office PowerPoint</Application>
  <PresentationFormat>Presentación en pantalla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IFOP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evaluacion de stock.   Parte 1</dc:title>
  <dc:creator>ccanales</dc:creator>
  <cp:lastModifiedBy>Cristian Canales</cp:lastModifiedBy>
  <cp:revision>359</cp:revision>
  <dcterms:created xsi:type="dcterms:W3CDTF">2009-12-29T14:43:41Z</dcterms:created>
  <dcterms:modified xsi:type="dcterms:W3CDTF">2023-08-14T22:34:47Z</dcterms:modified>
  <cp:contentStatus/>
</cp:coreProperties>
</file>