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9"/>
  </p:notesMasterIdLst>
  <p:sldIdLst>
    <p:sldId id="404" r:id="rId2"/>
    <p:sldId id="562" r:id="rId3"/>
    <p:sldId id="623" r:id="rId4"/>
    <p:sldId id="651" r:id="rId5"/>
    <p:sldId id="620" r:id="rId6"/>
    <p:sldId id="653" r:id="rId7"/>
    <p:sldId id="652" r:id="rId8"/>
    <p:sldId id="622" r:id="rId9"/>
    <p:sldId id="656" r:id="rId10"/>
    <p:sldId id="596" r:id="rId11"/>
    <p:sldId id="615" r:id="rId12"/>
    <p:sldId id="659" r:id="rId13"/>
    <p:sldId id="660" r:id="rId14"/>
    <p:sldId id="658" r:id="rId15"/>
    <p:sldId id="654" r:id="rId16"/>
    <p:sldId id="657" r:id="rId17"/>
    <p:sldId id="661" r:id="rId1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Canales R" initials="CCR" lastIdx="3" clrIdx="0">
    <p:extLst>
      <p:ext uri="{19B8F6BF-5375-455C-9EA6-DF929625EA0E}">
        <p15:presenceInfo xmlns:p15="http://schemas.microsoft.com/office/powerpoint/2012/main" userId="Cristian Canales R" providerId="None"/>
      </p:ext>
    </p:extLst>
  </p:cmAuthor>
  <p:cmAuthor id="2" name="Cristian Canales" initials="CC" lastIdx="5" clrIdx="1">
    <p:extLst>
      <p:ext uri="{19B8F6BF-5375-455C-9EA6-DF929625EA0E}">
        <p15:presenceInfo xmlns:p15="http://schemas.microsoft.com/office/powerpoint/2012/main" userId="429af4bb6c22f5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44" autoAdjust="0"/>
    <p:restoredTop sz="94590" autoAdjust="0"/>
  </p:normalViewPr>
  <p:slideViewPr>
    <p:cSldViewPr>
      <p:cViewPr varScale="1">
        <p:scale>
          <a:sx n="113" d="100"/>
          <a:sy n="113" d="100"/>
        </p:scale>
        <p:origin x="36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6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524C3-62C8-4AD4-9118-0F2190B679F3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97F3-1DD6-4536-80EA-49AD54A6A6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659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6F170-2D4D-4D6D-913E-CC025EA7A2C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9D57C-E2C7-44D3-B575-92C9755F2C2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03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23EB2-6AB1-4B7B-981B-D59611E8075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1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7B047-D744-4EFD-B71C-83BCE3A37BA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07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26A9D-3103-42CF-8F9D-07D3C1636E0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44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688F-54C7-4E72-817D-3E75641C507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64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CC226-DA38-4AB9-8E31-3F536EC7D84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82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C878D-1139-4945-97FE-D114EB404B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19AC7-D1A6-4A63-82A7-12862828BA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5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5394A-1EBA-424F-BCBD-071DA9A7986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71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805C7-73AB-4DDD-B287-BEDC2517D48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37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9C878D-1139-4945-97FE-D114EB404B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7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emf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upload.wikimedia.org/wikipedia/commons/thumb/a/a2/Fishing_down_the_food_web.jpg/1200px-Fishing_down_the_food_web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reflection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59632" y="1781772"/>
            <a:ext cx="6020147" cy="1728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MGR 622</a:t>
            </a:r>
          </a:p>
          <a:p>
            <a:r>
              <a:rPr lang="es-CL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recursos acuáticos</a:t>
            </a:r>
            <a:endParaRPr lang="es-CL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9179" y="4799158"/>
            <a:ext cx="6400800" cy="914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s-ES_tradnl" sz="2400" b="1" dirty="0" smtClean="0"/>
              <a:t>Profesor coordinador: Dr. Cristian M. Canales R.</a:t>
            </a:r>
          </a:p>
          <a:p>
            <a:pPr algn="ctr">
              <a:lnSpc>
                <a:spcPct val="80000"/>
              </a:lnSpc>
            </a:pPr>
            <a:r>
              <a:rPr lang="es-US" sz="2400" b="1" dirty="0" smtClean="0"/>
              <a:t>ECM-PUCV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8605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0" y="980727"/>
            <a:ext cx="9144000" cy="36004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Sobre tipos de errores/desvíos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39552" y="1556791"/>
            <a:ext cx="806489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CL"/>
            </a:def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000" dirty="0"/>
              <a:t>Los datos son una </a:t>
            </a:r>
            <a:r>
              <a:rPr lang="es-CL" sz="2000" b="1" dirty="0"/>
              <a:t>representación imperfecta de la realidad</a:t>
            </a:r>
            <a:r>
              <a:rPr lang="es-CL" sz="2000" dirty="0"/>
              <a:t>. Son entendidos como una muestra aleatoria tomada desde una determinada población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547664" y="4064032"/>
                <a:ext cx="2533258" cy="1566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0" i="1">
                                  <a:latin typeface="Cambria Math" panose="02040503050406030204" pitchFamily="18" charset="0"/>
                                </a:rPr>
                                <m:t>𝐶𝑃𝑈𝐸</m:t>
                              </m:r>
                            </m:e>
                          </m:acc>
                        </m:e>
                        <m:sub>
                          <m:r>
                            <a:rPr lang="es-CL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𝑞𝐵</m:t>
                      </m:r>
                    </m:oMath>
                  </m:oMathPara>
                </a14:m>
                <a:endParaRPr lang="es-CL" sz="2000" i="1" dirty="0" smtClean="0">
                  <a:latin typeface="Cambria Math" panose="02040503050406030204" pitchFamily="18" charset="0"/>
                </a:endParaRPr>
              </a:p>
              <a:p>
                <a:endParaRPr lang="es-CL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𝐶𝑃𝑈𝐸</m:t>
                              </m:r>
                            </m:e>
                          </m:acc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CL" sz="2000" i="1" dirty="0">
                  <a:latin typeface="Cambria Math" panose="02040503050406030204" pitchFamily="18" charset="0"/>
                </a:endParaRPr>
              </a:p>
              <a:p>
                <a:endParaRPr lang="es-CL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s-CL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064032"/>
                <a:ext cx="2533258" cy="1566519"/>
              </a:xfrm>
              <a:prstGeom prst="rect">
                <a:avLst/>
              </a:prstGeom>
              <a:blipFill rotWithShape="0">
                <a:blip r:embed="rId2"/>
                <a:stretch>
                  <a:fillRect t="-5058" r="-28193" b="-583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571907" y="3127150"/>
            <a:ext cx="8032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u="sng" dirty="0"/>
              <a:t>El dato es el</a:t>
            </a:r>
            <a:r>
              <a:rPr lang="es-CL" sz="2000" dirty="0"/>
              <a:t> valor esperado (modelo) </a:t>
            </a:r>
            <a:r>
              <a:rPr lang="es-CL" sz="2000" dirty="0" smtClean="0"/>
              <a:t>alterado </a:t>
            </a:r>
            <a:r>
              <a:rPr lang="es-CL" sz="2000" dirty="0"/>
              <a:t>por un </a:t>
            </a:r>
            <a:r>
              <a:rPr lang="es-CL" sz="2000" u="sng" dirty="0"/>
              <a:t>error aleatorio </a:t>
            </a:r>
            <a:r>
              <a:rPr lang="es-CL" sz="2000" dirty="0"/>
              <a:t>(error de observación):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860032" y="4869160"/>
            <a:ext cx="34037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/>
              <a:t>Supuesto del error de observación</a:t>
            </a:r>
          </a:p>
        </p:txBody>
      </p:sp>
      <p:cxnSp>
        <p:nvCxnSpPr>
          <p:cNvPr id="11" name="Conector recto de flecha 10"/>
          <p:cNvCxnSpPr>
            <a:stCxn id="2" idx="1"/>
          </p:cNvCxnSpPr>
          <p:nvPr/>
        </p:nvCxnSpPr>
        <p:spPr>
          <a:xfrm flipH="1">
            <a:off x="3400363" y="5053826"/>
            <a:ext cx="1459669" cy="319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l="56225" b="30436"/>
          <a:stretch/>
        </p:blipFill>
        <p:spPr>
          <a:xfrm>
            <a:off x="179512" y="0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CuadroTexto 3"/>
          <p:cNvSpPr txBox="1">
            <a:spLocks noChangeArrowheads="1"/>
          </p:cNvSpPr>
          <p:nvPr/>
        </p:nvSpPr>
        <p:spPr bwMode="auto">
          <a:xfrm>
            <a:off x="5611417" y="1765697"/>
            <a:ext cx="5116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US" altLang="es-CL" sz="1350" b="1">
                <a:solidFill>
                  <a:schemeClr val="accent1"/>
                </a:solidFill>
              </a:rPr>
              <a:t>dato</a:t>
            </a:r>
            <a:endParaRPr lang="es-CL" altLang="es-CL" sz="1350" b="1">
              <a:solidFill>
                <a:schemeClr val="accent1"/>
              </a:solidFill>
            </a:endParaRPr>
          </a:p>
        </p:txBody>
      </p:sp>
      <p:sp>
        <p:nvSpPr>
          <p:cNvPr id="8198" name="CuadroTexto 8"/>
          <p:cNvSpPr txBox="1">
            <a:spLocks noChangeArrowheads="1"/>
          </p:cNvSpPr>
          <p:nvPr/>
        </p:nvSpPr>
        <p:spPr bwMode="auto">
          <a:xfrm>
            <a:off x="5611416" y="2007394"/>
            <a:ext cx="73449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US" altLang="es-CL" sz="1350" b="1">
                <a:solidFill>
                  <a:srgbClr val="FF0000"/>
                </a:solidFill>
              </a:rPr>
              <a:t>modelo</a:t>
            </a:r>
            <a:endParaRPr lang="es-CL" altLang="es-CL" sz="1350" b="1">
              <a:solidFill>
                <a:srgbClr val="FF0000"/>
              </a:solidFill>
            </a:endParaRPr>
          </a:p>
        </p:txBody>
      </p:sp>
      <p:pic>
        <p:nvPicPr>
          <p:cNvPr id="8199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765698"/>
            <a:ext cx="5439966" cy="410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CuadroTexto 9"/>
          <p:cNvSpPr txBox="1">
            <a:spLocks noChangeArrowheads="1"/>
          </p:cNvSpPr>
          <p:nvPr/>
        </p:nvSpPr>
        <p:spPr bwMode="auto">
          <a:xfrm>
            <a:off x="6730604" y="2041922"/>
            <a:ext cx="5116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US" altLang="es-CL" sz="1350" b="1" dirty="0">
                <a:solidFill>
                  <a:srgbClr val="FF0000"/>
                </a:solidFill>
              </a:rPr>
              <a:t>dato</a:t>
            </a:r>
            <a:endParaRPr lang="es-CL" altLang="es-CL" sz="1350" b="1" dirty="0">
              <a:solidFill>
                <a:srgbClr val="FF0000"/>
              </a:solidFill>
            </a:endParaRPr>
          </a:p>
        </p:txBody>
      </p:sp>
      <p:sp>
        <p:nvSpPr>
          <p:cNvPr id="8201" name="CuadroTexto 10"/>
          <p:cNvSpPr txBox="1">
            <a:spLocks noChangeArrowheads="1"/>
          </p:cNvSpPr>
          <p:nvPr/>
        </p:nvSpPr>
        <p:spPr bwMode="auto">
          <a:xfrm>
            <a:off x="6730603" y="2284810"/>
            <a:ext cx="111216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US" altLang="es-CL" sz="1350" b="1" dirty="0" smtClean="0">
                <a:solidFill>
                  <a:srgbClr val="0033CC"/>
                </a:solidFill>
              </a:rPr>
              <a:t>“estimación”</a:t>
            </a:r>
            <a:endParaRPr lang="es-CL" altLang="es-CL" sz="1350" b="1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>
                <a:spLocks noChangeArrowheads="1"/>
              </p:cNvSpPr>
              <p:nvPr/>
            </p:nvSpPr>
            <p:spPr bwMode="auto">
              <a:xfrm>
                <a:off x="6792516" y="2849166"/>
                <a:ext cx="2044303" cy="7260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/>
                <a:r>
                  <a:rPr lang="es-US" altLang="es-CL" sz="1350" dirty="0"/>
                  <a:t>A mayor </a:t>
                </a:r>
                <a:r>
                  <a:rPr lang="es-US" altLang="es-CL" sz="1350" dirty="0" smtClean="0"/>
                  <a:t>desviación </a:t>
                </a:r>
                <a14:m>
                  <m:oMath xmlns:m="http://schemas.openxmlformats.org/officeDocument/2006/math">
                    <m:r>
                      <a:rPr lang="es-CL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s-CL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US" altLang="es-CL" sz="1350" dirty="0" smtClean="0"/>
                  <a:t> mayor </a:t>
                </a:r>
                <a:r>
                  <a:rPr lang="es-US" altLang="es-CL" sz="1350" dirty="0"/>
                  <a:t>es el error de </a:t>
                </a:r>
                <a:r>
                  <a:rPr lang="es-US" altLang="es-CL" sz="1350" dirty="0" smtClean="0"/>
                  <a:t>observación </a:t>
                </a:r>
                <a14:m>
                  <m:oMath xmlns:m="http://schemas.openxmlformats.org/officeDocument/2006/math">
                    <m:r>
                      <a:rPr lang="es-CL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s-CL" altLang="es-CL" sz="13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2516" y="2849166"/>
                <a:ext cx="2044303" cy="726033"/>
              </a:xfrm>
              <a:prstGeom prst="rect">
                <a:avLst/>
              </a:prstGeom>
              <a:blipFill rotWithShape="0">
                <a:blip r:embed="rId3"/>
                <a:stretch>
                  <a:fillRect l="-595" r="-595" b="-75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arcador de contenido 2"/>
          <p:cNvSpPr txBox="1">
            <a:spLocks/>
          </p:cNvSpPr>
          <p:nvPr/>
        </p:nvSpPr>
        <p:spPr>
          <a:xfrm>
            <a:off x="0" y="980727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Sobre tipos de errores/desvíos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="" xmlns:a16="http://schemas.microsoft.com/office/drawing/2014/main" id="{2E98EBC0-A1F0-44E0-B2DA-1F0DE0141346}"/>
                  </a:ext>
                </a:extLst>
              </p:cNvPr>
              <p:cNvSpPr txBox="1"/>
              <p:nvPr/>
            </p:nvSpPr>
            <p:spPr>
              <a:xfrm>
                <a:off x="6730603" y="3985052"/>
                <a:ext cx="1514261" cy="931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CL" sz="2000" i="1" dirty="0">
                  <a:latin typeface="Cambria Math" panose="02040503050406030204" pitchFamily="18" charset="0"/>
                </a:endParaRPr>
              </a:p>
              <a:p>
                <a:endParaRPr lang="es-CL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s-CL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CL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E98EBC0-A1F0-44E0-B2DA-1F0DE0141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603" y="3985052"/>
                <a:ext cx="1514261" cy="931794"/>
              </a:xfrm>
              <a:prstGeom prst="rect">
                <a:avLst/>
              </a:prstGeom>
              <a:blipFill rotWithShape="0">
                <a:blip r:embed="rId5"/>
                <a:stretch>
                  <a:fillRect t="-6536" b="-111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/>
          <a:srcRect l="56225" b="30436"/>
          <a:stretch/>
        </p:blipFill>
        <p:spPr>
          <a:xfrm>
            <a:off x="179512" y="0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4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8235" y="1313024"/>
            <a:ext cx="384836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b="1" dirty="0" smtClean="0"/>
              <a:t>Simulación de números aleatorios en r</a:t>
            </a:r>
            <a:endParaRPr lang="es-C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4139952" y="2636912"/>
                <a:ext cx="2357890" cy="5927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636912"/>
                <a:ext cx="2357890" cy="5927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539552" y="220486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Distribución normal (o de Gauss)</a:t>
            </a:r>
            <a:endParaRPr lang="es-CL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7083" y="342900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s-CL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replicas, media, </a:t>
            </a:r>
            <a:r>
              <a:rPr lang="es-CL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desv</a:t>
            </a:r>
            <a:r>
              <a:rPr lang="es-CL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4084507"/>
            <a:ext cx="7590476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8235" y="1313024"/>
            <a:ext cx="384836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b="1" dirty="0" smtClean="0"/>
              <a:t>Simulación de números aleatorios en r</a:t>
            </a:r>
            <a:endParaRPr lang="es-C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98235" y="190657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Genere una muestra de 100 y otra de 500 números aleatorios N(0,0.5)</a:t>
            </a:r>
            <a:endParaRPr lang="es-CL" dirty="0"/>
          </a:p>
        </p:txBody>
      </p:sp>
      <p:sp>
        <p:nvSpPr>
          <p:cNvPr id="10" name="CuadroTexto 9"/>
          <p:cNvSpPr txBox="1"/>
          <p:nvPr/>
        </p:nvSpPr>
        <p:spPr>
          <a:xfrm>
            <a:off x="358164" y="243533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Calcule la desviación estándar (</a:t>
            </a:r>
            <a:r>
              <a:rPr lang="es-CL" dirty="0" err="1" smtClean="0">
                <a:solidFill>
                  <a:srgbClr val="0070C0"/>
                </a:solidFill>
              </a:rPr>
              <a:t>sd</a:t>
            </a:r>
            <a:r>
              <a:rPr lang="es-CL" dirty="0" smtClean="0">
                <a:solidFill>
                  <a:srgbClr val="0070C0"/>
                </a:solidFill>
              </a:rPr>
              <a:t>(x)</a:t>
            </a:r>
            <a:r>
              <a:rPr lang="es-CL" dirty="0" smtClean="0"/>
              <a:t>) de cada muestra. Compare</a:t>
            </a:r>
            <a:endParaRPr lang="es-C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98235" y="2964093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Genere histogramas (</a:t>
            </a:r>
            <a:r>
              <a:rPr lang="es-CL" dirty="0" err="1" smtClean="0">
                <a:solidFill>
                  <a:srgbClr val="0070C0"/>
                </a:solidFill>
              </a:rPr>
              <a:t>hist</a:t>
            </a:r>
            <a:r>
              <a:rPr lang="es-CL" dirty="0" smtClean="0">
                <a:solidFill>
                  <a:srgbClr val="0070C0"/>
                </a:solidFill>
              </a:rPr>
              <a:t>(</a:t>
            </a:r>
            <a:r>
              <a:rPr lang="es-CL" dirty="0" err="1" smtClean="0">
                <a:solidFill>
                  <a:srgbClr val="0070C0"/>
                </a:solidFill>
              </a:rPr>
              <a:t>x,nic</a:t>
            </a:r>
            <a:r>
              <a:rPr lang="es-CL" dirty="0" smtClean="0">
                <a:solidFill>
                  <a:srgbClr val="0070C0"/>
                </a:solidFill>
              </a:rPr>
              <a:t>)) </a:t>
            </a:r>
            <a:r>
              <a:rPr lang="es-CL" dirty="0" smtClean="0"/>
              <a:t>de cada muestra con 30 intervalos de clase (</a:t>
            </a:r>
            <a:r>
              <a:rPr lang="es-CL" dirty="0" err="1" smtClean="0"/>
              <a:t>nic</a:t>
            </a:r>
            <a:r>
              <a:rPr lang="es-CL" dirty="0" smtClean="0"/>
              <a:t>). Compare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35" y="3820791"/>
            <a:ext cx="3525693" cy="290102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3746288"/>
            <a:ext cx="3552000" cy="29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8235" y="1313024"/>
            <a:ext cx="253781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b="1" dirty="0" smtClean="0"/>
              <a:t>Ejercicio de Simulación 1</a:t>
            </a:r>
            <a:endParaRPr lang="es-C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390021" y="1870511"/>
                <a:ext cx="84969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dirty="0" smtClean="0"/>
                  <a:t>Considerando el conjunto de parámetros K=2400 mil t, r=0.65, p=2.5, q=1E-3, simule la trayectoria de la CPUE teórica y datos con errores de observación definido por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CL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L" dirty="0" smtClean="0"/>
                  <a:t>=0.05; 0.15; 0.35; 0.60. Considere B(t=1)=K, F=1.5 </a:t>
                </a:r>
                <a:r>
                  <a:rPr lang="es-CL" dirty="0" err="1" smtClean="0"/>
                  <a:t>Frms</a:t>
                </a:r>
                <a:r>
                  <a:rPr lang="es-CL" dirty="0" smtClean="0"/>
                  <a:t> y un horizonte de 20 años. </a:t>
                </a:r>
                <a:endParaRPr lang="es-CL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21" y="1870511"/>
                <a:ext cx="8496944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646" t="-3974" r="-574" b="-993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76" y="2852936"/>
            <a:ext cx="4104456" cy="3879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4820774" y="3429000"/>
                <a:ext cx="4170949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s-CL" sz="1600" dirty="0" smtClean="0"/>
                  <a:t>Calcule la CPUE al RMS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s-CL" sz="16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CL" sz="1600" dirty="0" smtClean="0"/>
                  <a:t>Cual es el valor de la captura y biomasa al término del horizonte de análisis?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s-CL" sz="16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CL" sz="1600" dirty="0" smtClean="0"/>
                  <a:t>Demuestre que el coeficiente de variación de la CPUE para cada escenario es similar a</a:t>
                </a:r>
                <a14:m>
                  <m:oMath xmlns:m="http://schemas.openxmlformats.org/officeDocument/2006/math">
                    <m:r>
                      <a:rPr lang="es-CL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6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CL" sz="1600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CL" sz="1600" dirty="0"/>
              </a:p>
              <a:p>
                <a:endParaRPr lang="es-CL" sz="1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774" y="3429000"/>
                <a:ext cx="4170949" cy="2339102"/>
              </a:xfrm>
              <a:prstGeom prst="rect">
                <a:avLst/>
              </a:prstGeom>
              <a:blipFill rotWithShape="0">
                <a:blip r:embed="rId6"/>
                <a:stretch>
                  <a:fillRect l="-877" t="-78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/>
          <p:cNvSpPr/>
          <p:nvPr/>
        </p:nvSpPr>
        <p:spPr>
          <a:xfrm>
            <a:off x="4998037" y="5805264"/>
            <a:ext cx="381642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Residuales=log(</a:t>
            </a:r>
            <a:r>
              <a:rPr lang="es-C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s-C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)-log(</a:t>
            </a:r>
            <a:r>
              <a:rPr lang="es-C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s-C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cv=</a:t>
            </a:r>
            <a:r>
              <a:rPr lang="es-C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s-C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(residuales)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40748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8235" y="1313024"/>
            <a:ext cx="97808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b="1" dirty="0" smtClean="0"/>
              <a:t>Ejercicio</a:t>
            </a:r>
            <a:endParaRPr lang="es-C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98235" y="1952286"/>
                <a:ext cx="2923493" cy="531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CL" sz="1600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b>
                        <m:sSub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1600" i="1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1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s-CL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L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CL" sz="16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35" y="1952286"/>
                <a:ext cx="2923493" cy="5311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69639" y="3261807"/>
                <a:ext cx="1220141" cy="25449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L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𝐶𝑃𝑈𝐸</m:t>
                              </m:r>
                            </m:e>
                          </m:acc>
                        </m:e>
                        <m:sub>
                          <m:r>
                            <a:rPr lang="es-CL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39" y="3261807"/>
                <a:ext cx="1220141" cy="254493"/>
              </a:xfrm>
              <a:prstGeom prst="rect">
                <a:avLst/>
              </a:prstGeom>
              <a:blipFill rotWithShape="0">
                <a:blip r:embed="rId5"/>
                <a:stretch>
                  <a:fillRect l="-3500" t="-16667" r="-13500" b="-238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364706" y="3774427"/>
                <a:ext cx="1834028" cy="5007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b="0" i="1"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  <m:sub>
                          <m:r>
                            <a:rPr lang="es-CL" sz="16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L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600" b="0" i="1">
                                  <a:latin typeface="Cambria Math" panose="02040503050406030204" pitchFamily="18" charset="0"/>
                                </a:rPr>
                                <m:t>𝐶𝑃𝑈𝐸</m:t>
                              </m:r>
                            </m:e>
                          </m:acc>
                        </m:e>
                        <m:sub>
                          <m:r>
                            <a:rPr lang="es-CL" sz="16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1600" b="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CL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C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600" b="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L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CL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600" b="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s-CL" sz="1600" b="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CL" sz="1600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L" sz="1600" b="0" i="1"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1600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CL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06" y="3774427"/>
                <a:ext cx="1834028" cy="500715"/>
              </a:xfrm>
              <a:prstGeom prst="rect">
                <a:avLst/>
              </a:prstGeom>
              <a:blipFill rotWithShape="0">
                <a:blip r:embed="rId6"/>
                <a:stretch>
                  <a:fillRect l="-2326" t="-7317" r="-34884" b="-1829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360645" y="2749792"/>
                <a:ext cx="2036968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sSub>
                        <m:sSub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L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1600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sSub>
                        <m:sSub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L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45" y="2749792"/>
                <a:ext cx="2036968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1796" r="-599" b="-15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365495" y="4467528"/>
                <a:ext cx="1916999" cy="61177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𝑅𝑀𝑆</m:t>
                          </m:r>
                        </m:sub>
                      </m:sSub>
                      <m:r>
                        <a:rPr lang="es-CL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1600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s-CL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95" y="4467528"/>
                <a:ext cx="1916999" cy="6117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360645" y="5271685"/>
                <a:ext cx="2571088" cy="531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600" i="1">
                          <a:latin typeface="Cambria Math" panose="02040503050406030204" pitchFamily="18" charset="0"/>
                        </a:rPr>
                        <m:t>𝑅𝑀𝑆</m:t>
                      </m:r>
                      <m:r>
                        <a:rPr lang="es-CL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CL" sz="1600" i="1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b>
                        <m:sSub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𝑅𝑀𝑆</m:t>
                          </m:r>
                        </m:sub>
                      </m:sSub>
                      <m:r>
                        <a:rPr lang="es-CL" sz="1600" i="1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1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s-CL" sz="1600" i="1">
                                          <a:latin typeface="Cambria Math" panose="02040503050406030204" pitchFamily="18" charset="0"/>
                                        </a:rPr>
                                        <m:t>𝑅𝑀𝑆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CL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45" y="5271685"/>
                <a:ext cx="2571088" cy="5311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n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3888" y="1124744"/>
            <a:ext cx="5328592" cy="50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94733" y="1988840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rgbClr val="0070C0"/>
                </a:solidFill>
              </a:rPr>
              <a:t>script6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22966" y="1484784"/>
            <a:ext cx="576064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CL" dirty="0" smtClean="0"/>
              <a:t>Defina parámetros poblacionales de K, r, p, q, n, sigma</a:t>
            </a:r>
          </a:p>
          <a:p>
            <a:pPr marL="285750" indent="-285750">
              <a:buFontTx/>
              <a:buChar char="-"/>
            </a:pPr>
            <a:endParaRPr lang="es-CL" dirty="0" smtClean="0"/>
          </a:p>
          <a:p>
            <a:pPr marL="285750" indent="-285750">
              <a:buFontTx/>
              <a:buChar char="-"/>
            </a:pPr>
            <a:r>
              <a:rPr lang="es-CL" dirty="0" smtClean="0"/>
              <a:t>Calcule PBR en RMS</a:t>
            </a:r>
          </a:p>
          <a:p>
            <a:pPr marL="285750" indent="-285750">
              <a:buFontTx/>
              <a:buChar char="-"/>
            </a:pPr>
            <a:endParaRPr lang="es-CL" dirty="0" smtClean="0"/>
          </a:p>
          <a:p>
            <a:pPr marL="285750" indent="-285750">
              <a:buFontTx/>
              <a:buChar char="-"/>
            </a:pPr>
            <a:r>
              <a:rPr lang="es-CL" dirty="0" smtClean="0"/>
              <a:t>Defina vectores de interés (B, Y)</a:t>
            </a:r>
          </a:p>
          <a:p>
            <a:pPr marL="285750" indent="-285750">
              <a:buFontTx/>
              <a:buChar char="-"/>
            </a:pPr>
            <a:endParaRPr lang="es-CL" dirty="0" smtClean="0"/>
          </a:p>
          <a:p>
            <a:pPr marL="285750" indent="-285750">
              <a:buFontTx/>
              <a:buChar char="-"/>
            </a:pPr>
            <a:r>
              <a:rPr lang="es-CL" dirty="0" smtClean="0"/>
              <a:t>Defina condiciones iniciales t=1 de B y </a:t>
            </a:r>
            <a:r>
              <a:rPr lang="es-CL" dirty="0" err="1" smtClean="0"/>
              <a:t>Y</a:t>
            </a:r>
            <a:endParaRPr lang="es-CL" dirty="0" smtClean="0"/>
          </a:p>
          <a:p>
            <a:pPr marL="285750" indent="-285750">
              <a:buFontTx/>
              <a:buChar char="-"/>
            </a:pPr>
            <a:endParaRPr lang="es-CL" dirty="0" smtClean="0"/>
          </a:p>
          <a:p>
            <a:pPr marL="285750" indent="-285750">
              <a:buFontTx/>
              <a:buChar char="-"/>
            </a:pPr>
            <a:r>
              <a:rPr lang="es-CL" dirty="0" smtClean="0"/>
              <a:t>Proyecte la población y las capturas desde t=2 </a:t>
            </a:r>
            <a:r>
              <a:rPr lang="es-CL" dirty="0"/>
              <a:t>hasta n</a:t>
            </a:r>
            <a:endParaRPr lang="es-CL" dirty="0" smtClean="0"/>
          </a:p>
          <a:p>
            <a:pPr marL="285750" indent="-285750">
              <a:buFontTx/>
              <a:buChar char="-"/>
            </a:pPr>
            <a:endParaRPr lang="es-CL" dirty="0" smtClean="0"/>
          </a:p>
          <a:p>
            <a:pPr marL="285750" indent="-285750">
              <a:buFontTx/>
              <a:buChar char="-"/>
            </a:pPr>
            <a:r>
              <a:rPr lang="es-CL" dirty="0" smtClean="0"/>
              <a:t>Calcule la CPUE teórica y dato</a:t>
            </a:r>
          </a:p>
          <a:p>
            <a:pPr marL="285750" indent="-285750">
              <a:buFontTx/>
              <a:buChar char="-"/>
            </a:pPr>
            <a:endParaRPr lang="es-CL" dirty="0" smtClean="0"/>
          </a:p>
          <a:p>
            <a:pPr marL="285750" indent="-285750">
              <a:buFontTx/>
              <a:buChar char="-"/>
            </a:pPr>
            <a:r>
              <a:rPr lang="es-CL" dirty="0" smtClean="0"/>
              <a:t>Grafique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3260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8235" y="1313024"/>
            <a:ext cx="253781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b="1" dirty="0" smtClean="0"/>
              <a:t>Ejercicio de Simulación 2</a:t>
            </a:r>
            <a:endParaRPr lang="es-C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390021" y="1870511"/>
                <a:ext cx="8496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dirty="0" smtClean="0"/>
                  <a:t>Idem al ejercicio de simulación 1, pero agregue/considere error de observación en las capturas (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CL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CL" dirty="0" smtClean="0"/>
                  <a:t>=0.1)</a:t>
                </a:r>
                <a:endParaRPr lang="es-CL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21" y="1870511"/>
                <a:ext cx="849694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646" t="-5660" r="-574" b="-1415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2555776" y="2381831"/>
                <a:ext cx="6192688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s-CL" dirty="0" smtClean="0"/>
                  <a:t>Es el coeficiente de variación de la CPUE en cada escenario similar a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CL" baseline="-25000" dirty="0" smtClean="0"/>
                  <a:t>1</a:t>
                </a:r>
                <a:r>
                  <a:rPr lang="es-CL" dirty="0" smtClean="0"/>
                  <a:t> supuesto?</a:t>
                </a:r>
                <a:endParaRPr lang="es-CL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381831"/>
                <a:ext cx="6192688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787" t="-5660" b="-1320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67768" y="2704997"/>
                <a:ext cx="1322926" cy="10311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C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CL" sz="1600" i="1" dirty="0">
                  <a:latin typeface="Cambria Math" panose="02040503050406030204" pitchFamily="18" charset="0"/>
                </a:endParaRPr>
              </a:p>
              <a:p>
                <a:endParaRPr lang="es-CL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L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1600" i="1" dirty="0">
                  <a:latin typeface="Cambria Math" panose="02040503050406030204" pitchFamily="18" charset="0"/>
                </a:endParaRPr>
              </a:p>
              <a:p>
                <a:endParaRPr lang="es-CL" sz="16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8" y="2704997"/>
                <a:ext cx="1322926" cy="1031180"/>
              </a:xfrm>
              <a:prstGeom prst="rect">
                <a:avLst/>
              </a:prstGeom>
              <a:blipFill rotWithShape="0">
                <a:blip r:embed="rId6"/>
                <a:stretch>
                  <a:fillRect r="-92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/>
          <p:cNvSpPr txBox="1"/>
          <p:nvPr/>
        </p:nvSpPr>
        <p:spPr>
          <a:xfrm>
            <a:off x="467768" y="4581128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rgbClr val="0070C0"/>
                </a:solidFill>
              </a:rPr>
              <a:t>script7</a:t>
            </a:r>
            <a:endParaRPr lang="es-CL" b="1" dirty="0">
              <a:solidFill>
                <a:srgbClr val="0070C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9872" y="3140968"/>
            <a:ext cx="4908782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0" y="2924944"/>
            <a:ext cx="9144000" cy="79208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s-CL" sz="3600" b="1" dirty="0">
                <a:latin typeface="Times New Roman" panose="02020603050405020304" pitchFamily="18" charset="0"/>
                <a:ea typeface="Avenir"/>
              </a:rPr>
              <a:t>Sobre datos y </a:t>
            </a:r>
            <a:r>
              <a:rPr lang="es-CL" sz="3600" b="1" dirty="0" smtClean="0">
                <a:latin typeface="Times New Roman" panose="02020603050405020304" pitchFamily="18" charset="0"/>
                <a:ea typeface="Avenir"/>
              </a:rPr>
              <a:t>error</a:t>
            </a:r>
            <a:endParaRPr lang="es-CL" sz="3600" b="1" dirty="0">
              <a:latin typeface="Times New Roman" panose="02020603050405020304" pitchFamily="18" charset="0"/>
              <a:ea typeface="Avenir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pic>
        <p:nvPicPr>
          <p:cNvPr id="6" name="Picture 2" descr="PROBABILIDAD NORMAL | MATEMÁTICAS CON MUCHO TRU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5528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7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70684"/>
            <a:ext cx="6624736" cy="500486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07704" y="5991588"/>
            <a:ext cx="228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Porque modelamos ??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684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67544" y="1988840"/>
            <a:ext cx="8295961" cy="28803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s-CL" dirty="0" smtClean="0"/>
              <a:t>Un modelo es una </a:t>
            </a:r>
            <a:r>
              <a:rPr lang="es-CL" b="1" dirty="0" smtClean="0"/>
              <a:t>representación imperfecta/teórica </a:t>
            </a:r>
            <a:r>
              <a:rPr lang="es-CL" dirty="0" smtClean="0"/>
              <a:t>del funcionamiento de la realidad</a:t>
            </a:r>
          </a:p>
          <a:p>
            <a:pPr algn="just"/>
            <a:endParaRPr lang="es-CL" dirty="0"/>
          </a:p>
          <a:p>
            <a:pPr algn="just"/>
            <a:r>
              <a:rPr lang="es-CL" dirty="0" smtClean="0"/>
              <a:t>Un modelo permite </a:t>
            </a:r>
            <a:r>
              <a:rPr lang="es-CL" b="1" dirty="0" smtClean="0"/>
              <a:t>explicar los fenómenos observados </a:t>
            </a:r>
            <a:r>
              <a:rPr lang="es-CL" dirty="0" smtClean="0"/>
              <a:t>en base a hipótesis y predecir eventos</a:t>
            </a:r>
          </a:p>
          <a:p>
            <a:pPr algn="just"/>
            <a:endParaRPr lang="es-CL" dirty="0"/>
          </a:p>
          <a:p>
            <a:pPr algn="just"/>
            <a:r>
              <a:rPr lang="es-CL" dirty="0" smtClean="0"/>
              <a:t>Un modelo está representado por un </a:t>
            </a:r>
            <a:r>
              <a:rPr lang="es-CL" b="1" dirty="0" smtClean="0"/>
              <a:t>conjunto de parámetros </a:t>
            </a:r>
            <a:r>
              <a:rPr lang="es-CL" dirty="0" smtClean="0"/>
              <a:t>de interés y ecuaciones que los contienen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02093" y="1340768"/>
            <a:ext cx="2553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 smtClean="0"/>
              <a:t>Porque modelamos ??</a:t>
            </a:r>
            <a:endParaRPr lang="es-CL" sz="2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79512" y="0"/>
            <a:ext cx="3994619" cy="9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0" y="980727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Sobre tipos de errores/desvíos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123" t="9865" r="1123" b="2764"/>
          <a:stretch/>
        </p:blipFill>
        <p:spPr>
          <a:xfrm>
            <a:off x="539552" y="1988840"/>
            <a:ext cx="6264696" cy="446449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716016" y="3068960"/>
            <a:ext cx="1043608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1600" dirty="0"/>
              <a:t>modelo</a:t>
            </a:r>
          </a:p>
          <a:p>
            <a:endParaRPr lang="es-CL" dirty="0"/>
          </a:p>
        </p:txBody>
      </p:sp>
      <p:sp>
        <p:nvSpPr>
          <p:cNvPr id="6" name="Flecha arriba y abajo 5"/>
          <p:cNvSpPr/>
          <p:nvPr/>
        </p:nvSpPr>
        <p:spPr>
          <a:xfrm>
            <a:off x="6372200" y="3925003"/>
            <a:ext cx="144016" cy="43204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/>
          <p:cNvSpPr txBox="1"/>
          <p:nvPr/>
        </p:nvSpPr>
        <p:spPr>
          <a:xfrm>
            <a:off x="6804248" y="3826495"/>
            <a:ext cx="18002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CL"/>
            </a:defPPr>
          </a:lstStyle>
          <a:p>
            <a:pPr algn="just"/>
            <a:r>
              <a:rPr lang="es-CL" sz="1600" b="1" u="sng" dirty="0"/>
              <a:t>Sesgo: </a:t>
            </a:r>
            <a:r>
              <a:rPr lang="es-CL" sz="1600" dirty="0"/>
              <a:t>Diferencia entre el valor esperado (modelo) y la realidad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56225" b="30436"/>
          <a:stretch/>
        </p:blipFill>
        <p:spPr>
          <a:xfrm>
            <a:off x="179512" y="0"/>
            <a:ext cx="3994619" cy="91713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784776" y="1731053"/>
            <a:ext cx="18002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CL"/>
            </a:defPPr>
          </a:lstStyle>
          <a:p>
            <a:r>
              <a:rPr lang="es-CL" sz="1600" b="1" u="sng" dirty="0" smtClean="0"/>
              <a:t>Error de observación: </a:t>
            </a:r>
            <a:r>
              <a:rPr lang="es-CL" sz="1600" dirty="0"/>
              <a:t>Diferencia entre el </a:t>
            </a:r>
            <a:r>
              <a:rPr lang="es-CL" sz="1600" dirty="0" smtClean="0"/>
              <a:t>dato y el modelo</a:t>
            </a:r>
            <a:endParaRPr lang="es-CL" sz="1600" dirty="0"/>
          </a:p>
        </p:txBody>
      </p:sp>
      <p:sp>
        <p:nvSpPr>
          <p:cNvPr id="13" name="Flecha arriba y abajo 12"/>
          <p:cNvSpPr/>
          <p:nvPr/>
        </p:nvSpPr>
        <p:spPr>
          <a:xfrm>
            <a:off x="2987824" y="3261427"/>
            <a:ext cx="144016" cy="56506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Forma libre 10"/>
          <p:cNvSpPr/>
          <p:nvPr/>
        </p:nvSpPr>
        <p:spPr>
          <a:xfrm>
            <a:off x="3039533" y="1736197"/>
            <a:ext cx="3683000" cy="1506536"/>
          </a:xfrm>
          <a:custGeom>
            <a:avLst/>
            <a:gdLst>
              <a:gd name="connsiteX0" fmla="*/ 0 w 3683000"/>
              <a:gd name="connsiteY0" fmla="*/ 1506536 h 1506536"/>
              <a:gd name="connsiteX1" fmla="*/ 1007534 w 3683000"/>
              <a:gd name="connsiteY1" fmla="*/ 75670 h 1506536"/>
              <a:gd name="connsiteX2" fmla="*/ 3683000 w 3683000"/>
              <a:gd name="connsiteY2" fmla="*/ 185736 h 1506536"/>
              <a:gd name="connsiteX3" fmla="*/ 3683000 w 3683000"/>
              <a:gd name="connsiteY3" fmla="*/ 185736 h 150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0" h="1506536">
                <a:moveTo>
                  <a:pt x="0" y="1506536"/>
                </a:moveTo>
                <a:cubicBezTo>
                  <a:pt x="196850" y="901169"/>
                  <a:pt x="393701" y="295803"/>
                  <a:pt x="1007534" y="75670"/>
                </a:cubicBezTo>
                <a:cubicBezTo>
                  <a:pt x="1621367" y="-144463"/>
                  <a:pt x="3683000" y="185736"/>
                  <a:pt x="3683000" y="185736"/>
                </a:cubicBezTo>
                <a:lnTo>
                  <a:pt x="3683000" y="185736"/>
                </a:ln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54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0" grpId="0" animBg="1"/>
      <p:bldP spid="1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8235" y="1313024"/>
            <a:ext cx="36320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b="1" dirty="0" smtClean="0"/>
              <a:t>EJEMPLO DE DATOS EN PESQUERIAS</a:t>
            </a:r>
            <a:endParaRPr lang="es-C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64447"/>
              </p:ext>
            </p:extLst>
          </p:nvPr>
        </p:nvGraphicFramePr>
        <p:xfrm>
          <a:off x="628650" y="1825625"/>
          <a:ext cx="7920879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Dato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Variable de interés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Indicador relativo a</a:t>
                      </a:r>
                      <a:endParaRPr lang="es-C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Captura</a:t>
                      </a:r>
                      <a:r>
                        <a:rPr lang="es-CL" sz="1600" baseline="0" dirty="0" smtClean="0"/>
                        <a:t> por unidad de esfuerzo (CPUE)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Rendimientos de pesca</a:t>
                      </a:r>
                      <a:r>
                        <a:rPr lang="es-CL" sz="1600" baseline="0" dirty="0" smtClean="0"/>
                        <a:t> de una flota</a:t>
                      </a:r>
                      <a:endParaRPr lang="es-C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Biomasa</a:t>
                      </a:r>
                      <a:r>
                        <a:rPr lang="es-CL" sz="1600" baseline="0" dirty="0" smtClean="0"/>
                        <a:t> poblacional explotable/</a:t>
                      </a:r>
                      <a:r>
                        <a:rPr lang="es-CL" sz="1600" baseline="0" dirty="0" err="1" smtClean="0"/>
                        <a:t>capturable</a:t>
                      </a:r>
                      <a:r>
                        <a:rPr lang="es-CL" sz="1600" baseline="0" dirty="0" smtClean="0"/>
                        <a:t> a la flota</a:t>
                      </a:r>
                      <a:endParaRPr lang="es-CL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945283"/>
              </p:ext>
            </p:extLst>
          </p:nvPr>
        </p:nvGraphicFramePr>
        <p:xfrm>
          <a:off x="611560" y="2996952"/>
          <a:ext cx="792087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b="0" dirty="0" smtClean="0">
                          <a:solidFill>
                            <a:schemeClr val="tx1"/>
                          </a:solidFill>
                        </a:rPr>
                        <a:t>Biomasa estimada en cruceros científicos</a:t>
                      </a:r>
                      <a:endParaRPr lang="es-CL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0" dirty="0" smtClean="0">
                          <a:solidFill>
                            <a:schemeClr val="tx1"/>
                          </a:solidFill>
                        </a:rPr>
                        <a:t>Biomasa disponible en la zona de análisis</a:t>
                      </a:r>
                      <a:endParaRPr lang="es-CL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0" dirty="0" smtClean="0">
                          <a:solidFill>
                            <a:schemeClr val="tx1"/>
                          </a:solidFill>
                        </a:rPr>
                        <a:t>Biomasa poblacional disponible</a:t>
                      </a:r>
                      <a:r>
                        <a:rPr lang="es-CL" sz="1600" b="0" baseline="0" dirty="0" smtClean="0">
                          <a:solidFill>
                            <a:schemeClr val="tx1"/>
                          </a:solidFill>
                        </a:rPr>
                        <a:t> al arte de pesca empleado por el crucero</a:t>
                      </a:r>
                      <a:endParaRPr lang="es-CL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4756"/>
              </p:ext>
            </p:extLst>
          </p:nvPr>
        </p:nvGraphicFramePr>
        <p:xfrm>
          <a:off x="611560" y="3789040"/>
          <a:ext cx="792087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s-CL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Composición de tallas/edades</a:t>
                      </a:r>
                      <a:endParaRPr lang="es-CL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s-CL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Frecuencia de tallas/edades en el muestreo</a:t>
                      </a:r>
                      <a:endParaRPr lang="es-CL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s-CL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Composición de tallas/edades en la población</a:t>
                      </a:r>
                      <a:endParaRPr lang="es-CL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15517"/>
              </p:ext>
            </p:extLst>
          </p:nvPr>
        </p:nvGraphicFramePr>
        <p:xfrm>
          <a:off x="611560" y="4365104"/>
          <a:ext cx="792087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b="0" dirty="0" smtClean="0">
                          <a:solidFill>
                            <a:schemeClr val="tx1"/>
                          </a:solidFill>
                        </a:rPr>
                        <a:t>Capturas</a:t>
                      </a:r>
                      <a:endParaRPr lang="es-CL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0" dirty="0" smtClean="0">
                          <a:solidFill>
                            <a:schemeClr val="tx1"/>
                          </a:solidFill>
                        </a:rPr>
                        <a:t>Desembarques registrados por la flota</a:t>
                      </a:r>
                      <a:endParaRPr lang="es-CL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0" dirty="0" smtClean="0">
                          <a:solidFill>
                            <a:schemeClr val="tx1"/>
                          </a:solidFill>
                        </a:rPr>
                        <a:t>Nivel de explotación de la población</a:t>
                      </a:r>
                      <a:endParaRPr lang="es-CL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99952"/>
              </p:ext>
            </p:extLst>
          </p:nvPr>
        </p:nvGraphicFramePr>
        <p:xfrm>
          <a:off x="611560" y="4941168"/>
          <a:ext cx="792087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640293"/>
                <a:gridCol w="2640293"/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600" b="0" dirty="0" smtClean="0">
                          <a:solidFill>
                            <a:schemeClr val="tx1"/>
                          </a:solidFill>
                        </a:rPr>
                        <a:t>Esfuerzo de pesca</a:t>
                      </a:r>
                      <a:endParaRPr lang="es-CL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0" dirty="0" smtClean="0">
                          <a:solidFill>
                            <a:schemeClr val="tx1"/>
                          </a:solidFill>
                        </a:rPr>
                        <a:t>Tiempo </a:t>
                      </a:r>
                      <a:r>
                        <a:rPr lang="es-CL" sz="1600" b="0" baseline="0" dirty="0" smtClean="0">
                          <a:solidFill>
                            <a:schemeClr val="tx1"/>
                          </a:solidFill>
                        </a:rPr>
                        <a:t>de pesca (horas de arrastre, búsqueda, reposo, </a:t>
                      </a:r>
                      <a:r>
                        <a:rPr lang="es-CL" sz="1600" b="0" baseline="0" dirty="0" err="1" smtClean="0">
                          <a:solidFill>
                            <a:schemeClr val="tx1"/>
                          </a:solidFill>
                        </a:rPr>
                        <a:t>etc</a:t>
                      </a:r>
                      <a:r>
                        <a:rPr lang="es-CL" sz="16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CL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0" dirty="0" smtClean="0">
                          <a:solidFill>
                            <a:schemeClr val="tx1"/>
                          </a:solidFill>
                        </a:rPr>
                        <a:t>Mortalidad por pesca</a:t>
                      </a:r>
                      <a:endParaRPr lang="es-CL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5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8235" y="1313024"/>
            <a:ext cx="10534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b="1" dirty="0" smtClean="0"/>
              <a:t>Ejemplos</a:t>
            </a:r>
            <a:endParaRPr lang="es-C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39552" y="1961096"/>
            <a:ext cx="841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La Captura por Unidad de Esfuerzo (</a:t>
            </a:r>
            <a:r>
              <a:rPr lang="es-CL" dirty="0" err="1" smtClean="0"/>
              <a:t>e.j</a:t>
            </a:r>
            <a:r>
              <a:rPr lang="es-CL" dirty="0" smtClean="0"/>
              <a:t>. kg/</a:t>
            </a:r>
            <a:r>
              <a:rPr lang="es-CL" dirty="0" err="1" smtClean="0"/>
              <a:t>dia</a:t>
            </a:r>
            <a:r>
              <a:rPr lang="es-CL" dirty="0" smtClean="0"/>
              <a:t>) es considerada un </a:t>
            </a:r>
            <a:r>
              <a:rPr lang="es-CL" b="1" dirty="0" err="1" smtClean="0"/>
              <a:t>Indice</a:t>
            </a:r>
            <a:r>
              <a:rPr lang="es-CL" b="1" dirty="0" smtClean="0"/>
              <a:t> de Abundancia</a:t>
            </a:r>
            <a:endParaRPr lang="es-C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635896" y="2636912"/>
                <a:ext cx="174329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𝐶𝑃𝑈𝐸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636912"/>
                <a:ext cx="1743298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539552" y="4989948"/>
            <a:ext cx="763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La Biomasa estimada en un crucero es considerada como </a:t>
            </a:r>
            <a:r>
              <a:rPr lang="es-CL" b="1" dirty="0" err="1" smtClean="0"/>
              <a:t>Indice</a:t>
            </a:r>
            <a:r>
              <a:rPr lang="es-CL" b="1" dirty="0" smtClean="0"/>
              <a:t> de Abundancia</a:t>
            </a:r>
            <a:endParaRPr lang="es-C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3635896" y="5665764"/>
                <a:ext cx="950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665764"/>
                <a:ext cx="95026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128" r="-5128" b="-239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5220072" y="3248430"/>
            <a:ext cx="1399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/>
              <a:t>Capturabilidad</a:t>
            </a:r>
            <a:endParaRPr lang="es-CL" sz="1600" dirty="0"/>
          </a:p>
        </p:txBody>
      </p:sp>
      <p:cxnSp>
        <p:nvCxnSpPr>
          <p:cNvPr id="12" name="Conector angular 11"/>
          <p:cNvCxnSpPr>
            <a:endCxn id="7" idx="1"/>
          </p:cNvCxnSpPr>
          <p:nvPr/>
        </p:nvCxnSpPr>
        <p:spPr>
          <a:xfrm rot="16200000" flipH="1">
            <a:off x="4973691" y="3171325"/>
            <a:ext cx="348747" cy="144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431089" y="6139971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 smtClean="0"/>
              <a:t>Disponibilidad</a:t>
            </a:r>
            <a:endParaRPr lang="es-CL" sz="1600" dirty="0"/>
          </a:p>
        </p:txBody>
      </p:sp>
      <p:cxnSp>
        <p:nvCxnSpPr>
          <p:cNvPr id="14" name="Conector angular 13"/>
          <p:cNvCxnSpPr/>
          <p:nvPr/>
        </p:nvCxnSpPr>
        <p:spPr>
          <a:xfrm rot="16200000" flipH="1">
            <a:off x="4184707" y="6045293"/>
            <a:ext cx="348748" cy="144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39552" y="3724191"/>
            <a:ext cx="863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El Esfuerzo de pesca (</a:t>
            </a:r>
            <a:r>
              <a:rPr lang="es-CL" dirty="0" err="1" smtClean="0"/>
              <a:t>e.j</a:t>
            </a:r>
            <a:r>
              <a:rPr lang="es-CL" dirty="0" smtClean="0"/>
              <a:t>. </a:t>
            </a:r>
            <a:r>
              <a:rPr lang="es-CL" dirty="0" err="1" smtClean="0"/>
              <a:t>dias</a:t>
            </a:r>
            <a:r>
              <a:rPr lang="es-CL" dirty="0" smtClean="0"/>
              <a:t> de pesca) es considerado un </a:t>
            </a:r>
            <a:r>
              <a:rPr lang="es-CL" b="1" dirty="0" err="1" smtClean="0"/>
              <a:t>Indice</a:t>
            </a:r>
            <a:r>
              <a:rPr lang="es-CL" b="1" dirty="0" smtClean="0"/>
              <a:t> de Mortalidad por pesca</a:t>
            </a:r>
            <a:endParaRPr lang="es-C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3635896" y="4272280"/>
                <a:ext cx="846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272280"/>
                <a:ext cx="84619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755" r="-5755" b="-2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5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323528" y="2271712"/>
                <a:ext cx="8418040" cy="7182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s-CL"/>
                </a:defPPr>
              </a:lstStyle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2000" b="1" u="sng" dirty="0" smtClean="0"/>
                  <a:t>Error de observación</a:t>
                </a:r>
                <a:r>
                  <a:rPr lang="es-CL" sz="2000" dirty="0"/>
                  <a:t>: desvío de una observación respecto del valor </a:t>
                </a:r>
                <a:r>
                  <a:rPr lang="es-CL" sz="2000" dirty="0" smtClean="0"/>
                  <a:t>esperado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L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0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CL" sz="2000" dirty="0" smtClean="0"/>
                  <a:t>). </a:t>
                </a:r>
                <a:r>
                  <a:rPr lang="es-CL" sz="2000" dirty="0"/>
                  <a:t>Error debido a la medición/muestra y al error de proceso</a:t>
                </a: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1712"/>
                <a:ext cx="8418040" cy="718210"/>
              </a:xfrm>
              <a:prstGeom prst="rect">
                <a:avLst/>
              </a:prstGeom>
              <a:blipFill rotWithShape="0">
                <a:blip r:embed="rId2"/>
                <a:stretch>
                  <a:fillRect l="-578" t="-4202" r="-723"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62980" y="3916800"/>
            <a:ext cx="841804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CL"/>
            </a:def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000" b="1" u="sng" dirty="0"/>
              <a:t>Error de proceso</a:t>
            </a:r>
            <a:r>
              <a:rPr lang="es-CL" sz="2000" dirty="0"/>
              <a:t>: desvío natural de cualquier proceso poblacional/pesquero no observable respecto del valor esperado.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69136" y="5486351"/>
            <a:ext cx="841804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CL"/>
            </a:def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000" b="1" u="sng" dirty="0"/>
              <a:t>Error total</a:t>
            </a:r>
            <a:r>
              <a:rPr lang="es-CL" sz="2000" dirty="0"/>
              <a:t>: la suma de las dos fuentes anteriores y </a:t>
            </a:r>
            <a:r>
              <a:rPr lang="es-CL" sz="2000" dirty="0" smtClean="0"/>
              <a:t>se relaciona con el </a:t>
            </a:r>
            <a:r>
              <a:rPr lang="es-CL" sz="2000" u="sng" dirty="0"/>
              <a:t>error de estimación</a:t>
            </a:r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0" y="980727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Sobre tipos de errores/desvíos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3131840" y="3289079"/>
                <a:ext cx="1997406" cy="290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𝐶𝑃𝑈𝐸</m:t>
                      </m:r>
                      <m:r>
                        <a:rPr lang="es-CL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CL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</m:acc>
                      <m:r>
                        <a:rPr lang="es-CL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CL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lang="es-CL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289079"/>
                <a:ext cx="1997406" cy="290208"/>
              </a:xfrm>
              <a:prstGeom prst="rect">
                <a:avLst/>
              </a:prstGeom>
              <a:blipFill rotWithShape="0">
                <a:blip r:embed="rId4"/>
                <a:stretch>
                  <a:fillRect l="-2446" t="-17021" r="-37920" b="-85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3275856" y="4817095"/>
                <a:ext cx="1103507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CL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CL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s-CL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CL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</m:oMath>
                  </m:oMathPara>
                </a14:m>
                <a:endParaRPr lang="es-CL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817095"/>
                <a:ext cx="1103507" cy="284437"/>
              </a:xfrm>
              <a:prstGeom prst="rect">
                <a:avLst/>
              </a:prstGeom>
              <a:blipFill rotWithShape="0">
                <a:blip r:embed="rId5"/>
                <a:stretch>
                  <a:fillRect l="-4420" t="-17021" r="-552" b="-85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6"/>
          <a:srcRect l="56225" b="30436"/>
          <a:stretch/>
        </p:blipFill>
        <p:spPr>
          <a:xfrm>
            <a:off x="179512" y="0"/>
            <a:ext cx="3994619" cy="9171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62980" y="1586934"/>
            <a:ext cx="758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 menudo consideramos errores multiplicativos por la naturaleza de la variable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17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0" y="980727"/>
            <a:ext cx="9144000" cy="360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Sobre tipos de errores/desvíos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179512" y="0"/>
            <a:ext cx="3994619" cy="9171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62980" y="1586934"/>
            <a:ext cx="758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 menudo consideramos errores multiplicativos por la naturaleza de la variable</a:t>
            </a:r>
            <a:endParaRPr lang="es-CL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16" y="2060848"/>
            <a:ext cx="8496944" cy="3505093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179512" y="5805264"/>
            <a:ext cx="874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/>
              <a:t>El </a:t>
            </a:r>
            <a:r>
              <a:rPr lang="es-CL" dirty="0"/>
              <a:t>error de observación de un índice de abundancia (y también las capturas) sigue una </a:t>
            </a:r>
            <a:r>
              <a:rPr lang="es-CL" dirty="0" smtClean="0"/>
              <a:t>distribución tipo “</a:t>
            </a:r>
            <a:r>
              <a:rPr lang="es-CL" b="1" dirty="0" smtClean="0"/>
              <a:t>log-normal</a:t>
            </a:r>
            <a:r>
              <a:rPr lang="es-CL" dirty="0" smtClean="0"/>
              <a:t>” (y por ende normal en la escala log)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1259632" y="3099208"/>
                <a:ext cx="2702791" cy="681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s-CL" b="1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s-CL" b="1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𝒍𝒏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s-CL" b="1" i="1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s-CL" b="1" i="1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099208"/>
                <a:ext cx="2702791" cy="6817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1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10262</TotalTime>
  <Words>720</Words>
  <Application>Microsoft Office PowerPoint</Application>
  <PresentationFormat>Presentación en pantalla 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Avenir</vt:lpstr>
      <vt:lpstr>Calibri</vt:lpstr>
      <vt:lpstr>Calibri Light</vt:lpstr>
      <vt:lpstr>Cambria Math</vt:lpstr>
      <vt:lpstr>Courier New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IFOP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evaluacion de stock.   Parte 1</dc:title>
  <dc:creator>ccanales</dc:creator>
  <cp:lastModifiedBy>Cristian Canales</cp:lastModifiedBy>
  <cp:revision>395</cp:revision>
  <dcterms:created xsi:type="dcterms:W3CDTF">2009-12-29T14:43:41Z</dcterms:created>
  <dcterms:modified xsi:type="dcterms:W3CDTF">2023-08-21T18:26:37Z</dcterms:modified>
</cp:coreProperties>
</file>