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24"/>
  </p:notesMasterIdLst>
  <p:sldIdLst>
    <p:sldId id="404" r:id="rId2"/>
    <p:sldId id="593" r:id="rId3"/>
    <p:sldId id="624" r:id="rId4"/>
    <p:sldId id="592" r:id="rId5"/>
    <p:sldId id="601" r:id="rId6"/>
    <p:sldId id="626" r:id="rId7"/>
    <p:sldId id="630" r:id="rId8"/>
    <p:sldId id="625" r:id="rId9"/>
    <p:sldId id="651" r:id="rId10"/>
    <p:sldId id="628" r:id="rId11"/>
    <p:sldId id="637" r:id="rId12"/>
    <p:sldId id="638" r:id="rId13"/>
    <p:sldId id="631" r:id="rId14"/>
    <p:sldId id="640" r:id="rId15"/>
    <p:sldId id="641" r:id="rId16"/>
    <p:sldId id="642" r:id="rId17"/>
    <p:sldId id="648" r:id="rId18"/>
    <p:sldId id="649" r:id="rId19"/>
    <p:sldId id="650" r:id="rId20"/>
    <p:sldId id="652" r:id="rId21"/>
    <p:sldId id="653" r:id="rId22"/>
    <p:sldId id="639" r:id="rId23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 Canales R" initials="CCR" lastIdx="3" clrIdx="0">
    <p:extLst>
      <p:ext uri="{19B8F6BF-5375-455C-9EA6-DF929625EA0E}">
        <p15:presenceInfo xmlns:p15="http://schemas.microsoft.com/office/powerpoint/2012/main" userId="Cristian Canales R" providerId="None"/>
      </p:ext>
    </p:extLst>
  </p:cmAuthor>
  <p:cmAuthor id="2" name="Cristian Canales" initials="CC" lastIdx="5" clrIdx="1">
    <p:extLst>
      <p:ext uri="{19B8F6BF-5375-455C-9EA6-DF929625EA0E}">
        <p15:presenceInfo xmlns:p15="http://schemas.microsoft.com/office/powerpoint/2012/main" userId="429af4bb6c22f5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C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44" autoAdjust="0"/>
    <p:restoredTop sz="94590" autoAdjust="0"/>
  </p:normalViewPr>
  <p:slideViewPr>
    <p:cSldViewPr>
      <p:cViewPr>
        <p:scale>
          <a:sx n="130" d="100"/>
          <a:sy n="130" d="100"/>
        </p:scale>
        <p:origin x="60" y="-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6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524C3-62C8-4AD4-9118-0F2190B679F3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397F3-1DD6-4536-80EA-49AD54A6A6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6591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06F170-2D4D-4D6D-913E-CC025EA7A2CF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A9D57C-E2C7-44D3-B575-92C9755F2C2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003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A23EB2-6AB1-4B7B-981B-D59611E8075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118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7B047-D744-4EFD-B71C-83BCE3A37BA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807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A26A9D-3103-42CF-8F9D-07D3C1636E02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44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688F-54C7-4E72-817D-3E75641C507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64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CC226-DA38-4AB9-8E31-3F536EC7D84B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182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C878D-1139-4945-97FE-D114EB404B5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51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119AC7-D1A6-4A63-82A7-12862828BAE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58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15394A-1EBA-424F-BCBD-071DA9A7986E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071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C805C7-73AB-4DDD-B287-BEDC2517D48E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37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09C878D-1139-4945-97FE-D114EB404B5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671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3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20.png"/><Relationship Id="rId10" Type="http://schemas.openxmlformats.org/officeDocument/2006/relationships/image" Target="../media/image3.emf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conomipedia.com/definiciones/estimacion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hyperlink" Target="https://economipedia.com/definiciones/intervalo-de-confianza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80.png"/><Relationship Id="rId7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80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upload.wikimedia.org/wikipedia/commons/thumb/a/a2/Fishing_down_the_food_web.jpg/1200px-Fishing_down_the_food_web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ffectLst>
            <a:reflection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0872" y="854075"/>
            <a:ext cx="7772400" cy="1933575"/>
          </a:xfrm>
        </p:spPr>
        <p:txBody>
          <a:bodyPr>
            <a:normAutofit/>
          </a:bodyPr>
          <a:lstStyle/>
          <a:p>
            <a:r>
              <a:rPr lang="es-CL" b="1" dirty="0"/>
              <a:t>Evaluación de Recursos Acuáticos</a:t>
            </a:r>
            <a:br>
              <a:rPr lang="es-CL" b="1" dirty="0"/>
            </a:br>
            <a:r>
              <a:rPr lang="es-CL" sz="2700" b="1" dirty="0"/>
              <a:t>(</a:t>
            </a:r>
            <a:r>
              <a:rPr lang="es-CL" sz="2700" b="1" dirty="0">
                <a:latin typeface="Times New Roman" panose="02020603050405020304" pitchFamily="18" charset="0"/>
              </a:rPr>
              <a:t>Métodos Cuantitativos para la Evaluación de Recursos Pesqueros)</a:t>
            </a:r>
            <a:r>
              <a:rPr lang="es-CL" sz="2700" b="1" dirty="0"/>
              <a:t/>
            </a:r>
            <a:br>
              <a:rPr lang="es-CL" sz="2700" b="1" dirty="0"/>
            </a:br>
            <a:endParaRPr lang="es-CL" sz="2700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16672" y="3284984"/>
            <a:ext cx="6400800" cy="9144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s-ES_tradnl" sz="1800" b="1" dirty="0"/>
              <a:t>Profesor Cristian Canales R.</a:t>
            </a:r>
          </a:p>
          <a:p>
            <a:pPr algn="ctr">
              <a:lnSpc>
                <a:spcPct val="80000"/>
              </a:lnSpc>
            </a:pPr>
            <a:r>
              <a:rPr lang="es-US" sz="1800" b="1" dirty="0"/>
              <a:t>ECM-PUCV</a:t>
            </a:r>
            <a:endParaRPr lang="es-ES" sz="1800" b="1" dirty="0"/>
          </a:p>
        </p:txBody>
      </p:sp>
    </p:spTree>
    <p:extLst>
      <p:ext uri="{BB962C8B-B14F-4D97-AF65-F5344CB8AC3E}">
        <p14:creationId xmlns:p14="http://schemas.microsoft.com/office/powerpoint/2010/main" val="386050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196752"/>
            <a:ext cx="9143999" cy="490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/>
              <a:t>La función de log-verosimilitud en evaluación de stock</a:t>
            </a:r>
          </a:p>
        </p:txBody>
      </p:sp>
      <p:cxnSp>
        <p:nvCxnSpPr>
          <p:cNvPr id="3" name="Conector recto 2"/>
          <p:cNvCxnSpPr/>
          <p:nvPr/>
        </p:nvCxnSpPr>
        <p:spPr>
          <a:xfrm>
            <a:off x="1475656" y="2204864"/>
            <a:ext cx="0" cy="38884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1115616" y="5733256"/>
            <a:ext cx="65527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rma libre 14"/>
          <p:cNvSpPr/>
          <p:nvPr/>
        </p:nvSpPr>
        <p:spPr>
          <a:xfrm>
            <a:off x="2843808" y="2204864"/>
            <a:ext cx="3886200" cy="3232357"/>
          </a:xfrm>
          <a:custGeom>
            <a:avLst/>
            <a:gdLst>
              <a:gd name="connsiteX0" fmla="*/ 3886200 w 3886200"/>
              <a:gd name="connsiteY0" fmla="*/ 16933 h 3232357"/>
              <a:gd name="connsiteX1" fmla="*/ 2573866 w 3886200"/>
              <a:gd name="connsiteY1" fmla="*/ 2472267 h 3232357"/>
              <a:gd name="connsiteX2" fmla="*/ 1007533 w 3886200"/>
              <a:gd name="connsiteY2" fmla="*/ 3081867 h 3232357"/>
              <a:gd name="connsiteX3" fmla="*/ 0 w 3886200"/>
              <a:gd name="connsiteY3" fmla="*/ 0 h 3232357"/>
              <a:gd name="connsiteX4" fmla="*/ 0 w 3886200"/>
              <a:gd name="connsiteY4" fmla="*/ 0 h 3232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6200" h="3232357">
                <a:moveTo>
                  <a:pt x="3886200" y="16933"/>
                </a:moveTo>
                <a:cubicBezTo>
                  <a:pt x="3469922" y="989189"/>
                  <a:pt x="3053644" y="1961445"/>
                  <a:pt x="2573866" y="2472267"/>
                </a:cubicBezTo>
                <a:cubicBezTo>
                  <a:pt x="2094088" y="2983089"/>
                  <a:pt x="1436511" y="3493911"/>
                  <a:pt x="1007533" y="3081867"/>
                </a:cubicBezTo>
                <a:cubicBezTo>
                  <a:pt x="578555" y="2669823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7" name="Conector recto de flecha 16"/>
          <p:cNvCxnSpPr/>
          <p:nvPr/>
        </p:nvCxnSpPr>
        <p:spPr>
          <a:xfrm flipH="1">
            <a:off x="1475656" y="5437221"/>
            <a:ext cx="273630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>
            <a:off x="1475656" y="4509120"/>
            <a:ext cx="41044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4211960" y="5437221"/>
            <a:ext cx="0" cy="2960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3491880" y="4509120"/>
            <a:ext cx="36004" cy="122413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5580111" y="4509120"/>
            <a:ext cx="36004" cy="122413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059514" y="5770042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latin typeface="Symbol" panose="05050102010706020507" pitchFamily="18" charset="2"/>
              </a:rPr>
              <a:t>q</a:t>
            </a:r>
            <a:r>
              <a:rPr lang="es-CL" sz="2400" baseline="30000" dirty="0">
                <a:latin typeface="Symbol" panose="05050102010706020507" pitchFamily="18" charset="2"/>
              </a:rPr>
              <a:t>*</a:t>
            </a: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3553820"/>
            <a:ext cx="2124235" cy="734800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490" y="4288620"/>
            <a:ext cx="414391" cy="1209644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9119" y="4865648"/>
            <a:ext cx="987525" cy="423067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8089" y="4910182"/>
            <a:ext cx="942638" cy="378533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7635664" y="5502423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latin typeface="Symbol" panose="05050102010706020507" pitchFamily="18" charset="2"/>
              </a:rPr>
              <a:t>q</a:t>
            </a:r>
            <a:endParaRPr lang="es-CL" sz="2400" baseline="30000" dirty="0">
              <a:latin typeface="Symbol" panose="05050102010706020507" pitchFamily="18" charset="2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6516216" y="2457003"/>
            <a:ext cx="2408395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600" dirty="0"/>
              <a:t>La curvatura de la función L depende del contraste/calidad de los datos  vs modelo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4378925" y="6076581"/>
            <a:ext cx="2369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>
                <a:solidFill>
                  <a:srgbClr val="0033CC"/>
                </a:solidFill>
              </a:rPr>
              <a:t>Conjunto de parámetros “</a:t>
            </a:r>
            <a:r>
              <a:rPr lang="es-CL" sz="1600" dirty="0" err="1">
                <a:solidFill>
                  <a:srgbClr val="0033CC"/>
                </a:solidFill>
              </a:rPr>
              <a:t>optimos</a:t>
            </a:r>
            <a:r>
              <a:rPr lang="es-CL" sz="1600" dirty="0">
                <a:solidFill>
                  <a:srgbClr val="0033CC"/>
                </a:solidFill>
              </a:rPr>
              <a:t>”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7"/>
          <a:srcRect l="56225" b="30436"/>
          <a:stretch/>
        </p:blipFill>
        <p:spPr>
          <a:xfrm>
            <a:off x="126418" y="88665"/>
            <a:ext cx="3994619" cy="91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5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420888"/>
            <a:ext cx="9143999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/>
              <a:t>Estimación de parámetros en un modelo de dinámica de poblaciones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126418" y="88665"/>
            <a:ext cx="3994619" cy="91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7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2"/>
          <p:cNvSpPr txBox="1">
            <a:spLocks/>
          </p:cNvSpPr>
          <p:nvPr/>
        </p:nvSpPr>
        <p:spPr>
          <a:xfrm>
            <a:off x="0" y="996215"/>
            <a:ext cx="9144000" cy="3600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Modelo de estimación: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51520" y="4261153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/>
              <a:t>Error de observación (índice abundancia)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/>
              <p:cNvSpPr txBox="1"/>
              <p:nvPr/>
            </p:nvSpPr>
            <p:spPr>
              <a:xfrm>
                <a:off x="4798377" y="4287699"/>
                <a:ext cx="1789847" cy="3162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CL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s-CL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s-CL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s-CL" sz="2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377" y="4287699"/>
                <a:ext cx="1789847" cy="316240"/>
              </a:xfrm>
              <a:prstGeom prst="rect">
                <a:avLst/>
              </a:prstGeom>
              <a:blipFill rotWithShape="0">
                <a:blip r:embed="rId3"/>
                <a:stretch>
                  <a:fillRect t="-17308" b="-1730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/>
              <p:cNvSpPr/>
              <p:nvPr/>
            </p:nvSpPr>
            <p:spPr>
              <a:xfrm>
                <a:off x="6948264" y="4260604"/>
                <a:ext cx="1407821" cy="3975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s-C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C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s-C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s-C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L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/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i="1" dirty="0"/>
              </a:p>
            </p:txBody>
          </p:sp>
        </mc:Choice>
        <mc:Fallback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4260604"/>
                <a:ext cx="1407821" cy="397545"/>
              </a:xfrm>
              <a:prstGeom prst="rect">
                <a:avLst/>
              </a:prstGeom>
              <a:blipFill rotWithShape="0">
                <a:blip r:embed="rId4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/>
          <p:cNvSpPr txBox="1"/>
          <p:nvPr/>
        </p:nvSpPr>
        <p:spPr>
          <a:xfrm>
            <a:off x="251520" y="3607371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/>
              <a:t>Modelos de observación (índices y capturas)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/>
              <p:cNvSpPr txBox="1"/>
              <p:nvPr/>
            </p:nvSpPr>
            <p:spPr>
              <a:xfrm>
                <a:off x="4772554" y="3633917"/>
                <a:ext cx="1789847" cy="3162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CL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s-CL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CL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CL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L" sz="2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Cuadro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554" y="3633917"/>
                <a:ext cx="1789847" cy="316240"/>
              </a:xfrm>
              <a:prstGeom prst="rect">
                <a:avLst/>
              </a:prstGeom>
              <a:blipFill rotWithShape="0">
                <a:blip r:embed="rId5"/>
                <a:stretch>
                  <a:fillRect t="-17308" b="-2884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uadroTexto 23"/>
          <p:cNvSpPr txBox="1"/>
          <p:nvPr/>
        </p:nvSpPr>
        <p:spPr>
          <a:xfrm>
            <a:off x="287524" y="1875798"/>
            <a:ext cx="6013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/>
              <a:t>Dinámica poblacional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b="1" dirty="0"/>
          </a:p>
          <a:p>
            <a:endParaRPr lang="es-C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/>
              <p:cNvSpPr txBox="1"/>
              <p:nvPr/>
            </p:nvSpPr>
            <p:spPr>
              <a:xfrm>
                <a:off x="1399900" y="2270425"/>
                <a:ext cx="5376600" cy="999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CL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CL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CL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CL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num>
                            <m:den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s-CL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s-CL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CL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CL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CL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s-CL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s-CL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C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s-CL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s-CL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L" sz="20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L" sz="20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s-CL" sz="20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s-CL" sz="20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𝑲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  <m:r>
                            <a:rPr lang="es-CL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L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L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CL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L" sz="2000" i="1" dirty="0">
                  <a:latin typeface="Cambria Math" panose="02040503050406030204" pitchFamily="18" charset="0"/>
                </a:endParaRPr>
              </a:p>
              <a:p>
                <a:endParaRPr lang="es-CL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900" y="2270425"/>
                <a:ext cx="5376600" cy="99988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/>
              <p:cNvSpPr txBox="1"/>
              <p:nvPr/>
            </p:nvSpPr>
            <p:spPr>
              <a:xfrm>
                <a:off x="328212" y="5490489"/>
                <a:ext cx="2523740" cy="6547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CL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s-CL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16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s-CL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s-CL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CL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r>
                                <a:rPr lang="es-CL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s-CL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L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s-CL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L" sz="16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s-CL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s-CL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L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s-CL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s-CL" sz="1600" dirty="0"/>
              </a:p>
            </p:txBody>
          </p:sp>
        </mc:Choice>
        <mc:Fallback>
          <p:sp>
            <p:nvSpPr>
              <p:cNvPr id="26" name="Cuadro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12" y="5490489"/>
                <a:ext cx="2523740" cy="6547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uadroTexto 26"/>
              <p:cNvSpPr txBox="1"/>
              <p:nvPr/>
            </p:nvSpPr>
            <p:spPr>
              <a:xfrm>
                <a:off x="4356811" y="5445224"/>
                <a:ext cx="4462825" cy="67409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600" b="0" i="1" smtClean="0">
                          <a:latin typeface="Cambria Math" panose="02040503050406030204" pitchFamily="18" charset="0"/>
                        </a:rPr>
                        <m:t>𝑙𝑙</m:t>
                      </m:r>
                      <m:d>
                        <m:dPr>
                          <m:ctrlPr>
                            <a:rPr lang="es-CL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L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CL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6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s-CL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es-CL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CL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L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s-CL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CL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s-CL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CL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s-CL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L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s-CL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es-CL" sz="1600" b="1" i="1">
                                              <a:latin typeface="Cambria Math" panose="02040503050406030204" pitchFamily="18" charset="0"/>
                                            </a:rPr>
                                            <m:t>𝒍𝒏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s-CL" sz="16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s-CL" sz="16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CL" sz="16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𝑰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CL" sz="16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𝒕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s-CL" sz="16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CL" sz="1600" b="1">
                                          <a:latin typeface="Cambria Math" panose="02040503050406030204" pitchFamily="18" charset="0"/>
                                        </a:rPr>
                                        <m:t>𝐥𝐧</m:t>
                                      </m:r>
                                      <m:r>
                                        <a:rPr lang="es-CL" sz="1600" b="1" i="1">
                                          <a:latin typeface="Cambria Math" panose="02040503050406030204" pitchFamily="18" charset="0"/>
                                        </a:rPr>
                                        <m:t>⁡(</m:t>
                                      </m:r>
                                      <m:sSub>
                                        <m:sSubPr>
                                          <m:ctrlPr>
                                            <a:rPr lang="es-CL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s-CL" sz="16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CL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𝑰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CL" sz="1600" b="1" i="1"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sub>
                                      </m:sSub>
                                      <m:r>
                                        <a:rPr lang="es-CL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s-CL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𝝈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CL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CL" sz="1600" dirty="0"/>
              </a:p>
            </p:txBody>
          </p:sp>
        </mc:Choice>
        <mc:Fallback>
          <p:sp>
            <p:nvSpPr>
              <p:cNvPr id="27" name="Cuadro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811" y="5445224"/>
                <a:ext cx="4462825" cy="67409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/>
              <p:cNvSpPr txBox="1"/>
              <p:nvPr/>
            </p:nvSpPr>
            <p:spPr>
              <a:xfrm>
                <a:off x="6948264" y="2060848"/>
                <a:ext cx="1728192" cy="121206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CL" dirty="0"/>
                  <a:t>Parámetros a estimar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s-CL" dirty="0">
                    <a:sym typeface="Symbol" panose="05050102010706020507" pitchFamily="18" charset="2"/>
                  </a:rPr>
                  <a:t> = [</a:t>
                </a:r>
                <a:r>
                  <a:rPr lang="es-CL" i="1" dirty="0">
                    <a:sym typeface="Symbol" panose="05050102010706020507" pitchFamily="18" charset="2"/>
                  </a:rPr>
                  <a:t>r, K, q, </a:t>
                </a:r>
                <a:r>
                  <a:rPr lang="es-CL" dirty="0" smtClean="0">
                    <a:sym typeface="Symbol" panose="05050102010706020507" pitchFamily="18" charset="2"/>
                  </a:rPr>
                  <a:t>]</a:t>
                </a:r>
              </a:p>
              <a:p>
                <a:r>
                  <a:rPr lang="es-CL" i="1" dirty="0" smtClean="0">
                    <a:sym typeface="Symbol" panose="05050102010706020507" pitchFamily="18" charset="2"/>
                  </a:rPr>
                  <a:t>p</a:t>
                </a:r>
                <a:r>
                  <a:rPr lang="es-CL" dirty="0" smtClean="0">
                    <a:sym typeface="Symbol" panose="05050102010706020507" pitchFamily="18" charset="2"/>
                  </a:rPr>
                  <a:t>=fijo</a:t>
                </a:r>
                <a:endParaRPr lang="es-CL" dirty="0"/>
              </a:p>
            </p:txBody>
          </p:sp>
        </mc:Choice>
        <mc:Fallback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2060848"/>
                <a:ext cx="1728192" cy="1212063"/>
              </a:xfrm>
              <a:prstGeom prst="rect">
                <a:avLst/>
              </a:prstGeom>
              <a:blipFill rotWithShape="0">
                <a:blip r:embed="rId9"/>
                <a:stretch>
                  <a:fillRect l="-2807" t="-1990" b="-64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/>
          <p:cNvSpPr txBox="1"/>
          <p:nvPr/>
        </p:nvSpPr>
        <p:spPr>
          <a:xfrm>
            <a:off x="320903" y="5182712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 smtClean="0"/>
              <a:t>Estimador máximo verosímil de q</a:t>
            </a:r>
            <a:endParaRPr lang="es-CL" sz="1400" b="1" dirty="0"/>
          </a:p>
        </p:txBody>
      </p:sp>
      <p:sp>
        <p:nvSpPr>
          <p:cNvPr id="28" name="CuadroTexto 27"/>
          <p:cNvSpPr txBox="1"/>
          <p:nvPr/>
        </p:nvSpPr>
        <p:spPr>
          <a:xfrm>
            <a:off x="4291889" y="5182712"/>
            <a:ext cx="4025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- Log-verosimilitud (función objetivo)</a:t>
            </a: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10"/>
          <a:srcRect l="56225" b="30436"/>
          <a:stretch/>
        </p:blipFill>
        <p:spPr>
          <a:xfrm>
            <a:off x="126418" y="88665"/>
            <a:ext cx="3994619" cy="91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7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5" grpId="0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/>
          <p:cNvSpPr txBox="1"/>
          <p:nvPr/>
        </p:nvSpPr>
        <p:spPr>
          <a:xfrm>
            <a:off x="467544" y="1573708"/>
            <a:ext cx="820891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dirty="0"/>
              <a:t>Modelo </a:t>
            </a:r>
            <a:r>
              <a:rPr lang="es-CL" dirty="0" err="1" smtClean="0"/>
              <a:t>mprodp&amp;t.r</a:t>
            </a:r>
            <a:r>
              <a:rPr lang="es-CL" dirty="0"/>
              <a:t> (</a:t>
            </a:r>
            <a:r>
              <a:rPr lang="es-CL" dirty="0" smtClean="0"/>
              <a:t>Clases\Modelos\</a:t>
            </a:r>
            <a:r>
              <a:rPr lang="es-CL" dirty="0" err="1" smtClean="0"/>
              <a:t>Biomasa_dinamicaP&amp;T</a:t>
            </a:r>
            <a:r>
              <a:rPr lang="es-CL" dirty="0" smtClean="0"/>
              <a:t>)</a:t>
            </a:r>
            <a:endParaRPr lang="es-CL" dirty="0"/>
          </a:p>
        </p:txBody>
      </p:sp>
      <p:sp>
        <p:nvSpPr>
          <p:cNvPr id="2" name="Rectángulo 1"/>
          <p:cNvSpPr/>
          <p:nvPr/>
        </p:nvSpPr>
        <p:spPr>
          <a:xfrm>
            <a:off x="3707904" y="2852936"/>
            <a:ext cx="1512168" cy="864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mprodp&amp;t.r</a:t>
            </a:r>
            <a:endParaRPr lang="es-CL" dirty="0"/>
          </a:p>
        </p:txBody>
      </p:sp>
      <p:sp>
        <p:nvSpPr>
          <p:cNvPr id="9" name="Rectángulo 8"/>
          <p:cNvSpPr/>
          <p:nvPr/>
        </p:nvSpPr>
        <p:spPr>
          <a:xfrm>
            <a:off x="1187624" y="2852936"/>
            <a:ext cx="1512168" cy="8640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*.</a:t>
            </a:r>
            <a:r>
              <a:rPr lang="es-CL" dirty="0" err="1" smtClean="0"/>
              <a:t>csv</a:t>
            </a:r>
            <a:endParaRPr lang="es-CL" dirty="0"/>
          </a:p>
        </p:txBody>
      </p:sp>
      <p:sp>
        <p:nvSpPr>
          <p:cNvPr id="4" name="Flecha derecha 3"/>
          <p:cNvSpPr/>
          <p:nvPr/>
        </p:nvSpPr>
        <p:spPr>
          <a:xfrm>
            <a:off x="2778777" y="3230420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Flecha abajo 4"/>
          <p:cNvSpPr/>
          <p:nvPr/>
        </p:nvSpPr>
        <p:spPr>
          <a:xfrm>
            <a:off x="3796798" y="3801088"/>
            <a:ext cx="1442392" cy="43204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Rectángulo 20"/>
          <p:cNvSpPr/>
          <p:nvPr/>
        </p:nvSpPr>
        <p:spPr>
          <a:xfrm>
            <a:off x="4188907" y="4261385"/>
            <a:ext cx="766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2984792" y="2955437"/>
            <a:ext cx="766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</a:p>
        </p:txBody>
      </p:sp>
      <p:sp>
        <p:nvSpPr>
          <p:cNvPr id="23" name="Marcador de contenido 2"/>
          <p:cNvSpPr txBox="1">
            <a:spLocks/>
          </p:cNvSpPr>
          <p:nvPr/>
        </p:nvSpPr>
        <p:spPr>
          <a:xfrm>
            <a:off x="0" y="996215"/>
            <a:ext cx="9144000" cy="3600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Modelo de estimación: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126418" y="88665"/>
            <a:ext cx="3994619" cy="917131"/>
          </a:xfrm>
          <a:prstGeom prst="rect">
            <a:avLst/>
          </a:prstGeom>
        </p:spPr>
      </p:pic>
      <p:sp>
        <p:nvSpPr>
          <p:cNvPr id="25" name="Rectángulo 24"/>
          <p:cNvSpPr/>
          <p:nvPr/>
        </p:nvSpPr>
        <p:spPr>
          <a:xfrm>
            <a:off x="1590007" y="2610454"/>
            <a:ext cx="766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Datos</a:t>
            </a:r>
            <a:endParaRPr lang="es-CL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5789405" y="2347720"/>
            <a:ext cx="1512168" cy="4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ferror_bdin.r</a:t>
            </a:r>
            <a:endParaRPr lang="es-CL" dirty="0"/>
          </a:p>
        </p:txBody>
      </p:sp>
      <p:sp>
        <p:nvSpPr>
          <p:cNvPr id="29" name="Rectángulo 28"/>
          <p:cNvSpPr/>
          <p:nvPr/>
        </p:nvSpPr>
        <p:spPr>
          <a:xfrm>
            <a:off x="5788369" y="3086242"/>
            <a:ext cx="1512168" cy="4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fdinam_bdin.r</a:t>
            </a:r>
            <a:endParaRPr lang="es-CL" dirty="0"/>
          </a:p>
        </p:txBody>
      </p:sp>
      <p:sp>
        <p:nvSpPr>
          <p:cNvPr id="30" name="Rectángulo 29"/>
          <p:cNvSpPr/>
          <p:nvPr/>
        </p:nvSpPr>
        <p:spPr>
          <a:xfrm>
            <a:off x="5873302" y="2018762"/>
            <a:ext cx="1139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Funciones</a:t>
            </a:r>
            <a:endParaRPr lang="es-CL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7355088" y="2280372"/>
            <a:ext cx="17633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Devuelve el valor de la función objetivo (log-L)</a:t>
            </a:r>
            <a:endParaRPr lang="es-CL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7355088" y="3069540"/>
            <a:ext cx="1788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Devuelve las variables de estado</a:t>
            </a:r>
            <a:endParaRPr lang="es-CL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2376857" y="4504427"/>
            <a:ext cx="1796380" cy="4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Parametros.csv</a:t>
            </a:r>
            <a:endParaRPr lang="es-CL" dirty="0"/>
          </a:p>
        </p:txBody>
      </p:sp>
      <p:sp>
        <p:nvSpPr>
          <p:cNvPr id="34" name="Rectángulo 33"/>
          <p:cNvSpPr/>
          <p:nvPr/>
        </p:nvSpPr>
        <p:spPr>
          <a:xfrm>
            <a:off x="4786568" y="4508650"/>
            <a:ext cx="2341716" cy="4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Variables_modelo.csv</a:t>
            </a:r>
            <a:endParaRPr lang="es-CL" dirty="0"/>
          </a:p>
        </p:txBody>
      </p:sp>
      <p:cxnSp>
        <p:nvCxnSpPr>
          <p:cNvPr id="8" name="Conector recto de flecha 7"/>
          <p:cNvCxnSpPr>
            <a:stCxn id="29" idx="1"/>
            <a:endCxn id="2" idx="3"/>
          </p:cNvCxnSpPr>
          <p:nvPr/>
        </p:nvCxnSpPr>
        <p:spPr>
          <a:xfrm flipH="1" flipV="1">
            <a:off x="5220072" y="3284984"/>
            <a:ext cx="568297" cy="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r 14"/>
          <p:cNvCxnSpPr>
            <a:stCxn id="26" idx="1"/>
            <a:endCxn id="2" idx="0"/>
          </p:cNvCxnSpPr>
          <p:nvPr/>
        </p:nvCxnSpPr>
        <p:spPr>
          <a:xfrm rot="10800000" flipV="1">
            <a:off x="4463989" y="2551882"/>
            <a:ext cx="1325417" cy="3010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65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sp>
        <p:nvSpPr>
          <p:cNvPr id="25" name="Marcador de contenido 2"/>
          <p:cNvSpPr txBox="1">
            <a:spLocks/>
          </p:cNvSpPr>
          <p:nvPr/>
        </p:nvSpPr>
        <p:spPr>
          <a:xfrm>
            <a:off x="0" y="1096885"/>
            <a:ext cx="9144000" cy="3600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Merluza de Namibia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6926"/>
            <a:ext cx="5351574" cy="403244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2276872"/>
            <a:ext cx="4104456" cy="448392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5"/>
          <a:srcRect l="56225" b="30436"/>
          <a:stretch/>
        </p:blipFill>
        <p:spPr>
          <a:xfrm>
            <a:off x="126418" y="88665"/>
            <a:ext cx="3994619" cy="91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3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Marcador de contenido 2"/>
          <p:cNvSpPr txBox="1">
            <a:spLocks/>
          </p:cNvSpPr>
          <p:nvPr/>
        </p:nvSpPr>
        <p:spPr>
          <a:xfrm>
            <a:off x="0" y="996215"/>
            <a:ext cx="9144000" cy="3600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Modelo de estimación: </a:t>
            </a:r>
            <a:r>
              <a:rPr lang="es-CL" sz="2400" b="1" dirty="0" err="1" smtClean="0">
                <a:latin typeface="Times New Roman" panose="02020603050405020304" pitchFamily="18" charset="0"/>
                <a:ea typeface="Avenir"/>
              </a:rPr>
              <a:t>mprodp&amp;t.r</a:t>
            </a:r>
            <a:endParaRPr lang="es-CL" sz="2400" b="1" dirty="0">
              <a:latin typeface="Times New Roman" panose="02020603050405020304" pitchFamily="18" charset="0"/>
              <a:ea typeface="Avenir"/>
            </a:endParaRP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126418" y="88665"/>
            <a:ext cx="3994619" cy="9171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1484784"/>
            <a:ext cx="6222145" cy="490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1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Marcador de contenido 2"/>
          <p:cNvSpPr txBox="1">
            <a:spLocks/>
          </p:cNvSpPr>
          <p:nvPr/>
        </p:nvSpPr>
        <p:spPr>
          <a:xfrm>
            <a:off x="0" y="996215"/>
            <a:ext cx="9144000" cy="3600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 smtClean="0">
                <a:latin typeface="Times New Roman" panose="02020603050405020304" pitchFamily="18" charset="0"/>
                <a:ea typeface="Avenir"/>
              </a:rPr>
              <a:t>Merluza.csv</a:t>
            </a:r>
            <a:endParaRPr lang="es-CL" sz="2400" b="1" dirty="0">
              <a:latin typeface="Times New Roman" panose="02020603050405020304" pitchFamily="18" charset="0"/>
              <a:ea typeface="Avenir"/>
            </a:endParaRP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79512" y="1844824"/>
            <a:ext cx="38164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Mantener el rótulo de columnas</a:t>
            </a: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Los valores cero en el índice corresponde a “sin información”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Dejar los tres archivos *.r en el mismo </a:t>
            </a:r>
            <a:r>
              <a:rPr lang="es-CL" dirty="0"/>
              <a:t>directorio (</a:t>
            </a:r>
            <a:r>
              <a:rPr lang="es-CL" dirty="0" err="1" smtClean="0"/>
              <a:t>mprodp&amp;t</a:t>
            </a:r>
            <a:r>
              <a:rPr lang="es-CL" dirty="0"/>
              <a:t>, </a:t>
            </a:r>
            <a:r>
              <a:rPr lang="es-CL" dirty="0" err="1" smtClean="0"/>
              <a:t>ferror_bdin</a:t>
            </a:r>
            <a:r>
              <a:rPr lang="es-CL" dirty="0"/>
              <a:t>, </a:t>
            </a:r>
            <a:r>
              <a:rPr lang="es-CL" dirty="0" err="1" smtClean="0"/>
              <a:t>fdinam_bdin</a:t>
            </a:r>
            <a:r>
              <a:rPr lang="es-CL" dirty="0" smtClean="0"/>
              <a:t>)</a:t>
            </a:r>
          </a:p>
          <a:p>
            <a:r>
              <a:rPr lang="es-CL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Ejecutar </a:t>
            </a:r>
            <a:r>
              <a:rPr lang="es-CL" dirty="0" err="1" smtClean="0"/>
              <a:t>mprodp&amp;t.r</a:t>
            </a:r>
            <a:r>
              <a:rPr lang="es-CL" dirty="0" smtClean="0"/>
              <a:t> desde R-</a:t>
            </a:r>
            <a:r>
              <a:rPr lang="es-CL" dirty="0" err="1" smtClean="0"/>
              <a:t>studio</a:t>
            </a:r>
            <a:endParaRPr lang="es-C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El parámetros de </a:t>
            </a:r>
            <a:r>
              <a:rPr lang="es-CL" dirty="0" err="1" smtClean="0"/>
              <a:t>densodependencia</a:t>
            </a:r>
            <a:r>
              <a:rPr lang="es-CL" dirty="0" smtClean="0"/>
              <a:t> es fijado, ejemplo p=1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126418" y="88665"/>
            <a:ext cx="3994619" cy="91713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9994" y="908720"/>
            <a:ext cx="4496427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126418" y="88665"/>
            <a:ext cx="3994619" cy="917131"/>
          </a:xfrm>
          <a:prstGeom prst="rect">
            <a:avLst/>
          </a:prstGeo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0" y="996215"/>
            <a:ext cx="9144000" cy="3600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Modelo de estimación: </a:t>
            </a:r>
            <a:r>
              <a:rPr lang="es-CL" sz="2400" b="1" dirty="0" err="1" smtClean="0">
                <a:latin typeface="Times New Roman" panose="02020603050405020304" pitchFamily="18" charset="0"/>
                <a:ea typeface="Avenir"/>
              </a:rPr>
              <a:t>mprodp&amp;t.r</a:t>
            </a:r>
            <a:endParaRPr lang="es-CL" sz="2400" b="1" dirty="0">
              <a:latin typeface="Times New Roman" panose="02020603050405020304" pitchFamily="18" charset="0"/>
              <a:ea typeface="Avenir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1556792"/>
            <a:ext cx="6511596" cy="510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9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126418" y="88665"/>
            <a:ext cx="3994619" cy="917131"/>
          </a:xfrm>
          <a:prstGeom prst="rect">
            <a:avLst/>
          </a:prstGeo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0" y="996215"/>
            <a:ext cx="9144000" cy="3600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Modelo de estimación: </a:t>
            </a:r>
            <a:r>
              <a:rPr lang="es-CL" sz="2400" b="1" dirty="0" err="1" smtClean="0">
                <a:latin typeface="Times New Roman" panose="02020603050405020304" pitchFamily="18" charset="0"/>
                <a:ea typeface="Avenir"/>
              </a:rPr>
              <a:t>mprodp&amp;t.r</a:t>
            </a:r>
            <a:endParaRPr lang="es-CL" sz="2400" b="1" dirty="0">
              <a:latin typeface="Times New Roman" panose="02020603050405020304" pitchFamily="18" charset="0"/>
              <a:ea typeface="Avenir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556792"/>
            <a:ext cx="6424578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8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126418" y="88665"/>
            <a:ext cx="3994619" cy="917131"/>
          </a:xfrm>
          <a:prstGeom prst="rect">
            <a:avLst/>
          </a:prstGeo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0" y="996215"/>
            <a:ext cx="9144000" cy="3600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Modelo de estimación: </a:t>
            </a:r>
            <a:r>
              <a:rPr lang="es-CL" sz="2400" b="1" dirty="0" err="1" smtClean="0">
                <a:latin typeface="Times New Roman" panose="02020603050405020304" pitchFamily="18" charset="0"/>
                <a:ea typeface="Avenir"/>
              </a:rPr>
              <a:t>mprodp&amp;t.r</a:t>
            </a:r>
            <a:endParaRPr lang="es-CL" sz="2400" b="1" dirty="0">
              <a:latin typeface="Times New Roman" panose="02020603050405020304" pitchFamily="18" charset="0"/>
              <a:ea typeface="Avenir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1484784"/>
            <a:ext cx="5824906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" y="3140968"/>
            <a:ext cx="9143999" cy="490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/>
              <a:t>Estimación de parámetros</a:t>
            </a: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7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126418" y="88665"/>
            <a:ext cx="3994619" cy="917131"/>
          </a:xfrm>
          <a:prstGeom prst="rect">
            <a:avLst/>
          </a:prstGeo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0" y="996215"/>
            <a:ext cx="9144000" cy="3600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 smtClean="0">
                <a:latin typeface="Times New Roman" panose="02020603050405020304" pitchFamily="18" charset="0"/>
                <a:ea typeface="Avenir"/>
              </a:rPr>
              <a:t>Parámetros del modelo</a:t>
            </a:r>
            <a:endParaRPr lang="es-CL" sz="2400" b="1" dirty="0">
              <a:latin typeface="Times New Roman" panose="02020603050405020304" pitchFamily="18" charset="0"/>
              <a:ea typeface="Avenir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348880"/>
            <a:ext cx="8076190" cy="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3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126418" y="88665"/>
            <a:ext cx="3994619" cy="917131"/>
          </a:xfrm>
          <a:prstGeom prst="rect">
            <a:avLst/>
          </a:prstGeo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0" y="996215"/>
            <a:ext cx="9144000" cy="3600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sz="2400" b="1" dirty="0" smtClean="0">
                <a:latin typeface="Times New Roman" panose="02020603050405020304" pitchFamily="18" charset="0"/>
                <a:ea typeface="Avenir"/>
              </a:rPr>
              <a:t>Variables poblacionales</a:t>
            </a:r>
            <a:endParaRPr lang="es-CL" sz="2400" b="1" dirty="0">
              <a:latin typeface="Times New Roman" panose="02020603050405020304" pitchFamily="18" charset="0"/>
              <a:ea typeface="Avenir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875798"/>
            <a:ext cx="6768463" cy="491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9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Marcador de contenido 2"/>
          <p:cNvSpPr txBox="1">
            <a:spLocks/>
          </p:cNvSpPr>
          <p:nvPr/>
        </p:nvSpPr>
        <p:spPr>
          <a:xfrm>
            <a:off x="0" y="996215"/>
            <a:ext cx="9144000" cy="3600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Taller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23127" y="1700808"/>
            <a:ext cx="8497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Evaluar el desempeño del modelo para distintas opciones de </a:t>
            </a:r>
            <a:r>
              <a:rPr lang="es-CL" dirty="0" err="1" smtClean="0"/>
              <a:t>densodependencia</a:t>
            </a:r>
            <a:r>
              <a:rPr lang="es-CL" dirty="0" smtClean="0"/>
              <a:t> </a:t>
            </a:r>
          </a:p>
          <a:p>
            <a:r>
              <a:rPr lang="es-CL" dirty="0" smtClean="0"/>
              <a:t>     p=1e-3, 0.5, 1.0, 1.5, 3.0</a:t>
            </a:r>
            <a:endParaRPr lang="es-C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126418" y="88665"/>
            <a:ext cx="3994619" cy="917131"/>
          </a:xfrm>
          <a:prstGeom prst="rect">
            <a:avLst/>
          </a:prstGeom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763064"/>
              </p:ext>
            </p:extLst>
          </p:nvPr>
        </p:nvGraphicFramePr>
        <p:xfrm>
          <a:off x="556641" y="2564904"/>
          <a:ext cx="7128792" cy="280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976274"/>
                <a:gridCol w="926285"/>
                <a:gridCol w="842077"/>
                <a:gridCol w="673662"/>
                <a:gridCol w="542142"/>
                <a:gridCol w="792088"/>
                <a:gridCol w="792088"/>
                <a:gridCol w="792088"/>
              </a:tblGrid>
              <a:tr h="468052">
                <a:tc>
                  <a:txBody>
                    <a:bodyPr/>
                    <a:lstStyle/>
                    <a:p>
                      <a:r>
                        <a:rPr lang="es-CL" dirty="0" smtClean="0"/>
                        <a:t>p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err="1" smtClean="0"/>
                        <a:t>Bmsy</a:t>
                      </a:r>
                      <a:r>
                        <a:rPr lang="es-CL" dirty="0" smtClean="0"/>
                        <a:t>/K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B/</a:t>
                      </a:r>
                      <a:r>
                        <a:rPr lang="es-CL" dirty="0" err="1" smtClean="0"/>
                        <a:t>Bmsy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F/</a:t>
                      </a:r>
                      <a:r>
                        <a:rPr lang="es-CL" dirty="0" err="1" smtClean="0"/>
                        <a:t>Fmsy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B/K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r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K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sigma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LL</a:t>
                      </a:r>
                      <a:endParaRPr lang="es-CL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es-CL" dirty="0" smtClean="0"/>
                        <a:t>1e-3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0.36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1.50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mtClean="0"/>
                        <a:t>0.55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0.55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0.23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3017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0.16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7.10</a:t>
                      </a:r>
                      <a:endParaRPr lang="es-CL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es-CL" dirty="0" smtClean="0"/>
                        <a:t>0.5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0.44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1.29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0.64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0.57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0.29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2915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0.16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7.92</a:t>
                      </a:r>
                      <a:endParaRPr lang="es-CL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es-CL" dirty="0" smtClean="0"/>
                        <a:t>1.0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0.50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1.18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0.69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0.58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0.37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2821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0.17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8.88</a:t>
                      </a:r>
                      <a:endParaRPr lang="es-CL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es-CL" dirty="0" smtClean="0"/>
                        <a:t>1.5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0.54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1.11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0.72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0.60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0.45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2734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0.18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9.86</a:t>
                      </a:r>
                      <a:endParaRPr lang="es-CL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es-CL" dirty="0" smtClean="0"/>
                        <a:t>3.0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0.62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1.00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0.75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0.63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0.71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2517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0.19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12.43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85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196752"/>
            <a:ext cx="9143999" cy="490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/>
              <a:t>Estimación de parámetros</a:t>
            </a: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86517" y="1962338"/>
            <a:ext cx="822446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900" dirty="0">
                <a:solidFill>
                  <a:srgbClr val="333333"/>
                </a:solidFill>
              </a:rPr>
              <a:t>La estimación de parámetros es un método estadístico que </a:t>
            </a:r>
            <a:r>
              <a:rPr lang="es-CL" sz="1900" b="1" dirty="0">
                <a:solidFill>
                  <a:srgbClr val="333333"/>
                </a:solidFill>
              </a:rPr>
              <a:t>permite estimar el valor de un parámetro poblacional a partir de una muestra</a:t>
            </a:r>
            <a:r>
              <a:rPr lang="es-CL" sz="1900" dirty="0">
                <a:solidFill>
                  <a:srgbClr val="333333"/>
                </a:solidFill>
              </a:rPr>
              <a:t>. Es decir, la estimación de parámetros sirve para aproximar un parámetro de una población realizando cálculos con los datos de una muestra.</a:t>
            </a:r>
            <a:endParaRPr lang="es-CL" sz="1900" u="sng" dirty="0"/>
          </a:p>
        </p:txBody>
      </p:sp>
      <p:sp>
        <p:nvSpPr>
          <p:cNvPr id="14" name="Rectángulo 13"/>
          <p:cNvSpPr/>
          <p:nvPr/>
        </p:nvSpPr>
        <p:spPr>
          <a:xfrm>
            <a:off x="459766" y="3377738"/>
            <a:ext cx="822446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900" dirty="0">
                <a:solidFill>
                  <a:srgbClr val="333333"/>
                </a:solidFill>
              </a:rPr>
              <a:t>Al ser una</a:t>
            </a:r>
            <a:r>
              <a:rPr lang="es-CL" sz="1900" dirty="0">
                <a:solidFill>
                  <a:srgbClr val="333333"/>
                </a:solidFill>
                <a:hlinkClick r:id="rId3"/>
              </a:rPr>
              <a:t> estimación</a:t>
            </a:r>
            <a:r>
              <a:rPr lang="es-CL" sz="1900" dirty="0">
                <a:solidFill>
                  <a:srgbClr val="333333"/>
                </a:solidFill>
              </a:rPr>
              <a:t> siempre está sujeta a error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441608" y="4058411"/>
            <a:ext cx="822446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900" dirty="0">
                <a:solidFill>
                  <a:srgbClr val="333333"/>
                </a:solidFill>
              </a:rPr>
              <a:t>Las estimaciones se acompañan con </a:t>
            </a:r>
            <a:r>
              <a:rPr lang="es-CL" sz="1900" dirty="0">
                <a:solidFill>
                  <a:srgbClr val="333333"/>
                </a:solidFill>
                <a:hlinkClick r:id="rId4"/>
              </a:rPr>
              <a:t>intervalos de confianza</a:t>
            </a:r>
            <a:r>
              <a:rPr lang="es-CL" sz="1900" dirty="0">
                <a:solidFill>
                  <a:srgbClr val="333333"/>
                </a:solidFill>
              </a:rPr>
              <a:t>, los que definen el espacio donde están estos parámetros sujetos a un nivel de confianza. 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445537" y="4893980"/>
            <a:ext cx="826648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900" dirty="0">
                <a:solidFill>
                  <a:srgbClr val="333333"/>
                </a:solidFill>
              </a:rPr>
              <a:t>Cuanto menos error tenga la estimación, más acotado será el intervalo de confianza.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5"/>
          <a:srcRect l="56225" b="30436"/>
          <a:stretch/>
        </p:blipFill>
        <p:spPr>
          <a:xfrm>
            <a:off x="126418" y="88665"/>
            <a:ext cx="3994619" cy="91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5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486519" y="1196752"/>
            <a:ext cx="8224465" cy="490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/>
              <a:t>Estimación de parámetros en </a:t>
            </a:r>
            <a:r>
              <a:rPr lang="es-CL" sz="2800" b="1" dirty="0" err="1"/>
              <a:t>Eval</a:t>
            </a:r>
            <a:r>
              <a:rPr lang="es-CL" sz="2800" b="1" dirty="0"/>
              <a:t>. de stock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881819" y="3447583"/>
            <a:ext cx="1512168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/>
              <a:t>Modelo de dinámica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3445550" y="4599711"/>
                <a:ext cx="1619066" cy="72008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L" sz="1600" dirty="0"/>
                  <a:t>Modelo de la observación= </a:t>
                </a:r>
                <a:r>
                  <a:rPr lang="es-CL" sz="1600" i="1" dirty="0"/>
                  <a:t>f</a:t>
                </a:r>
                <a:r>
                  <a:rPr lang="es-CL" sz="1600" dirty="0"/>
                  <a:t>(</a:t>
                </a:r>
                <a14:m>
                  <m:oMath xmlns:m="http://schemas.openxmlformats.org/officeDocument/2006/math"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s-CL" sz="1600" dirty="0"/>
                  <a:t>)</a:t>
                </a:r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550" y="4599711"/>
                <a:ext cx="1619066" cy="720080"/>
              </a:xfrm>
              <a:prstGeom prst="rect">
                <a:avLst/>
              </a:prstGeom>
              <a:blipFill rotWithShape="0">
                <a:blip r:embed="rId2"/>
                <a:stretch>
                  <a:fillRect t="-10084" b="-1680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ángulo 6"/>
          <p:cNvSpPr/>
          <p:nvPr/>
        </p:nvSpPr>
        <p:spPr>
          <a:xfrm>
            <a:off x="6127121" y="5949280"/>
            <a:ext cx="1296144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/>
              <a:t>Dato</a:t>
            </a:r>
          </a:p>
          <a:p>
            <a:pPr algn="ctr"/>
            <a:r>
              <a:rPr lang="es-CL" sz="1600" dirty="0"/>
              <a:t>observación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81224" y="1956736"/>
            <a:ext cx="1640403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Parámetros conocidos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/>
              <p:cNvSpPr/>
              <p:nvPr/>
            </p:nvSpPr>
            <p:spPr>
              <a:xfrm>
                <a:off x="3393987" y="1963741"/>
                <a:ext cx="1970101" cy="72008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sz="1600" dirty="0"/>
                  <a:t>Parámetros desconocidos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/>
                    </m:sSup>
                  </m:oMath>
                </a14:m>
                <a:endParaRPr lang="es-CL" sz="1600" dirty="0"/>
              </a:p>
            </p:txBody>
          </p:sp>
        </mc:Choice>
        <mc:Fallback xmlns=""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987" y="1963741"/>
                <a:ext cx="1970101" cy="720080"/>
              </a:xfrm>
              <a:prstGeom prst="rect">
                <a:avLst/>
              </a:prstGeom>
              <a:blipFill rotWithShape="0"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ángulo 10"/>
          <p:cNvSpPr/>
          <p:nvPr/>
        </p:nvSpPr>
        <p:spPr>
          <a:xfrm>
            <a:off x="683568" y="4589851"/>
            <a:ext cx="1440160" cy="7200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/>
              <a:t>Variables de interés (B,F,R)</a:t>
            </a:r>
          </a:p>
        </p:txBody>
      </p:sp>
      <p:cxnSp>
        <p:nvCxnSpPr>
          <p:cNvPr id="4" name="Conector angular 3"/>
          <p:cNvCxnSpPr>
            <a:stCxn id="9" idx="2"/>
            <a:endCxn id="2" idx="1"/>
          </p:cNvCxnSpPr>
          <p:nvPr/>
        </p:nvCxnSpPr>
        <p:spPr>
          <a:xfrm rot="16200000" flipH="1">
            <a:off x="926219" y="2852022"/>
            <a:ext cx="1130807" cy="78039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r 12"/>
          <p:cNvCxnSpPr>
            <a:stCxn id="10" idx="2"/>
            <a:endCxn id="2" idx="3"/>
          </p:cNvCxnSpPr>
          <p:nvPr/>
        </p:nvCxnSpPr>
        <p:spPr>
          <a:xfrm rot="5400000">
            <a:off x="3324612" y="2753197"/>
            <a:ext cx="1123802" cy="98505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r 14"/>
          <p:cNvCxnSpPr>
            <a:stCxn id="2" idx="2"/>
            <a:endCxn id="11" idx="3"/>
          </p:cNvCxnSpPr>
          <p:nvPr/>
        </p:nvCxnSpPr>
        <p:spPr>
          <a:xfrm rot="5400000">
            <a:off x="1989702" y="4301690"/>
            <a:ext cx="782228" cy="51417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/>
          <p:cNvCxnSpPr>
            <a:stCxn id="2" idx="2"/>
            <a:endCxn id="6" idx="1"/>
          </p:cNvCxnSpPr>
          <p:nvPr/>
        </p:nvCxnSpPr>
        <p:spPr>
          <a:xfrm rot="16200000" flipH="1">
            <a:off x="2645682" y="4159883"/>
            <a:ext cx="792088" cy="80764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5601449" y="4635715"/>
            <a:ext cx="233878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/>
              <a:t>Proceso de estimación: Máxima Vero</a:t>
            </a:r>
            <a:r>
              <a:rPr lang="es-CL" sz="1600" b="1" dirty="0">
                <a:solidFill>
                  <a:srgbClr val="0033CC"/>
                </a:solidFill>
              </a:rPr>
              <a:t>similitud</a:t>
            </a:r>
          </a:p>
        </p:txBody>
      </p:sp>
      <p:cxnSp>
        <p:nvCxnSpPr>
          <p:cNvPr id="25" name="Conector recto de flecha 24"/>
          <p:cNvCxnSpPr>
            <a:stCxn id="6" idx="3"/>
            <a:endCxn id="23" idx="1"/>
          </p:cNvCxnSpPr>
          <p:nvPr/>
        </p:nvCxnSpPr>
        <p:spPr>
          <a:xfrm>
            <a:off x="5064616" y="4959751"/>
            <a:ext cx="5368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7" idx="0"/>
            <a:endCxn id="23" idx="2"/>
          </p:cNvCxnSpPr>
          <p:nvPr/>
        </p:nvCxnSpPr>
        <p:spPr>
          <a:xfrm flipH="1" flipV="1">
            <a:off x="6770841" y="5283787"/>
            <a:ext cx="4352" cy="665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r 33"/>
          <p:cNvCxnSpPr>
            <a:stCxn id="10" idx="3"/>
            <a:endCxn id="23" idx="0"/>
          </p:cNvCxnSpPr>
          <p:nvPr/>
        </p:nvCxnSpPr>
        <p:spPr>
          <a:xfrm>
            <a:off x="5364088" y="2323781"/>
            <a:ext cx="1406753" cy="2311934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/>
              <p:cNvSpPr txBox="1"/>
              <p:nvPr/>
            </p:nvSpPr>
            <p:spPr>
              <a:xfrm>
                <a:off x="6770841" y="4167663"/>
                <a:ext cx="4427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s-C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s-CL" sz="2800" dirty="0"/>
              </a:p>
            </p:txBody>
          </p:sp>
        </mc:Choice>
        <mc:Fallback xmlns="">
          <p:sp>
            <p:nvSpPr>
              <p:cNvPr id="35" name="Cuadro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841" y="4167663"/>
                <a:ext cx="442750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agen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7"/>
          <a:srcRect l="56225" b="30436"/>
          <a:stretch/>
        </p:blipFill>
        <p:spPr>
          <a:xfrm>
            <a:off x="126418" y="88665"/>
            <a:ext cx="3994619" cy="91713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364277" y="4174050"/>
            <a:ext cx="1930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Algoritmo de optimización</a:t>
            </a:r>
            <a:endParaRPr lang="es-C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22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196752"/>
            <a:ext cx="9143999" cy="490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/>
              <a:t>Estimación de parámetros</a:t>
            </a: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935781" y="2230223"/>
            <a:ext cx="0" cy="31325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sz="1350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773856" y="5200832"/>
            <a:ext cx="43195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sz="1350"/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1313210" y="2608842"/>
            <a:ext cx="108347" cy="10715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CL" altLang="es-CL" sz="1350"/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1691828" y="2715998"/>
            <a:ext cx="108347" cy="10715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CL" altLang="es-CL" sz="1350"/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auto">
          <a:xfrm>
            <a:off x="1529903" y="3148195"/>
            <a:ext cx="108347" cy="10715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CL" altLang="es-CL" sz="1350"/>
          </a:p>
        </p:txBody>
      </p:sp>
      <p:sp>
        <p:nvSpPr>
          <p:cNvPr id="17" name="Oval 9"/>
          <p:cNvSpPr>
            <a:spLocks noChangeArrowheads="1"/>
          </p:cNvSpPr>
          <p:nvPr/>
        </p:nvSpPr>
        <p:spPr bwMode="auto">
          <a:xfrm>
            <a:off x="1745407" y="3039848"/>
            <a:ext cx="108347" cy="10715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CL" altLang="es-CL" sz="1350"/>
          </a:p>
        </p:txBody>
      </p:sp>
      <p:sp>
        <p:nvSpPr>
          <p:cNvPr id="20" name="Oval 10"/>
          <p:cNvSpPr>
            <a:spLocks noChangeArrowheads="1"/>
          </p:cNvSpPr>
          <p:nvPr/>
        </p:nvSpPr>
        <p:spPr bwMode="auto">
          <a:xfrm>
            <a:off x="2177603" y="3256542"/>
            <a:ext cx="108347" cy="10715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CL" altLang="es-CL" sz="1350"/>
          </a:p>
        </p:txBody>
      </p:sp>
      <p:sp>
        <p:nvSpPr>
          <p:cNvPr id="21" name="Oval 11"/>
          <p:cNvSpPr>
            <a:spLocks noChangeArrowheads="1"/>
          </p:cNvSpPr>
          <p:nvPr/>
        </p:nvSpPr>
        <p:spPr bwMode="auto">
          <a:xfrm>
            <a:off x="1960910" y="3688739"/>
            <a:ext cx="108347" cy="10715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CL" altLang="es-CL" sz="1350"/>
          </a:p>
        </p:txBody>
      </p:sp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2501453" y="3526814"/>
            <a:ext cx="108347" cy="10715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CL" altLang="es-CL" sz="1350"/>
          </a:p>
        </p:txBody>
      </p:sp>
      <p:sp>
        <p:nvSpPr>
          <p:cNvPr id="23" name="Oval 13"/>
          <p:cNvSpPr>
            <a:spLocks noChangeArrowheads="1"/>
          </p:cNvSpPr>
          <p:nvPr/>
        </p:nvSpPr>
        <p:spPr bwMode="auto">
          <a:xfrm>
            <a:off x="2880072" y="3795895"/>
            <a:ext cx="108347" cy="10715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CL" altLang="es-CL" sz="1350"/>
          </a:p>
        </p:txBody>
      </p:sp>
      <p:sp>
        <p:nvSpPr>
          <p:cNvPr id="24" name="Oval 14"/>
          <p:cNvSpPr>
            <a:spLocks noChangeArrowheads="1"/>
          </p:cNvSpPr>
          <p:nvPr/>
        </p:nvSpPr>
        <p:spPr bwMode="auto">
          <a:xfrm>
            <a:off x="2501453" y="4012589"/>
            <a:ext cx="108347" cy="10715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CL" altLang="es-CL" sz="1350"/>
          </a:p>
        </p:txBody>
      </p:sp>
      <p:sp>
        <p:nvSpPr>
          <p:cNvPr id="25" name="Oval 15"/>
          <p:cNvSpPr>
            <a:spLocks noChangeArrowheads="1"/>
          </p:cNvSpPr>
          <p:nvPr/>
        </p:nvSpPr>
        <p:spPr bwMode="auto">
          <a:xfrm>
            <a:off x="3257501" y="4120935"/>
            <a:ext cx="108347" cy="10715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CL" altLang="es-CL" sz="1350"/>
          </a:p>
        </p:txBody>
      </p:sp>
      <p:sp>
        <p:nvSpPr>
          <p:cNvPr id="26" name="Oval 16"/>
          <p:cNvSpPr>
            <a:spLocks noChangeArrowheads="1"/>
          </p:cNvSpPr>
          <p:nvPr/>
        </p:nvSpPr>
        <p:spPr bwMode="auto">
          <a:xfrm>
            <a:off x="2880072" y="4012589"/>
            <a:ext cx="108347" cy="10715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CL" altLang="es-CL" sz="1350"/>
          </a:p>
        </p:txBody>
      </p:sp>
      <p:sp>
        <p:nvSpPr>
          <p:cNvPr id="27" name="Oval 17"/>
          <p:cNvSpPr>
            <a:spLocks noChangeArrowheads="1"/>
          </p:cNvSpPr>
          <p:nvPr/>
        </p:nvSpPr>
        <p:spPr bwMode="auto">
          <a:xfrm>
            <a:off x="3636119" y="4444785"/>
            <a:ext cx="108347" cy="10715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CL" altLang="es-CL" sz="1350"/>
          </a:p>
        </p:txBody>
      </p:sp>
      <p:sp>
        <p:nvSpPr>
          <p:cNvPr id="28" name="Oval 18"/>
          <p:cNvSpPr>
            <a:spLocks noChangeArrowheads="1"/>
          </p:cNvSpPr>
          <p:nvPr/>
        </p:nvSpPr>
        <p:spPr bwMode="auto">
          <a:xfrm>
            <a:off x="3095576" y="4390017"/>
            <a:ext cx="108347" cy="10715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CL" altLang="es-CL" sz="1350"/>
          </a:p>
        </p:txBody>
      </p: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5024388" y="5269888"/>
            <a:ext cx="700833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1350" b="1">
                <a:effectLst>
                  <a:outerShdw blurRad="38100" dist="38100" dir="2700000" algn="tl">
                    <a:srgbClr val="C0C0C0"/>
                  </a:outerShdw>
                </a:effectLst>
              </a:rPr>
              <a:t>tiempo</a:t>
            </a:r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503585" y="1959951"/>
            <a:ext cx="1053237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1350" b="1">
                <a:effectLst>
                  <a:outerShdw blurRad="38100" dist="38100" dir="2700000" algn="tl">
                    <a:srgbClr val="C0C0C0"/>
                  </a:outerShdw>
                </a:effectLst>
              </a:rPr>
              <a:t>observación</a:t>
            </a:r>
          </a:p>
        </p:txBody>
      </p:sp>
      <p:sp>
        <p:nvSpPr>
          <p:cNvPr id="31" name="Freeform 22"/>
          <p:cNvSpPr>
            <a:spLocks/>
          </p:cNvSpPr>
          <p:nvPr/>
        </p:nvSpPr>
        <p:spPr bwMode="auto">
          <a:xfrm>
            <a:off x="1259632" y="2554072"/>
            <a:ext cx="2807494" cy="2052638"/>
          </a:xfrm>
          <a:custGeom>
            <a:avLst/>
            <a:gdLst>
              <a:gd name="T0" fmla="*/ 0 w 2358"/>
              <a:gd name="T1" fmla="*/ 0 h 1724"/>
              <a:gd name="T2" fmla="*/ 2147483646 w 2358"/>
              <a:gd name="T3" fmla="*/ 2147483646 h 1724"/>
              <a:gd name="T4" fmla="*/ 2147483646 w 2358"/>
              <a:gd name="T5" fmla="*/ 2147483646 h 1724"/>
              <a:gd name="T6" fmla="*/ 2147483646 w 2358"/>
              <a:gd name="T7" fmla="*/ 2147483646 h 1724"/>
              <a:gd name="T8" fmla="*/ 2147483646 w 2358"/>
              <a:gd name="T9" fmla="*/ 2147483646 h 1724"/>
              <a:gd name="T10" fmla="*/ 2147483646 w 2358"/>
              <a:gd name="T11" fmla="*/ 2147483646 h 17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58" h="1724">
                <a:moveTo>
                  <a:pt x="0" y="0"/>
                </a:moveTo>
                <a:cubicBezTo>
                  <a:pt x="113" y="174"/>
                  <a:pt x="227" y="348"/>
                  <a:pt x="363" y="499"/>
                </a:cubicBezTo>
                <a:cubicBezTo>
                  <a:pt x="499" y="650"/>
                  <a:pt x="635" y="779"/>
                  <a:pt x="816" y="907"/>
                </a:cubicBezTo>
                <a:cubicBezTo>
                  <a:pt x="997" y="1035"/>
                  <a:pt x="1270" y="1157"/>
                  <a:pt x="1451" y="1270"/>
                </a:cubicBezTo>
                <a:cubicBezTo>
                  <a:pt x="1632" y="1383"/>
                  <a:pt x="1754" y="1512"/>
                  <a:pt x="1905" y="1588"/>
                </a:cubicBezTo>
                <a:cubicBezTo>
                  <a:pt x="2056" y="1664"/>
                  <a:pt x="2207" y="1694"/>
                  <a:pt x="2358" y="1724"/>
                </a:cubicBezTo>
              </a:path>
            </a:pathLst>
          </a:custGeom>
          <a:noFill/>
          <a:ln w="254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sz="1350"/>
          </a:p>
        </p:txBody>
      </p:sp>
      <p:sp>
        <p:nvSpPr>
          <p:cNvPr id="32" name="Line 23"/>
          <p:cNvSpPr>
            <a:spLocks noChangeShapeType="1"/>
          </p:cNvSpPr>
          <p:nvPr/>
        </p:nvSpPr>
        <p:spPr bwMode="auto">
          <a:xfrm>
            <a:off x="2231181" y="3310120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sz="1350"/>
          </a:p>
        </p:txBody>
      </p:sp>
      <p:sp>
        <p:nvSpPr>
          <p:cNvPr id="33" name="Line 24"/>
          <p:cNvSpPr>
            <a:spLocks noChangeShapeType="1"/>
          </p:cNvSpPr>
          <p:nvPr/>
        </p:nvSpPr>
        <p:spPr bwMode="auto">
          <a:xfrm>
            <a:off x="2555031" y="3850664"/>
            <a:ext cx="0" cy="215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sz="1350"/>
          </a:p>
        </p:txBody>
      </p:sp>
      <p:sp>
        <p:nvSpPr>
          <p:cNvPr id="34" name="Line 25"/>
          <p:cNvSpPr>
            <a:spLocks noChangeShapeType="1"/>
          </p:cNvSpPr>
          <p:nvPr/>
        </p:nvSpPr>
        <p:spPr bwMode="auto">
          <a:xfrm>
            <a:off x="3257501" y="3201772"/>
            <a:ext cx="2702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sz="135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3365847" y="2607651"/>
            <a:ext cx="108347" cy="10715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CL" altLang="es-CL" sz="1350"/>
          </a:p>
        </p:txBody>
      </p:sp>
      <p:sp>
        <p:nvSpPr>
          <p:cNvPr id="36" name="Line 27"/>
          <p:cNvSpPr>
            <a:spLocks noChangeShapeType="1"/>
          </p:cNvSpPr>
          <p:nvPr/>
        </p:nvSpPr>
        <p:spPr bwMode="auto">
          <a:xfrm>
            <a:off x="3312269" y="2932691"/>
            <a:ext cx="215504" cy="0"/>
          </a:xfrm>
          <a:prstGeom prst="line">
            <a:avLst/>
          </a:prstGeom>
          <a:noFill/>
          <a:ln w="254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sz="1350"/>
          </a:p>
        </p:txBody>
      </p:sp>
      <p:sp>
        <p:nvSpPr>
          <p:cNvPr id="37" name="Text Box 28"/>
          <p:cNvSpPr txBox="1">
            <a:spLocks noChangeArrowheads="1"/>
          </p:cNvSpPr>
          <p:nvPr/>
        </p:nvSpPr>
        <p:spPr bwMode="auto">
          <a:xfrm>
            <a:off x="3620641" y="2514782"/>
            <a:ext cx="521297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CL" sz="1350">
                <a:latin typeface="Arial" panose="020B0604020202020204" pitchFamily="34" charset="0"/>
              </a:rPr>
              <a:t>dato</a:t>
            </a:r>
          </a:p>
        </p:txBody>
      </p: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3636119" y="2769576"/>
            <a:ext cx="1694695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s-ES" altLang="es-CL" sz="1350" dirty="0">
                <a:latin typeface="Arial" panose="020B0604020202020204" pitchFamily="34" charset="0"/>
              </a:rPr>
              <a:t>modelo matemático</a:t>
            </a:r>
            <a:endParaRPr lang="es-ES" altLang="es-CL" sz="1600" dirty="0">
              <a:latin typeface="Arial" panose="020B0604020202020204" pitchFamily="34" charset="0"/>
            </a:endParaRPr>
          </a:p>
        </p:txBody>
      </p:sp>
      <p:sp>
        <p:nvSpPr>
          <p:cNvPr id="39" name="Text Box 30"/>
          <p:cNvSpPr txBox="1">
            <a:spLocks noChangeArrowheads="1"/>
          </p:cNvSpPr>
          <p:nvPr/>
        </p:nvSpPr>
        <p:spPr bwMode="auto">
          <a:xfrm>
            <a:off x="3636119" y="3039847"/>
            <a:ext cx="215636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CL" sz="1350">
                <a:latin typeface="Arial" panose="020B0604020202020204" pitchFamily="34" charset="0"/>
              </a:rPr>
              <a:t>error (modelo estadístico)</a:t>
            </a:r>
          </a:p>
        </p:txBody>
      </p: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3041998" y="2500494"/>
            <a:ext cx="2106215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s-CL" altLang="es-CL" sz="1350">
              <a:latin typeface="Arial" panose="020B0604020202020204" pitchFamily="34" charset="0"/>
            </a:endParaRPr>
          </a:p>
        </p:txBody>
      </p:sp>
      <p:sp>
        <p:nvSpPr>
          <p:cNvPr id="41" name="Text Box 3"/>
          <p:cNvSpPr txBox="1">
            <a:spLocks noChangeArrowheads="1"/>
          </p:cNvSpPr>
          <p:nvPr/>
        </p:nvSpPr>
        <p:spPr bwMode="auto">
          <a:xfrm>
            <a:off x="683568" y="5674354"/>
            <a:ext cx="7346156" cy="83099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s-ES_tradnl" altLang="es-CL" sz="1600" dirty="0">
                <a:latin typeface="Arial" panose="020B0604020202020204" pitchFamily="34" charset="0"/>
              </a:rPr>
              <a:t>Existe un único conjunto de parámetros del modelo, que condicionado a la información que proporcionan los datos, minimiza el error entre el modelo y el dato</a:t>
            </a:r>
            <a:endParaRPr lang="es-ES" altLang="es-CL" sz="1600" u="sng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5571729" y="4107477"/>
                <a:ext cx="2348785" cy="67223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𝐸𝐶𝑀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729" y="4107477"/>
                <a:ext cx="2348785" cy="6722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/>
          <p:cNvSpPr txBox="1"/>
          <p:nvPr/>
        </p:nvSpPr>
        <p:spPr>
          <a:xfrm>
            <a:off x="5594858" y="3644978"/>
            <a:ext cx="2175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/>
              <a:t>Error Cuadrático Medio</a:t>
            </a:r>
          </a:p>
        </p:txBody>
      </p:sp>
      <p:pic>
        <p:nvPicPr>
          <p:cNvPr id="42" name="Imagen 41"/>
          <p:cNvPicPr>
            <a:picLocks noChangeAspect="1"/>
          </p:cNvPicPr>
          <p:nvPr/>
        </p:nvPicPr>
        <p:blipFill rotWithShape="1">
          <a:blip r:embed="rId4"/>
          <a:srcRect l="56225" b="30436"/>
          <a:stretch/>
        </p:blipFill>
        <p:spPr>
          <a:xfrm>
            <a:off x="126418" y="88665"/>
            <a:ext cx="3994619" cy="91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9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5" grpId="0" animBg="1"/>
      <p:bldP spid="37" grpId="0"/>
      <p:bldP spid="38" grpId="0"/>
      <p:bldP spid="39" grpId="0"/>
      <p:bldP spid="41" grpId="0" animBg="1"/>
      <p:bldP spid="2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196752"/>
            <a:ext cx="9143999" cy="490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/>
              <a:t>La función de log-verosimilitud en evaluación de stock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827584" y="2009729"/>
            <a:ext cx="7434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dirty="0"/>
              <a:t>Existe un conjunto de parámetros que </a:t>
            </a:r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minimizan el error de observación</a:t>
            </a:r>
            <a:r>
              <a:rPr lang="es-CL" dirty="0"/>
              <a:t> (entre lo observado y lo esperado por el modelo)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/>
              <p:cNvSpPr txBox="1"/>
              <p:nvPr/>
            </p:nvSpPr>
            <p:spPr>
              <a:xfrm>
                <a:off x="3772720" y="3008338"/>
                <a:ext cx="11517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  <m:r>
                        <m:rPr>
                          <m:sty m:val="p"/>
                        </m:rPr>
                        <a:rPr lang="es-CL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min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720" y="3008338"/>
                <a:ext cx="115179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762" t="-2174" r="-6878" b="-3260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/>
          <p:cNvSpPr txBox="1"/>
          <p:nvPr/>
        </p:nvSpPr>
        <p:spPr>
          <a:xfrm>
            <a:off x="827584" y="3543159"/>
            <a:ext cx="7434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dirty="0"/>
              <a:t>Dado que hemos asociado este error de observación con una distribución de probabilidad o densidad (ej. Normal), entonces diremos que existe un único conjunto de parámetros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s-CL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s-C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dirty="0"/>
              <a:t>que </a:t>
            </a:r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maximiza la probabilidad</a:t>
            </a:r>
            <a:r>
              <a:rPr lang="es-CL" dirty="0"/>
              <a:t> (verosimilitud) de los datos dado el modelo (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s-CL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s-C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827584" y="5325249"/>
            <a:ext cx="7434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dirty="0"/>
              <a:t>Diremos entonces que la estimación de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s-CL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s-CL" dirty="0"/>
              <a:t>se realiza por </a:t>
            </a:r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Máxima Verosimilitud </a:t>
            </a:r>
            <a:r>
              <a:rPr lang="es-CL" dirty="0"/>
              <a:t>(o Verosimilitud Máxima) si la idea 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/>
              <p:cNvSpPr txBox="1"/>
              <p:nvPr/>
            </p:nvSpPr>
            <p:spPr>
              <a:xfrm>
                <a:off x="3619144" y="6165304"/>
                <a:ext cx="16928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  <m:r>
                        <m:rPr>
                          <m:sty m:val="p"/>
                        </m:rPr>
                        <a:rPr lang="es-CL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r>
                        <a:rPr lang="es-CL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6" name="Cuadro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144" y="6165304"/>
                <a:ext cx="169289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888" t="-2174" r="-5054" b="-3260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5"/>
          <a:srcRect l="56225" b="30436"/>
          <a:stretch/>
        </p:blipFill>
        <p:spPr>
          <a:xfrm>
            <a:off x="126418" y="88665"/>
            <a:ext cx="3994619" cy="91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7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196752"/>
            <a:ext cx="9143999" cy="490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/>
              <a:t>La función de log-verosimilitud en evaluación de stock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873193" y="1797914"/>
            <a:ext cx="7434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000" dirty="0"/>
              <a:t>La tarea es “encontrar </a:t>
            </a: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s-CL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s-CL" sz="2000" dirty="0"/>
              <a:t>que maximice la probabilidad de los datos (x) condicionada al conjunto de parámetros (modelo)”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/>
              <p:cNvSpPr txBox="1"/>
              <p:nvPr/>
            </p:nvSpPr>
            <p:spPr>
              <a:xfrm>
                <a:off x="3995936" y="146855"/>
                <a:ext cx="16928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  <m:r>
                        <m:rPr>
                          <m:sty m:val="p"/>
                        </m:rPr>
                        <a:rPr lang="es-CL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r>
                        <a:rPr lang="es-CL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7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146855"/>
                <a:ext cx="1692899" cy="276999"/>
              </a:xfrm>
              <a:prstGeom prst="rect">
                <a:avLst/>
              </a:prstGeom>
              <a:blipFill>
                <a:blip r:embed="rId3"/>
                <a:stretch>
                  <a:fillRect l="-2888" t="-2174" r="-5054" b="-32609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l="56225" b="30436"/>
          <a:stretch/>
        </p:blipFill>
        <p:spPr>
          <a:xfrm>
            <a:off x="126418" y="88665"/>
            <a:ext cx="3994619" cy="917131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C2B66B62-D204-4A0D-AE3A-76EDD3F71C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3834" y="2793807"/>
            <a:ext cx="4014405" cy="39173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2F6D1716-1C4C-42F8-9474-CC9B3A5EB383}"/>
              </a:ext>
            </a:extLst>
          </p:cNvPr>
          <p:cNvSpPr/>
          <p:nvPr/>
        </p:nvSpPr>
        <p:spPr>
          <a:xfrm>
            <a:off x="4842385" y="5877272"/>
            <a:ext cx="375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s-CL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55746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0" y="1196752"/>
            <a:ext cx="9143999" cy="490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/>
              <a:t>Estimación de parámetros: Máxima Verosimilitud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sz="1800" dirty="0"/>
              <a:t>Volvamos a nuestro modelo del índice de abundancia</a:t>
            </a:r>
          </a:p>
          <a:p>
            <a:pPr marL="0" indent="0">
              <a:buNone/>
            </a:pPr>
            <a:endParaRPr lang="es-CL" sz="1800" dirty="0"/>
          </a:p>
          <a:p>
            <a:pPr marL="0" indent="0">
              <a:buNone/>
            </a:pPr>
            <a:endParaRPr lang="es-CL" sz="1800" dirty="0"/>
          </a:p>
          <a:p>
            <a:pPr marL="0" indent="0">
              <a:buNone/>
            </a:pPr>
            <a:endParaRPr lang="es-CL" sz="1800" dirty="0"/>
          </a:p>
          <a:p>
            <a:pPr marL="0" indent="0">
              <a:buNone/>
            </a:pPr>
            <a:r>
              <a:rPr lang="es-CL" sz="1800" dirty="0"/>
              <a:t>Si el error de observación sigue una distribución normal, entonces</a:t>
            </a:r>
          </a:p>
          <a:p>
            <a:pPr marL="0" indent="0">
              <a:buNone/>
            </a:pPr>
            <a:endParaRPr lang="es-CL" sz="1800" dirty="0"/>
          </a:p>
          <a:p>
            <a:pPr marL="0" indent="0">
              <a:buNone/>
            </a:pPr>
            <a:endParaRPr lang="es-CL" sz="1800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6" name="CuadroTexto 5"/>
          <p:cNvSpPr txBox="1"/>
          <p:nvPr/>
        </p:nvSpPr>
        <p:spPr>
          <a:xfrm>
            <a:off x="346495" y="2451332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/>
              <a:t>Errores de observación (índices)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4893352" y="2477878"/>
                <a:ext cx="1789847" cy="3162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CL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s-CL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s-CL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s-CL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52" y="2477878"/>
                <a:ext cx="1789847" cy="316240"/>
              </a:xfrm>
              <a:prstGeom prst="rect">
                <a:avLst/>
              </a:prstGeom>
              <a:blipFill rotWithShape="0">
                <a:blip r:embed="rId3"/>
                <a:stretch>
                  <a:fillRect t="-17308" b="-1730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7043239" y="2450783"/>
                <a:ext cx="1380826" cy="3975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s-C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C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s-C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s-C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/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i="1" dirty="0"/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239" y="2450783"/>
                <a:ext cx="1380826" cy="397545"/>
              </a:xfrm>
              <a:prstGeom prst="rect">
                <a:avLst/>
              </a:prstGeom>
              <a:blipFill>
                <a:blip r:embed="rId4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 8"/>
          <p:cNvSpPr/>
          <p:nvPr/>
        </p:nvSpPr>
        <p:spPr>
          <a:xfrm>
            <a:off x="179512" y="2348880"/>
            <a:ext cx="8568952" cy="5948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587952" y="3683316"/>
                <a:ext cx="2237279" cy="599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CL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s-C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s-CL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L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𝜺</m:t>
                                          </m:r>
                                        </m:e>
                                        <m:sub>
                                          <m:r>
                                            <a:rPr lang="es-CL" b="1" i="1" smtClean="0"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52" y="3683316"/>
                <a:ext cx="2237279" cy="5995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/>
              <p:cNvSpPr txBox="1"/>
              <p:nvPr/>
            </p:nvSpPr>
            <p:spPr>
              <a:xfrm>
                <a:off x="539552" y="4572721"/>
                <a:ext cx="3811684" cy="7688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C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s-CL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  <m:sup/>
                          </m:sSup>
                          <m:sSup>
                            <m:sSup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func>
                                            <m:funcPr>
                                              <m:ctrlPr>
                                                <a:rPr lang="es-CL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a:rPr lang="es-CL" b="1" i="1">
                                                  <a:latin typeface="Cambria Math" panose="02040503050406030204" pitchFamily="18" charset="0"/>
                                                </a:rPr>
                                                <m:t>𝒍𝒏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s-CL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s-CL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s-CL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𝑰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s-CL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𝒕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func>
                                          <m:r>
                                            <a:rPr lang="es-CL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s-CL" b="1">
                                              <a:latin typeface="Cambria Math" panose="02040503050406030204" pitchFamily="18" charset="0"/>
                                            </a:rPr>
                                            <m:t>𝐥𝐧</m:t>
                                          </m:r>
                                          <m:r>
                                            <a:rPr lang="es-CL" b="1" i="1">
                                              <a:latin typeface="Cambria Math" panose="02040503050406030204" pitchFamily="18" charset="0"/>
                                            </a:rPr>
                                            <m:t>⁡(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CL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s-CL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s-CL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𝑰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s-CL" b="1" i="1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sub>
                                          </m:sSub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572721"/>
                <a:ext cx="3811684" cy="7688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uadroTexto 18"/>
          <p:cNvSpPr txBox="1"/>
          <p:nvPr/>
        </p:nvSpPr>
        <p:spPr>
          <a:xfrm>
            <a:off x="2777449" y="3766529"/>
            <a:ext cx="3102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</a:rPr>
              <a:t>(Probabilidad de la t-</a:t>
            </a:r>
            <a:r>
              <a:rPr lang="es-CL" sz="1400" dirty="0" err="1">
                <a:solidFill>
                  <a:srgbClr val="FF0000"/>
                </a:solidFill>
              </a:rPr>
              <a:t>esima</a:t>
            </a:r>
            <a:r>
              <a:rPr lang="es-CL" sz="1400" dirty="0">
                <a:solidFill>
                  <a:srgbClr val="FF0000"/>
                </a:solidFill>
              </a:rPr>
              <a:t> observación)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4425238" y="4625714"/>
            <a:ext cx="4179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>
                <a:solidFill>
                  <a:srgbClr val="FF0000"/>
                </a:solidFill>
              </a:rPr>
              <a:t>(Probabilidad conjunta de todas las observaciones)</a:t>
            </a: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7"/>
          <a:srcRect l="56225" b="30436"/>
          <a:stretch/>
        </p:blipFill>
        <p:spPr>
          <a:xfrm>
            <a:off x="126418" y="88665"/>
            <a:ext cx="3994619" cy="9171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/>
              <p:cNvSpPr txBox="1"/>
              <p:nvPr/>
            </p:nvSpPr>
            <p:spPr>
              <a:xfrm>
                <a:off x="474366" y="5700347"/>
                <a:ext cx="3665812" cy="700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func>
                                            <m:funcPr>
                                              <m:ctrlPr>
                                                <a:rPr lang="es-CL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a:rPr lang="es-CL" b="1" i="1">
                                                  <a:latin typeface="Cambria Math" panose="02040503050406030204" pitchFamily="18" charset="0"/>
                                                </a:rPr>
                                                <m:t>𝒍𝒏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s-CL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s-CL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s-CL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𝑰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s-CL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𝒕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func>
                                          <m:r>
                                            <a:rPr lang="es-CL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s-CL" b="1">
                                              <a:latin typeface="Cambria Math" panose="02040503050406030204" pitchFamily="18" charset="0"/>
                                            </a:rPr>
                                            <m:t>𝐥𝐧</m:t>
                                          </m:r>
                                          <m:r>
                                            <a:rPr lang="es-CL" b="1" i="1">
                                              <a:latin typeface="Cambria Math" panose="02040503050406030204" pitchFamily="18" charset="0"/>
                                            </a:rPr>
                                            <m:t>⁡(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CL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s-CL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s-CL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𝑰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s-CL" b="1" i="1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sub>
                                          </m:sSub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sup>
                      </m:sSup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Cuadro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66" y="5700347"/>
                <a:ext cx="3665812" cy="70096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69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20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0" y="1196752"/>
            <a:ext cx="9143999" cy="490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/>
              <a:t>Estimación de parámetros: Máxima Verosimilitud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sz="1800" dirty="0"/>
              <a:t>Volvamos a nuestro modelo del índice de abundancia</a:t>
            </a:r>
          </a:p>
          <a:p>
            <a:pPr marL="0" indent="0">
              <a:buNone/>
            </a:pPr>
            <a:endParaRPr lang="es-CL" sz="1800" dirty="0"/>
          </a:p>
          <a:p>
            <a:pPr marL="0" indent="0">
              <a:buNone/>
            </a:pPr>
            <a:endParaRPr lang="es-CL" sz="1800" dirty="0"/>
          </a:p>
          <a:p>
            <a:pPr marL="0" indent="0">
              <a:buNone/>
            </a:pPr>
            <a:endParaRPr lang="es-CL" sz="1800" dirty="0"/>
          </a:p>
          <a:p>
            <a:pPr marL="0" indent="0">
              <a:buNone/>
            </a:pPr>
            <a:endParaRPr lang="es-CL" sz="1800" dirty="0"/>
          </a:p>
          <a:p>
            <a:pPr marL="0" indent="0">
              <a:buNone/>
            </a:pPr>
            <a:endParaRPr lang="es-CL" sz="1800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6" name="CuadroTexto 5"/>
          <p:cNvSpPr txBox="1"/>
          <p:nvPr/>
        </p:nvSpPr>
        <p:spPr>
          <a:xfrm>
            <a:off x="346495" y="2451332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/>
              <a:t>Errores de observación (índices)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4893352" y="2477878"/>
                <a:ext cx="1789847" cy="3162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CL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s-CL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s-CL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s-CL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52" y="2477878"/>
                <a:ext cx="1789847" cy="316240"/>
              </a:xfrm>
              <a:prstGeom prst="rect">
                <a:avLst/>
              </a:prstGeom>
              <a:blipFill rotWithShape="0">
                <a:blip r:embed="rId3"/>
                <a:stretch>
                  <a:fillRect t="-17308" b="-1730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7043239" y="2450783"/>
                <a:ext cx="1380826" cy="3975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s-C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C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s-C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s-C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/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i="1" dirty="0"/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239" y="2450783"/>
                <a:ext cx="1380826" cy="397545"/>
              </a:xfrm>
              <a:prstGeom prst="rect">
                <a:avLst/>
              </a:prstGeom>
              <a:blipFill>
                <a:blip r:embed="rId4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 8"/>
          <p:cNvSpPr/>
          <p:nvPr/>
        </p:nvSpPr>
        <p:spPr>
          <a:xfrm>
            <a:off x="179512" y="2348880"/>
            <a:ext cx="8568952" cy="5948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/>
              <p:cNvSpPr txBox="1"/>
              <p:nvPr/>
            </p:nvSpPr>
            <p:spPr>
              <a:xfrm>
                <a:off x="2123727" y="5714235"/>
                <a:ext cx="5875069" cy="10458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𝑙𝑙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𝑛𝑙𝑜𝑔</m:t>
                      </m:r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  <m:sup/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CL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s-CL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es-CL" b="1" i="1">
                                              <a:latin typeface="Cambria Math" panose="02040503050406030204" pitchFamily="18" charset="0"/>
                                            </a:rPr>
                                            <m:t>𝒍𝒏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s-CL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s-CL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CL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𝑰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CL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𝒕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s-CL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CL" b="1">
                                          <a:latin typeface="Cambria Math" panose="02040503050406030204" pitchFamily="18" charset="0"/>
                                        </a:rPr>
                                        <m:t>𝐥𝐧</m:t>
                                      </m:r>
                                      <m:r>
                                        <a:rPr lang="es-CL" b="1" i="1">
                                          <a:latin typeface="Cambria Math" panose="02040503050406030204" pitchFamily="18" charset="0"/>
                                        </a:rPr>
                                        <m:t>⁡(</m:t>
                                      </m:r>
                                      <m:sSub>
                                        <m:sSubPr>
                                          <m:ctrlPr>
                                            <a:rPr lang="es-CL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s-CL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CL" b="1" i="1">
                                                  <a:latin typeface="Cambria Math" panose="02040503050406030204" pitchFamily="18" charset="0"/>
                                                </a:rPr>
                                                <m:t>𝑰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CL" b="1" i="1"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sub>
                                      </m:sSub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CL" dirty="0"/>
              </a:p>
              <a:p>
                <a:endParaRPr lang="es-CL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7" y="5714235"/>
                <a:ext cx="5875069" cy="10458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/>
          <p:cNvSpPr txBox="1"/>
          <p:nvPr/>
        </p:nvSpPr>
        <p:spPr>
          <a:xfrm>
            <a:off x="252024" y="3436487"/>
            <a:ext cx="2536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/>
              <a:t>Función de verosimilitud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160683" y="5241958"/>
            <a:ext cx="493834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CL" b="1" dirty="0"/>
              <a:t>Función Objetivo=Negativo de la log verosimilitud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6379981" y="6440452"/>
            <a:ext cx="2678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/>
              <a:t>(función objetivo a minimizar)</a:t>
            </a: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6"/>
          <a:srcRect l="56225" b="30436"/>
          <a:stretch/>
        </p:blipFill>
        <p:spPr>
          <a:xfrm>
            <a:off x="126418" y="88665"/>
            <a:ext cx="3994619" cy="9171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/>
              <p:cNvSpPr txBox="1"/>
              <p:nvPr/>
            </p:nvSpPr>
            <p:spPr>
              <a:xfrm>
                <a:off x="3231340" y="3242352"/>
                <a:ext cx="3683444" cy="701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CL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func>
                                            <m:funcPr>
                                              <m:ctrlPr>
                                                <a:rPr lang="es-CL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a:rPr lang="es-CL" b="1" i="1">
                                                  <a:latin typeface="Cambria Math" panose="02040503050406030204" pitchFamily="18" charset="0"/>
                                                </a:rPr>
                                                <m:t>𝒍𝒏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s-CL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s-CL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s-CL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𝑰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s-CL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𝒕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func>
                                          <m:r>
                                            <a:rPr lang="es-CL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s-CL" b="1">
                                              <a:latin typeface="Cambria Math" panose="02040503050406030204" pitchFamily="18" charset="0"/>
                                            </a:rPr>
                                            <m:t>𝐥𝐧</m:t>
                                          </m:r>
                                          <m:r>
                                            <a:rPr lang="es-CL" b="1" i="1">
                                              <a:latin typeface="Cambria Math" panose="02040503050406030204" pitchFamily="18" charset="0"/>
                                            </a:rPr>
                                            <m:t>⁡(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CL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s-CL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s-CL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𝑰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s-CL" b="1" i="1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sub>
                                          </m:sSub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sup>
                      </m:sSup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Cuadro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340" y="3242352"/>
                <a:ext cx="3683444" cy="70153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uadroTexto 23"/>
          <p:cNvSpPr txBox="1"/>
          <p:nvPr/>
        </p:nvSpPr>
        <p:spPr>
          <a:xfrm>
            <a:off x="252024" y="4424052"/>
            <a:ext cx="26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/>
              <a:t>Función log-verosimilitud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uadroTexto 24"/>
              <p:cNvSpPr txBox="1"/>
              <p:nvPr/>
            </p:nvSpPr>
            <p:spPr>
              <a:xfrm>
                <a:off x="2996571" y="4224286"/>
                <a:ext cx="4960589" cy="7688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𝑛𝑙𝑜𝑔</m:t>
                      </m:r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  <m:sup/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CL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s-CL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es-CL" b="1" i="1">
                                              <a:latin typeface="Cambria Math" panose="02040503050406030204" pitchFamily="18" charset="0"/>
                                            </a:rPr>
                                            <m:t>𝒍𝒏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s-CL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s-CL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CL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𝑰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CL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𝒕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s-CL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CL" b="1">
                                          <a:latin typeface="Cambria Math" panose="02040503050406030204" pitchFamily="18" charset="0"/>
                                        </a:rPr>
                                        <m:t>𝐥𝐧</m:t>
                                      </m:r>
                                      <m:r>
                                        <a:rPr lang="es-CL" b="1" i="1">
                                          <a:latin typeface="Cambria Math" panose="02040503050406030204" pitchFamily="18" charset="0"/>
                                        </a:rPr>
                                        <m:t>⁡(</m:t>
                                      </m:r>
                                      <m:sSub>
                                        <m:sSubPr>
                                          <m:ctrlPr>
                                            <a:rPr lang="es-CL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s-CL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CL" b="1" i="1">
                                                  <a:latin typeface="Cambria Math" panose="02040503050406030204" pitchFamily="18" charset="0"/>
                                                </a:rPr>
                                                <m:t>𝑰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CL" b="1" i="1"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sub>
                                      </m:sSub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571" y="4224286"/>
                <a:ext cx="4960589" cy="7688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50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9798</TotalTime>
  <Words>689</Words>
  <Application>Microsoft Office PowerPoint</Application>
  <PresentationFormat>Presentación en pantalla (4:3)</PresentationFormat>
  <Paragraphs>184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1" baseType="lpstr">
      <vt:lpstr>Arial</vt:lpstr>
      <vt:lpstr>Avenir</vt:lpstr>
      <vt:lpstr>Calibri</vt:lpstr>
      <vt:lpstr>Calibri Light</vt:lpstr>
      <vt:lpstr>Cambria Math</vt:lpstr>
      <vt:lpstr>Courier New</vt:lpstr>
      <vt:lpstr>Symbol</vt:lpstr>
      <vt:lpstr>Times New Roman</vt:lpstr>
      <vt:lpstr>Tema de Office</vt:lpstr>
      <vt:lpstr>Evaluación de Recursos Acuáticos (Métodos Cuantitativos para la Evaluación de Recursos Pesqueros)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IFOP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 a la evaluacion de stock.   Parte 1</dc:title>
  <dc:creator>ccanales</dc:creator>
  <cp:lastModifiedBy>Cristian Canales</cp:lastModifiedBy>
  <cp:revision>374</cp:revision>
  <dcterms:created xsi:type="dcterms:W3CDTF">2009-12-29T14:43:41Z</dcterms:created>
  <dcterms:modified xsi:type="dcterms:W3CDTF">2023-08-21T22:29:56Z</dcterms:modified>
</cp:coreProperties>
</file>