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sldIdLst>
    <p:sldId id="404" r:id="rId2"/>
    <p:sldId id="592" r:id="rId3"/>
    <p:sldId id="630" r:id="rId4"/>
    <p:sldId id="625" r:id="rId5"/>
    <p:sldId id="628" r:id="rId6"/>
    <p:sldId id="637" r:id="rId7"/>
    <p:sldId id="648" r:id="rId8"/>
    <p:sldId id="649" r:id="rId9"/>
    <p:sldId id="650" r:id="rId10"/>
    <p:sldId id="639" r:id="rId11"/>
    <p:sldId id="657" r:id="rId12"/>
    <p:sldId id="659" r:id="rId13"/>
    <p:sldId id="660" r:id="rId14"/>
    <p:sldId id="662" r:id="rId15"/>
    <p:sldId id="663" r:id="rId16"/>
    <p:sldId id="652" r:id="rId17"/>
    <p:sldId id="656" r:id="rId18"/>
    <p:sldId id="653" r:id="rId19"/>
    <p:sldId id="665" r:id="rId20"/>
    <p:sldId id="658" r:id="rId2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5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4" autoAdjust="0"/>
    <p:restoredTop sz="94590" autoAdjust="0"/>
  </p:normalViewPr>
  <p:slideViewPr>
    <p:cSldViewPr>
      <p:cViewPr varScale="1">
        <p:scale>
          <a:sx n="113" d="100"/>
          <a:sy n="113" d="100"/>
        </p:scale>
        <p:origin x="36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24-08-2023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M3UGj9Myi9-9sG9isMgZaxrRN97YsoxIrEWG0ZECM_c/edit?usp=sharing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872" y="854075"/>
            <a:ext cx="7772400" cy="1933575"/>
          </a:xfrm>
        </p:spPr>
        <p:txBody>
          <a:bodyPr>
            <a:normAutofit/>
          </a:bodyPr>
          <a:lstStyle/>
          <a:p>
            <a:r>
              <a:rPr lang="es-CL" b="1" dirty="0"/>
              <a:t>Evaluación de Recursos Acuáticos</a:t>
            </a:r>
            <a:br>
              <a:rPr lang="es-CL" b="1" dirty="0"/>
            </a:br>
            <a:r>
              <a:rPr lang="es-CL" sz="2700" b="1" dirty="0"/>
              <a:t>(</a:t>
            </a:r>
            <a:r>
              <a:rPr lang="es-CL" sz="2700" b="1" dirty="0">
                <a:latin typeface="Times New Roman" panose="02020603050405020304" pitchFamily="18" charset="0"/>
              </a:rPr>
              <a:t>Métodos Cuantitativos para la Evaluación de Recursos Pesqueros)</a:t>
            </a:r>
            <a:r>
              <a:rPr lang="es-CL" sz="2700" b="1" dirty="0"/>
              <a:t/>
            </a:r>
            <a:br>
              <a:rPr lang="es-CL" sz="2700" b="1" dirty="0"/>
            </a:br>
            <a:endParaRPr lang="es-CL" sz="27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6672" y="3284984"/>
            <a:ext cx="6400800" cy="9144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1800" b="1" dirty="0"/>
              <a:t>Profesor Cristian Canales R.</a:t>
            </a:r>
          </a:p>
          <a:p>
            <a:pPr algn="ctr">
              <a:lnSpc>
                <a:spcPct val="80000"/>
              </a:lnSpc>
            </a:pPr>
            <a:r>
              <a:rPr lang="es-US" sz="1800" b="1" dirty="0"/>
              <a:t>ECM-PUCV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3127" y="1700808"/>
            <a:ext cx="84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Evaluar el desempeño del modelo para distintas opciones de </a:t>
            </a:r>
            <a:r>
              <a:rPr lang="es-CL" dirty="0" err="1" smtClean="0"/>
              <a:t>densodependencia</a:t>
            </a:r>
            <a:r>
              <a:rPr lang="es-CL" dirty="0" smtClean="0"/>
              <a:t> </a:t>
            </a:r>
          </a:p>
          <a:p>
            <a:r>
              <a:rPr lang="es-CL" dirty="0" smtClean="0"/>
              <a:t>     p=1e-3, 0.5, 1.0, 1.5, 3.0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63064"/>
              </p:ext>
            </p:extLst>
          </p:nvPr>
        </p:nvGraphicFramePr>
        <p:xfrm>
          <a:off x="556641" y="2564904"/>
          <a:ext cx="712879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976274"/>
                <a:gridCol w="926285"/>
                <a:gridCol w="842077"/>
                <a:gridCol w="673662"/>
                <a:gridCol w="542142"/>
                <a:gridCol w="792088"/>
                <a:gridCol w="792088"/>
                <a:gridCol w="792088"/>
              </a:tblGrid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Bmsy</a:t>
                      </a:r>
                      <a:r>
                        <a:rPr lang="es-CL" dirty="0" smtClean="0"/>
                        <a:t>/K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B/</a:t>
                      </a:r>
                      <a:r>
                        <a:rPr lang="es-CL" dirty="0" err="1" smtClean="0"/>
                        <a:t>Bmsy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F/</a:t>
                      </a:r>
                      <a:r>
                        <a:rPr lang="es-CL" dirty="0" err="1" smtClean="0"/>
                        <a:t>Fmsy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B/K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sigma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LL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1e-3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0.36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1.50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3017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7.10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0.5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0.44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1.29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0.29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2915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7.92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0.37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2821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8.88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1.5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1.11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0.45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2734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9.86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3.0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2517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12.43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03507" y="5805264"/>
            <a:ext cx="32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Que escenario es más verosímil?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4211960" y="56612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dirty="0" smtClean="0"/>
              <a:t>Implicancias de conservación</a:t>
            </a:r>
          </a:p>
          <a:p>
            <a:pPr marL="285750" indent="-285750">
              <a:buFontTx/>
              <a:buChar char="-"/>
            </a:pPr>
            <a:r>
              <a:rPr lang="es-CL" dirty="0" smtClean="0"/>
              <a:t>Implicancia para el manejo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8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1520" y="1700713"/>
            <a:ext cx="84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Estimar los parámetros poblacionales a partir del conjunto </a:t>
            </a:r>
            <a:r>
              <a:rPr lang="es-CL" dirty="0"/>
              <a:t>de </a:t>
            </a:r>
            <a:r>
              <a:rPr lang="es-CL" dirty="0" smtClean="0"/>
              <a:t>datos: </a:t>
            </a:r>
            <a:r>
              <a:rPr lang="es-CL" dirty="0"/>
              <a:t>data_sim_nd.csv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39552" y="2636912"/>
            <a:ext cx="7632848" cy="346761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1520" y="2045170"/>
            <a:ext cx="87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Descargar nueva versión </a:t>
            </a:r>
            <a:r>
              <a:rPr lang="es-CL" dirty="0"/>
              <a:t>del modelo de </a:t>
            </a:r>
            <a:r>
              <a:rPr lang="es-CL" dirty="0" err="1" smtClean="0"/>
              <a:t>Biomasa_dinámicaP&amp;T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628800"/>
            <a:ext cx="761848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72816"/>
            <a:ext cx="7272808" cy="41270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44641" y="4941168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FFFF00"/>
                </a:solidFill>
              </a:rPr>
              <a:t>Matriz de correlaciones</a:t>
            </a:r>
            <a:endParaRPr lang="es-CL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80275" y="3356992"/>
            <a:ext cx="29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FFFF00"/>
                </a:solidFill>
              </a:rPr>
              <a:t>Matriz de varianza-covarianza</a:t>
            </a:r>
            <a:endParaRPr lang="es-C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628800"/>
            <a:ext cx="6967955" cy="47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56792"/>
            <a:ext cx="6535068" cy="47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3212976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Evaluación de stock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-22076" y="1268760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Evaluación de stock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1144" y="1787406"/>
            <a:ext cx="695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dirty="0" smtClean="0"/>
              <a:t>1- Proceso de estimación de </a:t>
            </a:r>
            <a:r>
              <a:rPr lang="es-CL" b="1" dirty="0"/>
              <a:t>parámetros </a:t>
            </a:r>
            <a:r>
              <a:rPr lang="es-CL" b="1" dirty="0">
                <a:sym typeface="Symbol" panose="05050102010706020507" pitchFamily="18" charset="2"/>
              </a:rPr>
              <a:t> </a:t>
            </a:r>
            <a:r>
              <a:rPr lang="es-CL" b="1" dirty="0"/>
              <a:t>y variables f(</a:t>
            </a:r>
            <a:r>
              <a:rPr lang="es-CL" b="1" dirty="0">
                <a:sym typeface="Symbol" panose="05050102010706020507" pitchFamily="18" charset="2"/>
              </a:rPr>
              <a:t>) </a:t>
            </a:r>
            <a:r>
              <a:rPr lang="es-CL" dirty="0" smtClean="0"/>
              <a:t>poblacionales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251519" y="2199402"/>
            <a:ext cx="538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L" dirty="0" smtClean="0"/>
              <a:t>2- Estimación de </a:t>
            </a:r>
            <a:r>
              <a:rPr lang="es-CL" b="1" dirty="0" smtClean="0"/>
              <a:t>Puntos Biológicos de Referencia </a:t>
            </a:r>
            <a:r>
              <a:rPr lang="es-CL" dirty="0" smtClean="0"/>
              <a:t>(PBR)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261094" y="265406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3- Evaluación del estado de la población y del nivel de mortalidad por pesca actual respecto de PBR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189614"/>
            <a:ext cx="5472609" cy="2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-22076" y="1268760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Evaluación de stock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700808"/>
            <a:ext cx="5256584" cy="4418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 rot="16200000">
            <a:off x="156858" y="309546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Sobrepesca</a:t>
            </a:r>
            <a:endParaRPr lang="es-CL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67544" y="2464949"/>
            <a:ext cx="0" cy="1872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675275" y="5934942"/>
            <a:ext cx="186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Sobre explotación</a:t>
            </a:r>
            <a:endParaRPr lang="es-CL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1547664" y="5934942"/>
            <a:ext cx="19442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228183" y="2356801"/>
            <a:ext cx="269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La sobrepesca sostenida genera la sobreexplotación respecto de PBR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549924" y="257619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 smtClean="0">
                <a:solidFill>
                  <a:srgbClr val="0033CC"/>
                </a:solidFill>
              </a:rPr>
              <a:t>Vigilancia</a:t>
            </a:r>
            <a:endParaRPr lang="es-CL" sz="1600" i="1" dirty="0">
              <a:solidFill>
                <a:srgbClr val="0033CC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547664" y="5006162"/>
            <a:ext cx="130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 smtClean="0">
                <a:solidFill>
                  <a:srgbClr val="0033CC"/>
                </a:solidFill>
              </a:rPr>
              <a:t>Recuperación</a:t>
            </a:r>
            <a:endParaRPr lang="es-CL" sz="1600" i="1" dirty="0">
              <a:solidFill>
                <a:srgbClr val="0033CC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779912" y="5013176"/>
            <a:ext cx="2160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i="1" dirty="0" smtClean="0">
                <a:solidFill>
                  <a:srgbClr val="0033CC"/>
                </a:solidFill>
              </a:rPr>
              <a:t>Sostenible respecto PBR</a:t>
            </a:r>
            <a:endParaRPr lang="es-CL" sz="1600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Taller de Evaluación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72816"/>
            <a:ext cx="2519058" cy="46636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b="50050"/>
          <a:stretch/>
        </p:blipFill>
        <p:spPr>
          <a:xfrm>
            <a:off x="2699792" y="1751525"/>
            <a:ext cx="2088232" cy="24366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t="59230"/>
          <a:stretch/>
        </p:blipFill>
        <p:spPr>
          <a:xfrm>
            <a:off x="2699792" y="4293096"/>
            <a:ext cx="2088232" cy="19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 en </a:t>
            </a:r>
            <a:r>
              <a:rPr lang="es-CL" sz="2800" b="1" dirty="0" err="1"/>
              <a:t>Eval</a:t>
            </a:r>
            <a:r>
              <a:rPr lang="es-CL" sz="2800" b="1" dirty="0"/>
              <a:t>. de stock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881819" y="3447583"/>
            <a:ext cx="15121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Modelo de dinámica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445550" y="4599711"/>
                <a:ext cx="1619066" cy="72008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1600" dirty="0"/>
                  <a:t>Modelo de la observación= </a:t>
                </a:r>
                <a:r>
                  <a:rPr lang="es-CL" sz="1600" i="1" dirty="0"/>
                  <a:t>f</a:t>
                </a:r>
                <a:r>
                  <a:rPr lang="es-CL" sz="1600" dirty="0"/>
                  <a:t>(</a:t>
                </a:r>
                <a14:m>
                  <m:oMath xmlns:m="http://schemas.openxmlformats.org/officeDocument/2006/math"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CL" sz="1600" dirty="0"/>
                  <a:t>)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50" y="4599711"/>
                <a:ext cx="1619066" cy="720080"/>
              </a:xfrm>
              <a:prstGeom prst="rect">
                <a:avLst/>
              </a:prstGeom>
              <a:blipFill rotWithShape="0">
                <a:blip r:embed="rId2"/>
                <a:stretch>
                  <a:fillRect t="-10084" b="-168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6127121" y="5949280"/>
            <a:ext cx="129614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Dato</a:t>
            </a:r>
          </a:p>
          <a:p>
            <a:pPr algn="ctr"/>
            <a:r>
              <a:rPr lang="es-CL" sz="1600" dirty="0"/>
              <a:t>observación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1224" y="1956736"/>
            <a:ext cx="164040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Parámetros conocidos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3393987" y="1963741"/>
                <a:ext cx="1970101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600" dirty="0"/>
                  <a:t>Parámetros desconocidos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/>
                    </m:sSup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87" y="1963741"/>
                <a:ext cx="1970101" cy="720080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683568" y="4589851"/>
            <a:ext cx="1440160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Variables de interés (B,F,R)</a:t>
            </a:r>
          </a:p>
        </p:txBody>
      </p:sp>
      <p:cxnSp>
        <p:nvCxnSpPr>
          <p:cNvPr id="4" name="Conector angular 3"/>
          <p:cNvCxnSpPr>
            <a:stCxn id="9" idx="2"/>
            <a:endCxn id="2" idx="1"/>
          </p:cNvCxnSpPr>
          <p:nvPr/>
        </p:nvCxnSpPr>
        <p:spPr>
          <a:xfrm rot="16200000" flipH="1">
            <a:off x="926219" y="2852022"/>
            <a:ext cx="1130807" cy="7803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10" idx="2"/>
            <a:endCxn id="2" idx="3"/>
          </p:cNvCxnSpPr>
          <p:nvPr/>
        </p:nvCxnSpPr>
        <p:spPr>
          <a:xfrm rot="5400000">
            <a:off x="3324612" y="2753197"/>
            <a:ext cx="1123802" cy="9850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2"/>
            <a:endCxn id="11" idx="3"/>
          </p:cNvCxnSpPr>
          <p:nvPr/>
        </p:nvCxnSpPr>
        <p:spPr>
          <a:xfrm rot="5400000">
            <a:off x="1989702" y="4301690"/>
            <a:ext cx="782228" cy="5141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" idx="2"/>
            <a:endCxn id="6" idx="1"/>
          </p:cNvCxnSpPr>
          <p:nvPr/>
        </p:nvCxnSpPr>
        <p:spPr>
          <a:xfrm rot="16200000" flipH="1">
            <a:off x="2645682" y="4159883"/>
            <a:ext cx="792088" cy="807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601449" y="4635715"/>
            <a:ext cx="23387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Proceso de estimación: Máxima Vero</a:t>
            </a:r>
            <a:r>
              <a:rPr lang="es-CL" sz="1600" b="1" dirty="0">
                <a:solidFill>
                  <a:srgbClr val="0033CC"/>
                </a:solidFill>
              </a:rPr>
              <a:t>similitud</a:t>
            </a:r>
          </a:p>
        </p:txBody>
      </p:sp>
      <p:cxnSp>
        <p:nvCxnSpPr>
          <p:cNvPr id="25" name="Conector recto de flecha 24"/>
          <p:cNvCxnSpPr>
            <a:stCxn id="6" idx="3"/>
            <a:endCxn id="23" idx="1"/>
          </p:cNvCxnSpPr>
          <p:nvPr/>
        </p:nvCxnSpPr>
        <p:spPr>
          <a:xfrm>
            <a:off x="5064616" y="4959751"/>
            <a:ext cx="536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0"/>
            <a:endCxn id="23" idx="2"/>
          </p:cNvCxnSpPr>
          <p:nvPr/>
        </p:nvCxnSpPr>
        <p:spPr>
          <a:xfrm flipH="1" flipV="1">
            <a:off x="6770841" y="5283787"/>
            <a:ext cx="4352" cy="66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0" idx="3"/>
            <a:endCxn id="23" idx="0"/>
          </p:cNvCxnSpPr>
          <p:nvPr/>
        </p:nvCxnSpPr>
        <p:spPr>
          <a:xfrm>
            <a:off x="5364088" y="2323781"/>
            <a:ext cx="1406753" cy="231193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6770841" y="4167663"/>
                <a:ext cx="442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41" y="4167663"/>
                <a:ext cx="44275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64277" y="4174050"/>
            <a:ext cx="193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Algoritmo de optimización</a:t>
            </a:r>
            <a:endParaRPr lang="es-C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Taller de Evaluación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6418" y="1590180"/>
            <a:ext cx="879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- Determinar los parámetros poblacionales y la condición de la población para </a:t>
            </a:r>
            <a:r>
              <a:rPr lang="es-CL" dirty="0" smtClean="0"/>
              <a:t>el mejor modelo/escenario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2" y="3140968"/>
            <a:ext cx="8992127" cy="333482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61029" y="2291109"/>
            <a:ext cx="8406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>
                <a:hlinkClick r:id="rId5"/>
              </a:rPr>
              <a:t>https://</a:t>
            </a:r>
            <a:r>
              <a:rPr lang="es-CL" sz="1600" dirty="0" smtClean="0">
                <a:hlinkClick r:id="rId5"/>
              </a:rPr>
              <a:t>docs.google.com/spreadsheets/d/1M3UGj9Myi9-9sG9isMgZaxrRN97YsoxIrEWG0ZECM_c/edit?usp=sharing</a:t>
            </a:r>
            <a:endParaRPr lang="es-CL" sz="16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59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La función de log-verosimilitud en evaluación de stock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73193" y="1797914"/>
            <a:ext cx="7434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/>
              <a:t>La tarea es “encontrar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s-CL" sz="2000" dirty="0"/>
              <a:t>que maximice la probabilidad de los datos (x) condicionada al conjunto de parámetros (modelo)”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2B66B62-D204-4A0D-AE3A-76EDD3F7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834" y="2793807"/>
            <a:ext cx="4014405" cy="39173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F6D1716-1C4C-42F8-9474-CC9B3A5EB383}"/>
              </a:ext>
            </a:extLst>
          </p:cNvPr>
          <p:cNvSpPr/>
          <p:nvPr/>
        </p:nvSpPr>
        <p:spPr>
          <a:xfrm>
            <a:off x="4842385" y="5877272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57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parámetros: Máxima Verosimilitud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3528" y="208145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Errores de observación (índices)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644008" y="2081451"/>
                <a:ext cx="1789847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081451"/>
                <a:ext cx="1789847" cy="316240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292080" y="2978987"/>
                <a:ext cx="1380826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i="1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78987"/>
                <a:ext cx="1380826" cy="397545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135038" y="2577548"/>
                <a:ext cx="4320480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s-CL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38" y="2577548"/>
                <a:ext cx="4320480" cy="316240"/>
              </a:xfrm>
              <a:prstGeom prst="rect">
                <a:avLst/>
              </a:prstGeom>
              <a:blipFill rotWithShape="0">
                <a:blip r:embed="rId6"/>
                <a:stretch>
                  <a:fillRect t="-19231" b="-365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144538" y="3060292"/>
                <a:ext cx="4320480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L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s-CL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L" sz="20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38" y="3060292"/>
                <a:ext cx="4320480" cy="316240"/>
              </a:xfrm>
              <a:prstGeom prst="rect">
                <a:avLst/>
              </a:prstGeom>
              <a:blipFill rotWithShape="0">
                <a:blip r:embed="rId7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1763688" y="4013667"/>
                <a:ext cx="3180807" cy="65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013667"/>
                <a:ext cx="3180807" cy="6544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899592" y="5229200"/>
                <a:ext cx="5875069" cy="1045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𝑙𝑙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𝑛𝑙𝑜𝑔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/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s-CL" b="1" i="0">
                                              <a:latin typeface="Cambria Math" panose="02040503050406030204" pitchFamily="18" charset="0"/>
                                            </a:rPr>
                                            <m:t>𝐥</m:t>
                                          </m:r>
                                          <m:r>
                                            <a:rPr lang="es-CL" b="1" i="0" smtClean="0">
                                              <a:latin typeface="Cambria Math" panose="02040503050406030204" pitchFamily="18" charset="0"/>
                                            </a:rPr>
                                            <m:t>𝐨𝐠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b="1">
                                          <a:latin typeface="Cambria Math" panose="02040503050406030204" pitchFamily="18" charset="0"/>
                                        </a:rPr>
                                        <m:t>𝐥</m:t>
                                      </m:r>
                                      <m:r>
                                        <a:rPr lang="es-CL" b="1" i="0" smtClean="0">
                                          <a:latin typeface="Cambria Math" panose="02040503050406030204" pitchFamily="18" charset="0"/>
                                        </a:rPr>
                                        <m:t>𝐨𝐠</m:t>
                                      </m:r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29200"/>
                <a:ext cx="5875069" cy="10458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5327104" y="4079294"/>
            <a:ext cx="336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>
                <a:solidFill>
                  <a:srgbClr val="FF0000"/>
                </a:solidFill>
              </a:rPr>
              <a:t>(Verosimilitud </a:t>
            </a:r>
            <a:r>
              <a:rPr lang="es-CL" sz="1400" dirty="0">
                <a:solidFill>
                  <a:srgbClr val="FF0000"/>
                </a:solidFill>
              </a:rPr>
              <a:t>conjunta de todas las observaciones)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6672906" y="5450334"/>
            <a:ext cx="336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>
                <a:solidFill>
                  <a:srgbClr val="FF0000"/>
                </a:solidFill>
              </a:rPr>
              <a:t>(Negativo de la función de log-verosimilitud)</a:t>
            </a:r>
            <a:endParaRPr lang="es-C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/>
      <p:bldP spid="18" grpId="0"/>
      <p:bldP spid="21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La función de log-verosimilitud en evaluación de stock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475656" y="2204864"/>
            <a:ext cx="0" cy="3888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15616" y="5733256"/>
            <a:ext cx="6552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 14"/>
          <p:cNvSpPr/>
          <p:nvPr/>
        </p:nvSpPr>
        <p:spPr>
          <a:xfrm>
            <a:off x="2843808" y="2204864"/>
            <a:ext cx="3886200" cy="3232357"/>
          </a:xfrm>
          <a:custGeom>
            <a:avLst/>
            <a:gdLst>
              <a:gd name="connsiteX0" fmla="*/ 3886200 w 3886200"/>
              <a:gd name="connsiteY0" fmla="*/ 16933 h 3232357"/>
              <a:gd name="connsiteX1" fmla="*/ 2573866 w 3886200"/>
              <a:gd name="connsiteY1" fmla="*/ 2472267 h 3232357"/>
              <a:gd name="connsiteX2" fmla="*/ 1007533 w 3886200"/>
              <a:gd name="connsiteY2" fmla="*/ 3081867 h 3232357"/>
              <a:gd name="connsiteX3" fmla="*/ 0 w 3886200"/>
              <a:gd name="connsiteY3" fmla="*/ 0 h 3232357"/>
              <a:gd name="connsiteX4" fmla="*/ 0 w 3886200"/>
              <a:gd name="connsiteY4" fmla="*/ 0 h 323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3232357">
                <a:moveTo>
                  <a:pt x="3886200" y="16933"/>
                </a:moveTo>
                <a:cubicBezTo>
                  <a:pt x="3469922" y="989189"/>
                  <a:pt x="3053644" y="1961445"/>
                  <a:pt x="2573866" y="2472267"/>
                </a:cubicBezTo>
                <a:cubicBezTo>
                  <a:pt x="2094088" y="2983089"/>
                  <a:pt x="1436511" y="3493911"/>
                  <a:pt x="1007533" y="3081867"/>
                </a:cubicBezTo>
                <a:cubicBezTo>
                  <a:pt x="578555" y="2669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475656" y="5437221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475656" y="4509120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4211960" y="5437221"/>
            <a:ext cx="0" cy="296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491880" y="4509120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580111" y="4509120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59514" y="577004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Symbol" panose="05050102010706020507" pitchFamily="18" charset="2"/>
              </a:rPr>
              <a:t>q</a:t>
            </a:r>
            <a:r>
              <a:rPr lang="es-CL" sz="2400" baseline="30000" dirty="0">
                <a:latin typeface="Symbol" panose="05050102010706020507" pitchFamily="18" charset="2"/>
              </a:rPr>
              <a:t>*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553820"/>
            <a:ext cx="2124235" cy="7348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0" y="4288620"/>
            <a:ext cx="414391" cy="120964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19" y="4865648"/>
            <a:ext cx="987525" cy="42306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089" y="4910182"/>
            <a:ext cx="942638" cy="37853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635664" y="550242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Symbol" panose="05050102010706020507" pitchFamily="18" charset="2"/>
              </a:rPr>
              <a:t>q</a:t>
            </a:r>
            <a:endParaRPr lang="es-CL" sz="2400" baseline="30000" dirty="0">
              <a:latin typeface="Symbol" panose="05050102010706020507" pitchFamily="18" charset="2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16216" y="2457003"/>
            <a:ext cx="2408395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La curvatura de la función L depende del contraste/calidad de los datos  vs modelo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378925" y="6076581"/>
            <a:ext cx="236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rgbClr val="0033CC"/>
                </a:solidFill>
              </a:rPr>
              <a:t>Conjunto de parámetros “</a:t>
            </a:r>
            <a:r>
              <a:rPr lang="es-CL" sz="1600" dirty="0" err="1">
                <a:solidFill>
                  <a:srgbClr val="0033CC"/>
                </a:solidFill>
              </a:rPr>
              <a:t>optimos</a:t>
            </a:r>
            <a:r>
              <a:rPr lang="es-CL" sz="1600" dirty="0">
                <a:solidFill>
                  <a:srgbClr val="0033CC"/>
                </a:solidFill>
              </a:rPr>
              <a:t>”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20888"/>
            <a:ext cx="9143999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 en un modelo de dinámica de poblaciones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7" y="3501008"/>
            <a:ext cx="3772660" cy="20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556792"/>
            <a:ext cx="6511596" cy="5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556792"/>
            <a:ext cx="642457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484784"/>
            <a:ext cx="582490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14216</TotalTime>
  <Words>396</Words>
  <Application>Microsoft Office PowerPoint</Application>
  <PresentationFormat>Presentación en pantalla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Avenir</vt:lpstr>
      <vt:lpstr>Calibri</vt:lpstr>
      <vt:lpstr>Calibri Light</vt:lpstr>
      <vt:lpstr>Cambria Math</vt:lpstr>
      <vt:lpstr>Courier New</vt:lpstr>
      <vt:lpstr>Symbol</vt:lpstr>
      <vt:lpstr>Times New Roman</vt:lpstr>
      <vt:lpstr>Tema de Office</vt:lpstr>
      <vt:lpstr>Evaluación de Recursos Acuáticos (Métodos Cuantitativos para la Evaluación de Recursos Pesqueros)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391</cp:revision>
  <dcterms:created xsi:type="dcterms:W3CDTF">2009-12-29T14:43:41Z</dcterms:created>
  <dcterms:modified xsi:type="dcterms:W3CDTF">2023-08-25T00:11:01Z</dcterms:modified>
</cp:coreProperties>
</file>