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sldIdLst>
    <p:sldId id="404" r:id="rId2"/>
    <p:sldId id="592" r:id="rId3"/>
    <p:sldId id="664" r:id="rId4"/>
    <p:sldId id="630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5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4" autoAdjust="0"/>
    <p:restoredTop sz="94590" autoAdjust="0"/>
  </p:normalViewPr>
  <p:slideViewPr>
    <p:cSldViewPr>
      <p:cViewPr varScale="1">
        <p:scale>
          <a:sx n="113" d="100"/>
          <a:sy n="113" d="100"/>
        </p:scale>
        <p:origin x="36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30-08-2023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872" y="854075"/>
            <a:ext cx="7772400" cy="1933575"/>
          </a:xfrm>
        </p:spPr>
        <p:txBody>
          <a:bodyPr>
            <a:normAutofit/>
          </a:bodyPr>
          <a:lstStyle/>
          <a:p>
            <a:r>
              <a:rPr lang="es-CL" b="1" dirty="0"/>
              <a:t>Evaluación de Recursos Acuáticos</a:t>
            </a:r>
            <a:br>
              <a:rPr lang="es-CL" b="1" dirty="0"/>
            </a:br>
            <a:r>
              <a:rPr lang="es-CL" sz="2700" b="1" dirty="0" smtClean="0"/>
              <a:t>(</a:t>
            </a:r>
            <a:r>
              <a:rPr lang="es-CL" sz="2700" b="1" dirty="0" smtClean="0">
                <a:latin typeface="Times New Roman" panose="02020603050405020304" pitchFamily="18" charset="0"/>
              </a:rPr>
              <a:t>Diplomado en </a:t>
            </a:r>
            <a:r>
              <a:rPr lang="es-CL" sz="2700" b="1" dirty="0">
                <a:latin typeface="Times New Roman" panose="02020603050405020304" pitchFamily="18" charset="0"/>
              </a:rPr>
              <a:t>Evaluación de Recursos Pesqueros)</a:t>
            </a:r>
            <a:r>
              <a:rPr lang="es-CL" sz="2700" b="1" dirty="0"/>
              <a:t/>
            </a:r>
            <a:br>
              <a:rPr lang="es-CL" sz="2700" b="1" dirty="0"/>
            </a:br>
            <a:endParaRPr lang="es-CL" sz="27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6672" y="3284984"/>
            <a:ext cx="6400800" cy="9144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1800" b="1" dirty="0"/>
              <a:t>Profesor Cristian Canales R.</a:t>
            </a:r>
          </a:p>
          <a:p>
            <a:pPr algn="ctr">
              <a:lnSpc>
                <a:spcPct val="80000"/>
              </a:lnSpc>
            </a:pPr>
            <a:r>
              <a:rPr lang="es-US" sz="1800" b="1" dirty="0"/>
              <a:t>ECM-PUCV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Decaimiento exponencial de una cohorte/clase anual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528" y="1676708"/>
            <a:ext cx="818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Ecuación de la dinámica de sobrevivencia a través del tiempo</a:t>
            </a:r>
            <a:endParaRPr lang="es-C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059832" y="2412174"/>
                <a:ext cx="2880320" cy="5843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𝑍𝑁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412174"/>
                <a:ext cx="2880320" cy="5843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409918" y="3356992"/>
            <a:ext cx="8180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La variación marginal (continua) del numero de individuos en el tiempo (t) es proporcional al tamaño de la población (N). La solución a esta ecuación diferencial es</a:t>
            </a:r>
            <a:endParaRPr lang="es-C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483768" y="4511723"/>
                <a:ext cx="4680521" cy="3147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s-CL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511723"/>
                <a:ext cx="4680521" cy="314766"/>
              </a:xfrm>
              <a:prstGeom prst="rect">
                <a:avLst/>
              </a:prstGeom>
              <a:blipFill rotWithShape="0">
                <a:blip r:embed="rId3"/>
                <a:stretch>
                  <a:fillRect t="-1923" b="-346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493806" y="5404636"/>
            <a:ext cx="7390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/>
              <a:t>Siendo Z la </a:t>
            </a:r>
            <a:r>
              <a:rPr lang="es-CL" sz="2000" dirty="0"/>
              <a:t>tasa instantánea de mortalidad total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Decaimiento exponencial de una cohorte/clase anual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528" y="1676708"/>
            <a:ext cx="818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Dinámica de sobrevivencia (S) a través de las edades/tiempo</a:t>
            </a:r>
            <a:endParaRPr lang="es-CL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1965"/>
          <a:stretch/>
        </p:blipFill>
        <p:spPr>
          <a:xfrm>
            <a:off x="46355" y="2041518"/>
            <a:ext cx="9097645" cy="48641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6573401"/>
            <a:ext cx="2879754" cy="346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012160" y="2608816"/>
                <a:ext cx="273630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608816"/>
                <a:ext cx="27363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6012160" y="2998635"/>
                <a:ext cx="288032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998635"/>
                <a:ext cx="2880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Tasa de sobrevivencia (S)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0325" y="1521658"/>
            <a:ext cx="8180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En una población explotada, la tasa de sobrevivencia está determinada por la tasa instantánea de mortalidad natural (M) y </a:t>
            </a:r>
            <a:r>
              <a:rPr lang="es-CL" b="1" dirty="0" smtClean="0"/>
              <a:t>la tasa instantánea de mortalidad por pesca </a:t>
            </a:r>
            <a:r>
              <a:rPr lang="es-CL" dirty="0" smtClean="0"/>
              <a:t>(F)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682970" y="3419127"/>
                <a:ext cx="14428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0" y="3419127"/>
                <a:ext cx="1442896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0127" t="-22000" r="-844" b="-44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82970" y="3910989"/>
                <a:ext cx="1785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0" y="3910989"/>
                <a:ext cx="178568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8191" t="-24000" r="-683" b="-44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653111" y="2942074"/>
                <a:ext cx="18943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1" y="2942074"/>
                <a:ext cx="189430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717" t="-24000" b="-44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/>
          <p:cNvSpPr txBox="1"/>
          <p:nvPr/>
        </p:nvSpPr>
        <p:spPr>
          <a:xfrm>
            <a:off x="495710" y="4653136"/>
            <a:ext cx="289850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S=Tasa de sobrevivientes</a:t>
            </a:r>
          </a:p>
          <a:p>
            <a:pPr algn="just"/>
            <a:r>
              <a:rPr lang="es-CL" dirty="0" smtClean="0"/>
              <a:t>M</a:t>
            </a:r>
            <a:r>
              <a:rPr lang="es-CL" dirty="0" smtClean="0"/>
              <a:t>= Mortalidad natural</a:t>
            </a:r>
          </a:p>
          <a:p>
            <a:pPr algn="just"/>
            <a:r>
              <a:rPr lang="es-CL" dirty="0" smtClean="0"/>
              <a:t>F= Mortalidad por </a:t>
            </a:r>
            <a:r>
              <a:rPr lang="es-CL" dirty="0" smtClean="0"/>
              <a:t>pesca</a:t>
            </a:r>
          </a:p>
          <a:p>
            <a:pPr algn="just"/>
            <a:r>
              <a:rPr lang="es-CL" dirty="0" smtClean="0"/>
              <a:t>Z=Mortalidad total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t="11577"/>
          <a:stretch/>
        </p:blipFill>
        <p:spPr>
          <a:xfrm>
            <a:off x="3563888" y="2444988"/>
            <a:ext cx="5430565" cy="38499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629876" y="980727"/>
            <a:ext cx="7610068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Efecto Selectividad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9552" y="1556791"/>
            <a:ext cx="818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Existe intención de remover a los individuos mas grandes/viejos. La tasa instantánea de mortalidad por pesca (F) se distribuye sobre las edades siguiendo un </a:t>
            </a:r>
            <a:r>
              <a:rPr lang="es-CL" b="1" dirty="0" smtClean="0"/>
              <a:t>patrón de selectividad/explotación </a:t>
            </a:r>
            <a:r>
              <a:rPr lang="es-CL" b="1" dirty="0" smtClean="0">
                <a:sym typeface="Symbol" panose="05050102010706020507" pitchFamily="18" charset="2"/>
              </a:rPr>
              <a:t></a:t>
            </a:r>
            <a:r>
              <a:rPr lang="es-CL" dirty="0" smtClean="0">
                <a:sym typeface="Symbol" panose="05050102010706020507" pitchFamily="18" charset="2"/>
              </a:rPr>
              <a:t> y le da forma/sentido a la </a:t>
            </a:r>
            <a:r>
              <a:rPr lang="es-CL" u="sng" dirty="0" smtClean="0">
                <a:sym typeface="Symbol" panose="05050102010706020507" pitchFamily="18" charset="2"/>
              </a:rPr>
              <a:t>distribución de edades de la captura</a:t>
            </a:r>
            <a:endParaRPr lang="es-CL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300192" y="3850346"/>
                <a:ext cx="1731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50346"/>
                <a:ext cx="17316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9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336297" y="496188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solidFill>
                  <a:srgbClr val="FF0000"/>
                </a:solidFill>
              </a:rPr>
              <a:t>Efecto global proporcional al esfuerzo de pesca</a:t>
            </a:r>
            <a:endParaRPr lang="es-CL" sz="16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04248" y="268253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solidFill>
                  <a:srgbClr val="FF0000"/>
                </a:solidFill>
              </a:rPr>
              <a:t>Efecto edad-específico</a:t>
            </a:r>
            <a:endParaRPr lang="es-CL" sz="16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>
            <a:stCxn id="12" idx="2"/>
          </p:cNvCxnSpPr>
          <p:nvPr/>
        </p:nvCxnSpPr>
        <p:spPr>
          <a:xfrm flipH="1">
            <a:off x="7848189" y="3021093"/>
            <a:ext cx="216199" cy="82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0"/>
            <a:endCxn id="21" idx="2"/>
          </p:cNvCxnSpPr>
          <p:nvPr/>
        </p:nvCxnSpPr>
        <p:spPr>
          <a:xfrm flipH="1" flipV="1">
            <a:off x="7166039" y="4219678"/>
            <a:ext cx="430398" cy="74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/>
          <a:srcRect t="9483"/>
          <a:stretch/>
        </p:blipFill>
        <p:spPr>
          <a:xfrm>
            <a:off x="257871" y="2969039"/>
            <a:ext cx="6057511" cy="3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1474324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La Ecuación de captura de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Baranov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74216" y="2080699"/>
                <a:ext cx="81801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000" dirty="0" smtClean="0"/>
                  <a:t>Representa el producto entre la tasa de explotación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L" sz="2000" dirty="0" smtClean="0"/>
                  <a:t> y el número de muertos totales de una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400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s-CL" sz="2000" dirty="0"/>
                  <a:t>)</a:t>
                </a:r>
              </a:p>
              <a:p>
                <a:pPr algn="just"/>
                <a:endParaRPr lang="es-CL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6" y="2080699"/>
                <a:ext cx="8180147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745" t="-2825" r="-8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2843808" y="3617874"/>
                <a:ext cx="3667944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s-CL" sz="2400" dirty="0" smtClean="0"/>
                  <a:t>)</a:t>
                </a:r>
                <a:endParaRPr lang="es-CL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17874"/>
                <a:ext cx="3667944" cy="420949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414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4518472" y="40463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Tasa de mortandad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354936" y="3391510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Tasa de sobrevivientes</a:t>
            </a:r>
            <a:endParaRPr lang="es-C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2830318" y="4768491"/>
                <a:ext cx="3667944" cy="665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s-CL" sz="2400" dirty="0" smtClean="0"/>
                  <a:t>)</a:t>
                </a:r>
                <a:endParaRPr lang="es-CL" sz="24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18" y="4768491"/>
                <a:ext cx="3667944" cy="665118"/>
              </a:xfrm>
              <a:prstGeom prst="rect">
                <a:avLst/>
              </a:prstGeom>
              <a:blipFill rotWithShape="0">
                <a:blip r:embed="rId6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3707904" y="2548650"/>
                <a:ext cx="36679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548650"/>
                <a:ext cx="36679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24" t="-3279" b="-98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2995657" y="1125329"/>
                <a:ext cx="3667944" cy="803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57" y="1125329"/>
                <a:ext cx="3667944" cy="8037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231536" y="35469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 bajo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61616" y="3537557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 alto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252622" y="200904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Abundancia media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52622" y="980727"/>
            <a:ext cx="1975562" cy="10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497" y="3906889"/>
            <a:ext cx="3589636" cy="26141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45" y="3916242"/>
            <a:ext cx="3589636" cy="261419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6300192" y="5445224"/>
            <a:ext cx="151216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La Captura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3568" y="1585453"/>
            <a:ext cx="8180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Es la proporción de individuos removidos de la población siguiendo un determinado efecto selectivo y cuya magnitud responde a la intensidad del esfuerzo de pesca</a:t>
            </a:r>
            <a:endParaRPr lang="es-C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1691680" y="3243496"/>
                <a:ext cx="36679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43496"/>
                <a:ext cx="36679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95" t="-3279" b="-98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783141" y="4814548"/>
                <a:ext cx="36679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41" y="4814548"/>
                <a:ext cx="36679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95" t="-5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3647021" y="3922120"/>
            <a:ext cx="47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0070C0"/>
                </a:solidFill>
              </a:rPr>
              <a:t>Patrón de explotación/selectividad</a:t>
            </a:r>
            <a:endParaRPr lang="es-CL" sz="2000" dirty="0">
              <a:solidFill>
                <a:srgbClr val="0070C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10271" y="4430260"/>
            <a:ext cx="279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 smtClean="0">
                <a:solidFill>
                  <a:srgbClr val="0070C0"/>
                </a:solidFill>
              </a:rPr>
              <a:t>Capturabilidad</a:t>
            </a:r>
            <a:r>
              <a:rPr lang="es-CL" sz="2000" dirty="0" smtClean="0">
                <a:solidFill>
                  <a:srgbClr val="0070C0"/>
                </a:solidFill>
              </a:rPr>
              <a:t>/eficiencia</a:t>
            </a:r>
            <a:endParaRPr lang="es-CL" sz="2000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20072" y="5373216"/>
            <a:ext cx="2904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smtClean="0">
                <a:solidFill>
                  <a:srgbClr val="0070C0"/>
                </a:solidFill>
              </a:rPr>
              <a:t>Esfuerzo de pesca/medios</a:t>
            </a:r>
            <a:endParaRPr lang="es-CL" sz="2000" dirty="0">
              <a:solidFill>
                <a:srgbClr val="0070C0"/>
              </a:solidFill>
            </a:endParaRPr>
          </a:p>
        </p:txBody>
      </p:sp>
      <p:cxnSp>
        <p:nvCxnSpPr>
          <p:cNvPr id="5" name="Conector angular 4"/>
          <p:cNvCxnSpPr>
            <a:endCxn id="2" idx="1"/>
          </p:cNvCxnSpPr>
          <p:nvPr/>
        </p:nvCxnSpPr>
        <p:spPr>
          <a:xfrm flipV="1">
            <a:off x="2699792" y="4122175"/>
            <a:ext cx="947229" cy="737924"/>
          </a:xfrm>
          <a:prstGeom prst="bentConnector3">
            <a:avLst>
              <a:gd name="adj1" fmla="val 12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 flipV="1">
            <a:off x="3419872" y="4648711"/>
            <a:ext cx="1695265" cy="257862"/>
          </a:xfrm>
          <a:prstGeom prst="bentConnector3">
            <a:avLst>
              <a:gd name="adj1" fmla="val 1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12" idx="1"/>
          </p:cNvCxnSpPr>
          <p:nvPr/>
        </p:nvCxnSpPr>
        <p:spPr>
          <a:xfrm>
            <a:off x="3923928" y="5276213"/>
            <a:ext cx="1296144" cy="297058"/>
          </a:xfrm>
          <a:prstGeom prst="bentConnector3">
            <a:avLst>
              <a:gd name="adj1" fmla="val 11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088155" y="2627789"/>
            <a:ext cx="47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0070C0"/>
                </a:solidFill>
              </a:rPr>
              <a:t>Abundancia media a la edad</a:t>
            </a:r>
            <a:endParaRPr lang="es-CL" sz="2000" dirty="0">
              <a:solidFill>
                <a:srgbClr val="0070C0"/>
              </a:solidFill>
            </a:endParaRPr>
          </a:p>
        </p:txBody>
      </p:sp>
      <p:cxnSp>
        <p:nvCxnSpPr>
          <p:cNvPr id="18" name="Conector angular 17"/>
          <p:cNvCxnSpPr>
            <a:endCxn id="16" idx="1"/>
          </p:cNvCxnSpPr>
          <p:nvPr/>
        </p:nvCxnSpPr>
        <p:spPr>
          <a:xfrm flipV="1">
            <a:off x="3131840" y="2827844"/>
            <a:ext cx="956315" cy="365892"/>
          </a:xfrm>
          <a:prstGeom prst="bentConnector3">
            <a:avLst>
              <a:gd name="adj1" fmla="val -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Efecto Selectividad (Logística)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/>
              <p:cNvSpPr txBox="1">
                <a:spLocks/>
              </p:cNvSpPr>
              <p:nvPr/>
            </p:nvSpPr>
            <p:spPr>
              <a:xfrm>
                <a:off x="223753" y="1710311"/>
                <a:ext cx="4225060" cy="4536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US" sz="1800" dirty="0" smtClean="0"/>
                  <a:t>La curva de selectividad logística es la mas habitual. </a:t>
                </a:r>
              </a:p>
              <a:p>
                <a:pPr algn="just"/>
                <a:r>
                  <a:rPr lang="es-US" sz="1800" dirty="0" smtClean="0"/>
                  <a:t>Puede presentar diversas </a:t>
                </a:r>
                <a:r>
                  <a:rPr lang="es-US" sz="1800" dirty="0"/>
                  <a:t>pendientes (d) con lo cual no solo variaciones en A50 afectan la sobrevivencia.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s-C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 sz="1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sz="1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CL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800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s-CL" sz="18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US" sz="1800" dirty="0"/>
              </a:p>
              <a:p>
                <a:pPr algn="just"/>
                <a:r>
                  <a:rPr lang="es-US" sz="1800" dirty="0"/>
                  <a:t>A menudo A50 y d son parámetros </a:t>
                </a:r>
                <a:r>
                  <a:rPr lang="es-US" sz="1800" dirty="0" smtClean="0"/>
                  <a:t>desconocidos</a:t>
                </a:r>
              </a:p>
              <a:p>
                <a:pPr algn="just"/>
                <a:endParaRPr lang="es-US" sz="1800" dirty="0"/>
              </a:p>
              <a:p>
                <a:pPr algn="just"/>
                <a:r>
                  <a:rPr lang="es-US" sz="1800" dirty="0" smtClean="0"/>
                  <a:t>d=A95-A50</a:t>
                </a:r>
                <a:endParaRPr lang="es-US" sz="1800" dirty="0"/>
              </a:p>
              <a:p>
                <a:pPr algn="just"/>
                <a:endParaRPr lang="es-CL" sz="1800" dirty="0"/>
              </a:p>
            </p:txBody>
          </p:sp>
        </mc:Choice>
        <mc:Fallback xmlns="">
          <p:sp>
            <p:nvSpPr>
              <p:cNvPr id="9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3" y="1710311"/>
                <a:ext cx="4225060" cy="4536505"/>
              </a:xfrm>
              <a:prstGeom prst="rect">
                <a:avLst/>
              </a:prstGeom>
              <a:blipFill rotWithShape="0">
                <a:blip r:embed="rId2"/>
                <a:stretch>
                  <a:fillRect l="-1010" t="-1344" r="-11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4" y="1706181"/>
            <a:ext cx="4300631" cy="369355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cxnSp>
        <p:nvCxnSpPr>
          <p:cNvPr id="11" name="Conector angular 10"/>
          <p:cNvCxnSpPr/>
          <p:nvPr/>
        </p:nvCxnSpPr>
        <p:spPr>
          <a:xfrm flipV="1">
            <a:off x="5456094" y="2207309"/>
            <a:ext cx="2820473" cy="2530700"/>
          </a:xfrm>
          <a:prstGeom prst="bentConnector3">
            <a:avLst>
              <a:gd name="adj1" fmla="val 32192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180522" y="4470747"/>
            <a:ext cx="1444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350" dirty="0">
                <a:solidFill>
                  <a:schemeClr val="bg1"/>
                </a:solidFill>
              </a:rPr>
              <a:t>“Filo de cuchillo”</a:t>
            </a:r>
            <a:endParaRPr lang="es-CL" sz="135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23528" y="111614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Efecto Selectividad (Logística)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cxnSp>
        <p:nvCxnSpPr>
          <p:cNvPr id="11" name="Conector angular 10"/>
          <p:cNvCxnSpPr/>
          <p:nvPr/>
        </p:nvCxnSpPr>
        <p:spPr>
          <a:xfrm flipV="1">
            <a:off x="5456094" y="2207309"/>
            <a:ext cx="2820473" cy="2530700"/>
          </a:xfrm>
          <a:prstGeom prst="bentConnector3">
            <a:avLst>
              <a:gd name="adj1" fmla="val 32192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180522" y="4470747"/>
            <a:ext cx="1444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350" dirty="0">
                <a:solidFill>
                  <a:schemeClr val="bg1"/>
                </a:solidFill>
              </a:rPr>
              <a:t>“Filo de cuchillo”</a:t>
            </a:r>
            <a:endParaRPr lang="es-CL" sz="135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69" y="2134255"/>
            <a:ext cx="4487045" cy="32677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7" y="2134256"/>
            <a:ext cx="4487045" cy="326773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907704" y="16756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A50 =4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82355" y="17051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A50 =10</a:t>
            </a:r>
            <a:endParaRPr lang="es-CL" dirty="0"/>
          </a:p>
        </p:txBody>
      </p:sp>
      <p:sp>
        <p:nvSpPr>
          <p:cNvPr id="4" name="Flecha derecha 3"/>
          <p:cNvSpPr/>
          <p:nvPr/>
        </p:nvSpPr>
        <p:spPr>
          <a:xfrm>
            <a:off x="5748474" y="3472659"/>
            <a:ext cx="864096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558800" y="5598396"/>
            <a:ext cx="7901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US" dirty="0" smtClean="0"/>
              <a:t>La frecuencia de edades de la captura se desplaza hacia las edades mayores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10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629876" y="980727"/>
            <a:ext cx="7610068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Efecto en la mortalidad 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9552" y="1556791"/>
            <a:ext cx="818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La mortalidad total se incrementa a partir de la edad de reclutamiento a la pesquería debido a la mortalidad por pesca 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983850" y="3861048"/>
                <a:ext cx="172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50" y="3861048"/>
                <a:ext cx="172367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901" r="-3546" b="-98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419144"/>
            <a:ext cx="5688632" cy="41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 smtClean="0"/>
              <a:t>Tests</a:t>
            </a:r>
            <a:r>
              <a:rPr lang="es-CL" sz="2800" b="1" dirty="0" smtClean="0"/>
              <a:t> de Hipótesis</a:t>
            </a:r>
            <a:endParaRPr lang="es-CL" sz="2800" b="1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536" y="2132856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Test de razón de </a:t>
            </a:r>
            <a:r>
              <a:rPr lang="es-CL" b="1" dirty="0" err="1" smtClean="0"/>
              <a:t>verosimilitd</a:t>
            </a:r>
            <a:endParaRPr lang="es-CL" b="1" dirty="0"/>
          </a:p>
        </p:txBody>
      </p:sp>
      <p:sp>
        <p:nvSpPr>
          <p:cNvPr id="12" name="Rectángulo 11"/>
          <p:cNvSpPr/>
          <p:nvPr/>
        </p:nvSpPr>
        <p:spPr>
          <a:xfrm>
            <a:off x="486519" y="2636912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u="sng" dirty="0" smtClean="0"/>
              <a:t>Evalúa </a:t>
            </a:r>
            <a:r>
              <a:rPr lang="es-CL" u="sng" dirty="0"/>
              <a:t>la bondad </a:t>
            </a:r>
            <a:r>
              <a:rPr lang="es-CL" u="sng" dirty="0" smtClean="0"/>
              <a:t>de </a:t>
            </a:r>
            <a:r>
              <a:rPr lang="es-CL" u="sng" dirty="0"/>
              <a:t>ajuste de dos modelos estadísticos en </a:t>
            </a:r>
            <a:r>
              <a:rPr lang="es-CL" u="sng" dirty="0" smtClean="0"/>
              <a:t>competencia</a:t>
            </a:r>
            <a:r>
              <a:rPr lang="es-CL" dirty="0" smtClean="0"/>
              <a:t>; uno </a:t>
            </a:r>
            <a:r>
              <a:rPr lang="es-CL" dirty="0"/>
              <a:t>encontrado por maximización en todo el espacio de parámetros y otro </a:t>
            </a:r>
            <a:r>
              <a:rPr lang="es-CL" dirty="0" smtClean="0"/>
              <a:t>condicionado de </a:t>
            </a:r>
            <a:r>
              <a:rPr lang="es-CL" dirty="0"/>
              <a:t>imponer alguna </a:t>
            </a:r>
            <a:r>
              <a:rPr lang="es-CL" dirty="0" smtClean="0"/>
              <a:t>restricción (supuestos).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Si </a:t>
            </a:r>
            <a:r>
              <a:rPr lang="es-CL" dirty="0"/>
              <a:t>la restricción (es decir, la hipótesis nula) está respaldada por los datos observados, las dos probabilidades no deberían diferir más que en un error de muestreo</a:t>
            </a:r>
            <a:r>
              <a:rPr lang="es-CL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Por </a:t>
            </a:r>
            <a:r>
              <a:rPr lang="es-CL" dirty="0"/>
              <a:t>lo tanto, la prueba de la razón de verosimilitud prueba si esta razón es significativamente diferente de uno o, de manera equivalente, si su logaritmo </a:t>
            </a:r>
            <a:r>
              <a:rPr lang="es-CL" dirty="0" smtClean="0"/>
              <a:t>natural </a:t>
            </a:r>
            <a:r>
              <a:rPr lang="es-CL" dirty="0"/>
              <a:t>es significativamente diferente de cero.</a:t>
            </a:r>
          </a:p>
        </p:txBody>
      </p:sp>
    </p:spTree>
    <p:extLst>
      <p:ext uri="{BB962C8B-B14F-4D97-AF65-F5344CB8AC3E}">
        <p14:creationId xmlns:p14="http://schemas.microsoft.com/office/powerpoint/2010/main" val="31362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 smtClean="0"/>
              <a:t>Tests</a:t>
            </a:r>
            <a:r>
              <a:rPr lang="es-CL" sz="2800" b="1" dirty="0" smtClean="0"/>
              <a:t> de Hipótesis</a:t>
            </a:r>
            <a:endParaRPr lang="es-CL" sz="2800" b="1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536" y="2132856"/>
            <a:ext cx="303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Test de razón de verosimilitud</a:t>
            </a: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86519" y="2636912"/>
                <a:ext cx="7992888" cy="710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9" y="2636912"/>
                <a:ext cx="7992888" cy="7106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486519" y="3689016"/>
                <a:ext cx="7512002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>
                    <a:ea typeface="Cambria Math" panose="02040503050406030204" pitchFamily="18" charset="0"/>
                  </a:rPr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CL" dirty="0" smtClean="0"/>
                  <a:t> es el modelo “óptimo” y el estadístico tiene distribución: </a:t>
                </a:r>
                <a:endParaRPr lang="es-C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9" y="3689016"/>
                <a:ext cx="7512002" cy="381066"/>
              </a:xfrm>
              <a:prstGeom prst="rect">
                <a:avLst/>
              </a:prstGeom>
              <a:blipFill rotWithShape="0">
                <a:blip r:embed="rId5"/>
                <a:stretch>
                  <a:fillRect l="-731" t="-7937" b="-238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24550" y="4268221"/>
                <a:ext cx="7992888" cy="40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sSubSup>
                        <m:sSub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0" y="4268221"/>
                <a:ext cx="7992888" cy="406843"/>
              </a:xfrm>
              <a:prstGeom prst="rect">
                <a:avLst/>
              </a:prstGeom>
              <a:blipFill rotWithShape="0">
                <a:blip r:embed="rId6"/>
                <a:stretch>
                  <a:fillRect t="-4478" b="-8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41318" y="4986532"/>
                <a:ext cx="7512002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/>
                  <a:t>               es el criterio de aceptación de H: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CL" dirty="0" smtClean="0"/>
                  <a:t> </a:t>
                </a:r>
                <a:endParaRPr lang="es-CL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18" y="4986532"/>
                <a:ext cx="7512002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7937" b="-238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683568" y="4920773"/>
                <a:ext cx="652165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20773"/>
                <a:ext cx="652165" cy="401520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82629" y="5565050"/>
                <a:ext cx="7992888" cy="40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≤</m:t>
                      </m:r>
                      <m:sSubSup>
                        <m:sSub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9" y="5565050"/>
                <a:ext cx="7992888" cy="401520"/>
              </a:xfrm>
              <a:prstGeom prst="rect">
                <a:avLst/>
              </a:prstGeom>
              <a:blipFill rotWithShape="0"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82629" y="6164022"/>
                <a:ext cx="7992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≤1.92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9" y="6164022"/>
                <a:ext cx="79928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340768"/>
            <a:ext cx="7050519" cy="51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Criterio de información de </a:t>
            </a:r>
            <a:r>
              <a:rPr lang="es-CL" sz="2800" b="1" dirty="0" err="1"/>
              <a:t>Akaike</a:t>
            </a:r>
            <a:r>
              <a:rPr lang="es-CL" sz="2800" b="1" dirty="0"/>
              <a:t> (AIC)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86519" y="2060848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u="sng" dirty="0" smtClean="0"/>
              <a:t>Medida relativa </a:t>
            </a:r>
            <a:r>
              <a:rPr lang="es-CL" dirty="0"/>
              <a:t>de </a:t>
            </a:r>
            <a:r>
              <a:rPr lang="es-CL" dirty="0" smtClean="0"/>
              <a:t>la </a:t>
            </a:r>
            <a:r>
              <a:rPr lang="es-CL" dirty="0"/>
              <a:t>calidad </a:t>
            </a:r>
            <a:r>
              <a:rPr lang="es-CL" dirty="0" smtClean="0"/>
              <a:t>de ajuste de un </a:t>
            </a:r>
            <a:r>
              <a:rPr lang="es-CL" dirty="0"/>
              <a:t>modelo estadístico, para </a:t>
            </a:r>
            <a:r>
              <a:rPr lang="es-CL" u="sng" dirty="0"/>
              <a:t>un </a:t>
            </a:r>
            <a:r>
              <a:rPr lang="es-CL" u="sng" dirty="0" smtClean="0"/>
              <a:t>determinado conjunto de datos</a:t>
            </a:r>
            <a:r>
              <a:rPr lang="es-CL" dirty="0" smtClean="0"/>
              <a:t>. El </a:t>
            </a:r>
            <a:r>
              <a:rPr lang="es-CL" dirty="0"/>
              <a:t>AIC proporciona un medio para la selección del </a:t>
            </a:r>
            <a:r>
              <a:rPr lang="es-CL" dirty="0" smtClean="0"/>
              <a:t>modelo (menor AIC).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AIC </a:t>
            </a:r>
            <a:r>
              <a:rPr lang="es-CL" u="sng" dirty="0" smtClean="0"/>
              <a:t>pondera la </a:t>
            </a:r>
            <a:r>
              <a:rPr lang="es-CL" u="sng" dirty="0"/>
              <a:t>bondad de ajuste del modelo y la complejidad del modelo</a:t>
            </a:r>
            <a:r>
              <a:rPr lang="es-CL" dirty="0"/>
              <a:t>. </a:t>
            </a:r>
            <a:r>
              <a:rPr lang="es-CL" dirty="0" smtClean="0"/>
              <a:t>Es </a:t>
            </a:r>
            <a:r>
              <a:rPr lang="es-CL" dirty="0"/>
              <a:t>una estimación relativa de la información perdida cuando se utiliza un modelo </a:t>
            </a:r>
            <a:r>
              <a:rPr lang="es-CL" dirty="0" smtClean="0"/>
              <a:t>para </a:t>
            </a:r>
            <a:r>
              <a:rPr lang="es-CL" dirty="0"/>
              <a:t>representar el proceso que genera los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AIC no </a:t>
            </a:r>
            <a:r>
              <a:rPr lang="es-CL" dirty="0" smtClean="0"/>
              <a:t>es </a:t>
            </a:r>
            <a:r>
              <a:rPr lang="es-CL" dirty="0"/>
              <a:t>una prueba de </a:t>
            </a:r>
            <a:r>
              <a:rPr lang="es-CL" dirty="0" smtClean="0"/>
              <a:t>hipótesis y </a:t>
            </a:r>
            <a:r>
              <a:rPr lang="es-CL" dirty="0"/>
              <a:t>no puede decir nada acerca de la calidad del modelo en un sentido absoluto.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73870" y="5589240"/>
            <a:ext cx="770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smtClean="0"/>
              <a:t>p</a:t>
            </a:r>
            <a:r>
              <a:rPr lang="es-CL" dirty="0" smtClean="0"/>
              <a:t> es el número de parámetros y </a:t>
            </a:r>
            <a:r>
              <a:rPr lang="es-CL" i="1" dirty="0" smtClean="0"/>
              <a:t>log(L)</a:t>
            </a:r>
            <a:r>
              <a:rPr lang="es-CL" dirty="0" smtClean="0"/>
              <a:t> la log-verosimilitud del modelo. Es una diferencia significativa si 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203848" y="5158141"/>
                <a:ext cx="2152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𝑨𝑰𝑪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158141"/>
                <a:ext cx="215283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6" t="-4348" r="-3683" b="-3478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568021" y="6235571"/>
                <a:ext cx="1030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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𝑨𝑰𝑪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021" y="6235571"/>
                <a:ext cx="10307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734" r="-5917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Criterio de información </a:t>
            </a:r>
            <a:r>
              <a:rPr lang="es-CL" sz="2800" b="1" dirty="0" smtClean="0"/>
              <a:t>Bayesiana (BIC</a:t>
            </a:r>
            <a:r>
              <a:rPr lang="es-CL" sz="2800" b="1" dirty="0"/>
              <a:t>)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86519" y="2060848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u="sng" dirty="0" smtClean="0"/>
              <a:t>Medida relativa </a:t>
            </a:r>
            <a:r>
              <a:rPr lang="es-CL" dirty="0"/>
              <a:t>de </a:t>
            </a:r>
            <a:r>
              <a:rPr lang="es-CL" dirty="0" smtClean="0"/>
              <a:t>la </a:t>
            </a:r>
            <a:r>
              <a:rPr lang="es-CL" dirty="0"/>
              <a:t>calidad </a:t>
            </a:r>
            <a:r>
              <a:rPr lang="es-CL" dirty="0" smtClean="0"/>
              <a:t>de ajuste de un </a:t>
            </a:r>
            <a:r>
              <a:rPr lang="es-CL" dirty="0"/>
              <a:t>modelo estadístico, para </a:t>
            </a:r>
            <a:r>
              <a:rPr lang="es-CL" u="sng" dirty="0"/>
              <a:t>un </a:t>
            </a:r>
            <a:r>
              <a:rPr lang="es-CL" u="sng" dirty="0" smtClean="0"/>
              <a:t>determinado conjunto de datos</a:t>
            </a:r>
            <a:r>
              <a:rPr lang="es-CL" dirty="0" smtClean="0"/>
              <a:t>. El </a:t>
            </a:r>
            <a:r>
              <a:rPr lang="es-CL" dirty="0"/>
              <a:t>AIC proporciona un medio para la selección del </a:t>
            </a:r>
            <a:r>
              <a:rPr lang="es-CL" dirty="0" smtClean="0"/>
              <a:t>modelo (menor BIC).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BIC penaliza los modelos con mayor número de parámetros, de manera más enfática que AIC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486654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smtClean="0"/>
              <a:t>p</a:t>
            </a:r>
            <a:r>
              <a:rPr lang="es-CL" dirty="0" smtClean="0"/>
              <a:t> es el número de parámetros, n el número de observaciones  y </a:t>
            </a:r>
            <a:r>
              <a:rPr lang="es-CL" i="1" dirty="0" smtClean="0"/>
              <a:t>log(L)</a:t>
            </a:r>
            <a:r>
              <a:rPr lang="es-CL" dirty="0" smtClean="0"/>
              <a:t> la log-verosimilitud del modelo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771800" y="4202361"/>
                <a:ext cx="2741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𝑩𝑰𝑪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𝒑</m:t>
                      </m:r>
                      <m:func>
                        <m:func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CL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func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202361"/>
                <a:ext cx="2741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82" t="-4348" r="-2895" b="-3478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7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Selección de modelos</a:t>
            </a:r>
            <a:endParaRPr lang="es-CL" sz="2800" b="1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20" y="2564904"/>
            <a:ext cx="779786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755576" y="321297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Modelo edad estructurado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467544" y="980727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Sobreviviencia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 de una cohorte/clase anual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6573401"/>
            <a:ext cx="2879754" cy="3469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" y="1916833"/>
            <a:ext cx="9070013" cy="38884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15488</TotalTime>
  <Words>728</Words>
  <Application>Microsoft Office PowerPoint</Application>
  <PresentationFormat>Presentación en pantalla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Avenir</vt:lpstr>
      <vt:lpstr>Calibri</vt:lpstr>
      <vt:lpstr>Calibri Light</vt:lpstr>
      <vt:lpstr>Cambria Math</vt:lpstr>
      <vt:lpstr>Symbol</vt:lpstr>
      <vt:lpstr>Times New Roman</vt:lpstr>
      <vt:lpstr>Tema de Office</vt:lpstr>
      <vt:lpstr>Evaluación de Recursos Acuáticos (Diplomado en Evaluación de Recursos Pesqueros)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419</cp:revision>
  <dcterms:created xsi:type="dcterms:W3CDTF">2009-12-29T14:43:41Z</dcterms:created>
  <dcterms:modified xsi:type="dcterms:W3CDTF">2023-08-31T13:51:55Z</dcterms:modified>
</cp:coreProperties>
</file>