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sldIdLst>
    <p:sldId id="404" r:id="rId2"/>
    <p:sldId id="684" r:id="rId3"/>
    <p:sldId id="713" r:id="rId4"/>
    <p:sldId id="709" r:id="rId5"/>
    <p:sldId id="716" r:id="rId6"/>
    <p:sldId id="726" r:id="rId7"/>
    <p:sldId id="727" r:id="rId8"/>
    <p:sldId id="711" r:id="rId9"/>
    <p:sldId id="707" r:id="rId10"/>
    <p:sldId id="732" r:id="rId11"/>
    <p:sldId id="728" r:id="rId12"/>
    <p:sldId id="720" r:id="rId13"/>
    <p:sldId id="692" r:id="rId14"/>
    <p:sldId id="680" r:id="rId15"/>
    <p:sldId id="733" r:id="rId16"/>
    <p:sldId id="693" r:id="rId17"/>
    <p:sldId id="694" r:id="rId18"/>
    <p:sldId id="729" r:id="rId19"/>
    <p:sldId id="730" r:id="rId20"/>
    <p:sldId id="689" r:id="rId21"/>
    <p:sldId id="681" r:id="rId22"/>
    <p:sldId id="718" r:id="rId23"/>
    <p:sldId id="737" r:id="rId24"/>
    <p:sldId id="722" r:id="rId25"/>
    <p:sldId id="734" r:id="rId26"/>
    <p:sldId id="736" r:id="rId27"/>
    <p:sldId id="735" r:id="rId28"/>
    <p:sldId id="721" r:id="rId29"/>
    <p:sldId id="738" r:id="rId30"/>
    <p:sldId id="739" r:id="rId31"/>
    <p:sldId id="723" r:id="rId32"/>
    <p:sldId id="725" r:id="rId33"/>
    <p:sldId id="719" r:id="rId3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les R" initials="CCR" lastIdx="3" clrIdx="0">
    <p:extLst>
      <p:ext uri="{19B8F6BF-5375-455C-9EA6-DF929625EA0E}">
        <p15:presenceInfo xmlns:p15="http://schemas.microsoft.com/office/powerpoint/2012/main" userId="Cristian Canales R" providerId="None"/>
      </p:ext>
    </p:extLst>
  </p:cmAuthor>
  <p:cmAuthor id="2" name="Cristian Canales" initials="CC" lastIdx="1" clrIdx="1">
    <p:extLst>
      <p:ext uri="{19B8F6BF-5375-455C-9EA6-DF929625EA0E}">
        <p15:presenceInfo xmlns:p15="http://schemas.microsoft.com/office/powerpoint/2012/main" userId="429af4bb6c22f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4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21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24C3-62C8-4AD4-9118-0F2190B679F3}" type="datetimeFigureOut">
              <a:rPr lang="es-CL" smtClean="0"/>
              <a:t>31-08-2023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97F3-1DD6-4536-80EA-49AD54A6A6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659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6F170-2D4D-4D6D-913E-CC025EA7A2C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9D57C-E2C7-44D3-B575-92C9755F2C2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0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23EB2-6AB1-4B7B-981B-D59611E807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1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7B047-D744-4EFD-B71C-83BCE3A37BA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0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26A9D-3103-42CF-8F9D-07D3C1636E0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688F-54C7-4E72-817D-3E75641C507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CC226-DA38-4AB9-8E31-3F536EC7D84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2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19AC7-D1A6-4A63-82A7-12862828BA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5394A-1EBA-424F-BCBD-071DA9A7986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1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805C7-73AB-4DDD-B287-BEDC2517D4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7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9C878D-1139-4945-97FE-D114EB404B5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1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ddonm.github.io/URMQMF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2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emf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70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.emf"/><Relationship Id="rId7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a/a2/Fishing_down_the_food_web.jpg/1200px-Fishing_down_the_food_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8881"/>
            <a:ext cx="7772400" cy="792088"/>
          </a:xfrm>
        </p:spPr>
        <p:txBody>
          <a:bodyPr/>
          <a:lstStyle/>
          <a:p>
            <a:r>
              <a:rPr lang="es-CL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recursos pesqueros</a:t>
            </a:r>
            <a:endParaRPr lang="es-CL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744" y="5373216"/>
            <a:ext cx="64008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s-ES_tradnl" sz="2400" b="1" dirty="0"/>
              <a:t>Profesor coordinador: Dr. Cristian M. Canales R.</a:t>
            </a:r>
          </a:p>
          <a:p>
            <a:pPr algn="ctr">
              <a:lnSpc>
                <a:spcPct val="80000"/>
              </a:lnSpc>
            </a:pPr>
            <a:r>
              <a:rPr lang="es-US" sz="2400" b="1" dirty="0"/>
              <a:t>ECM-PUCV</a:t>
            </a:r>
            <a:endParaRPr lang="es-ES" sz="24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6632"/>
            <a:ext cx="3056467" cy="8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0" y="-41000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Crecimiento a la edad (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Loo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Woo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k, t0, </a:t>
            </a:r>
            <a:r>
              <a:rPr lang="es-CL" sz="2400" b="1" dirty="0">
                <a:latin typeface="Times New Roman" panose="02020603050405020304" pitchFamily="18" charset="0"/>
                <a:ea typeface="Avenir"/>
                <a:sym typeface="Symbol" panose="05050102010706020507" pitchFamily="18" charset="2"/>
              </a:rPr>
              <a:t>, b)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3377236" y="4678000"/>
                <a:ext cx="4435124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𝐿𝑜𝑜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sSup>
                        <m:sSupPr>
                          <m:ctrlPr>
                            <a:rPr lang="es-419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36" y="4678000"/>
                <a:ext cx="4435124" cy="394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402774" y="5103221"/>
            <a:ext cx="523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Loo</a:t>
            </a:r>
            <a:r>
              <a:rPr lang="es-CL" dirty="0"/>
              <a:t>= longitud asintótica</a:t>
            </a:r>
          </a:p>
          <a:p>
            <a:r>
              <a:rPr lang="es-CL" dirty="0"/>
              <a:t>k = </a:t>
            </a:r>
            <a:r>
              <a:rPr lang="es-CL" dirty="0" err="1"/>
              <a:t>coef</a:t>
            </a:r>
            <a:r>
              <a:rPr lang="es-CL" dirty="0"/>
              <a:t> de crecimiento individual</a:t>
            </a:r>
          </a:p>
          <a:p>
            <a:r>
              <a:rPr lang="es-CL" dirty="0"/>
              <a:t>t0= Edad teórica cuando L=0 (a menudo supuesta 0.5)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18" y="716879"/>
            <a:ext cx="4691210" cy="396112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55776" y="35730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940555" y="11967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987BF704-D517-4BED-9A63-4D7A12900AED}"/>
              </a:ext>
            </a:extLst>
          </p:cNvPr>
          <p:cNvSpPr txBox="1"/>
          <p:nvPr/>
        </p:nvSpPr>
        <p:spPr>
          <a:xfrm>
            <a:off x="2934406" y="726160"/>
            <a:ext cx="281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Modelo de </a:t>
            </a:r>
            <a:r>
              <a:rPr lang="es-419" b="1" dirty="0" err="1"/>
              <a:t>Von</a:t>
            </a:r>
            <a:r>
              <a:rPr lang="es-419" b="1" dirty="0"/>
              <a:t> </a:t>
            </a:r>
            <a:r>
              <a:rPr lang="es-419" b="1" dirty="0" err="1"/>
              <a:t>Bertanlanfy</a:t>
            </a:r>
            <a:endParaRPr lang="es-419" b="1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="" xmlns:a16="http://schemas.microsoft.com/office/drawing/2014/main" id="{6B80CD63-0018-49A5-9EA4-CD4AB38766F5}"/>
              </a:ext>
            </a:extLst>
          </p:cNvPr>
          <p:cNvSpPr/>
          <p:nvPr/>
        </p:nvSpPr>
        <p:spPr>
          <a:xfrm rot="19430157">
            <a:off x="3540701" y="1406346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9D230773-333A-471A-9F4A-15F7AF0412BB}"/>
              </a:ext>
            </a:extLst>
          </p:cNvPr>
          <p:cNvSpPr txBox="1"/>
          <p:nvPr/>
        </p:nvSpPr>
        <p:spPr>
          <a:xfrm>
            <a:off x="3522617" y="1907745"/>
            <a:ext cx="20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compensación</a:t>
            </a:r>
          </a:p>
        </p:txBody>
      </p:sp>
    </p:spTree>
    <p:extLst>
      <p:ext uri="{BB962C8B-B14F-4D97-AF65-F5344CB8AC3E}">
        <p14:creationId xmlns:p14="http://schemas.microsoft.com/office/powerpoint/2010/main" val="38211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F8392174-C378-4824-A4AE-E716CE4D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8060"/>
            <a:ext cx="6281036" cy="5629519"/>
          </a:xfrm>
          <a:prstGeom prst="rect">
            <a:avLst/>
          </a:prstGeom>
        </p:spPr>
      </p:pic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0" y="-41000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Crecimiento a la edad (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Loo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Woo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k, t0, </a:t>
            </a:r>
            <a:r>
              <a:rPr lang="es-CL" sz="2400" b="1" dirty="0">
                <a:latin typeface="Times New Roman" panose="02020603050405020304" pitchFamily="18" charset="0"/>
                <a:ea typeface="Avenir"/>
                <a:sym typeface="Symbol" panose="05050102010706020507" pitchFamily="18" charset="2"/>
              </a:rPr>
              <a:t>, b)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B96D66E-26BE-4949-A9C6-00D0ED107CB8}"/>
              </a:ext>
            </a:extLst>
          </p:cNvPr>
          <p:cNvSpPr txBox="1"/>
          <p:nvPr/>
        </p:nvSpPr>
        <p:spPr>
          <a:xfrm>
            <a:off x="2332636" y="114617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0033CC"/>
                </a:solidFill>
              </a:rPr>
              <a:t>k=0.45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CFF3081-EA4E-452E-BC1B-D41D1360FE0B}"/>
              </a:ext>
            </a:extLst>
          </p:cNvPr>
          <p:cNvSpPr txBox="1"/>
          <p:nvPr/>
        </p:nvSpPr>
        <p:spPr>
          <a:xfrm>
            <a:off x="3556772" y="24467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k=0.15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978B1ED9-22F4-4B10-85A4-BB1C200263CF}"/>
              </a:ext>
            </a:extLst>
          </p:cNvPr>
          <p:cNvSpPr txBox="1"/>
          <p:nvPr/>
        </p:nvSpPr>
        <p:spPr>
          <a:xfrm>
            <a:off x="683568" y="579661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A mayor valor de k se debiera esperar mayor mortalidad natural (M) y menor longevidad (</a:t>
            </a:r>
            <a:r>
              <a:rPr lang="es-419" sz="2000" dirty="0" err="1"/>
              <a:t>Tmax</a:t>
            </a:r>
            <a:r>
              <a:rPr lang="es-419" sz="2000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3113767D-C4B0-46F8-BB71-9F2AD3A97584}"/>
              </a:ext>
            </a:extLst>
          </p:cNvPr>
          <p:cNvSpPr txBox="1"/>
          <p:nvPr/>
        </p:nvSpPr>
        <p:spPr>
          <a:xfrm>
            <a:off x="3172098" y="183218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00B050"/>
                </a:solidFill>
              </a:rPr>
              <a:t>k=0.30</a:t>
            </a:r>
          </a:p>
        </p:txBody>
      </p:sp>
    </p:spTree>
    <p:extLst>
      <p:ext uri="{BB962C8B-B14F-4D97-AF65-F5344CB8AC3E}">
        <p14:creationId xmlns:p14="http://schemas.microsoft.com/office/powerpoint/2010/main" val="101097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0" y="-41000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Crecimiento a la edad (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Loo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Woo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k, t0, </a:t>
            </a:r>
            <a:r>
              <a:rPr lang="es-CL" sz="2400" b="1" dirty="0">
                <a:latin typeface="Times New Roman" panose="02020603050405020304" pitchFamily="18" charset="0"/>
                <a:ea typeface="Avenir"/>
                <a:sym typeface="Symbol" panose="05050102010706020507" pitchFamily="18" charset="2"/>
              </a:rPr>
              <a:t>, b)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3563888" y="4838892"/>
                <a:ext cx="326704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𝐿𝑜𝑜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38892"/>
                <a:ext cx="3267048" cy="312650"/>
              </a:xfrm>
              <a:prstGeom prst="rect">
                <a:avLst/>
              </a:prstGeom>
              <a:blipFill rotWithShape="0">
                <a:blip r:embed="rId2"/>
                <a:stretch>
                  <a:fillRect l="-1306" r="-187" b="-98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486130" y="5301208"/>
            <a:ext cx="4115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Loo</a:t>
            </a:r>
            <a:r>
              <a:rPr lang="es-CL" dirty="0"/>
              <a:t>= longitud asintótica</a:t>
            </a:r>
          </a:p>
          <a:p>
            <a:r>
              <a:rPr lang="es-CL" dirty="0"/>
              <a:t>k = </a:t>
            </a:r>
            <a:r>
              <a:rPr lang="es-CL" dirty="0" err="1"/>
              <a:t>coef</a:t>
            </a:r>
            <a:r>
              <a:rPr lang="es-CL" dirty="0"/>
              <a:t> de crecimiento individual</a:t>
            </a:r>
          </a:p>
          <a:p>
            <a:r>
              <a:rPr lang="es-CL" dirty="0"/>
              <a:t>L0= longitud del grupo de edad mas </a:t>
            </a:r>
            <a:r>
              <a:rPr lang="es-CL" dirty="0" err="1"/>
              <a:t>jóven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4" y="723505"/>
            <a:ext cx="4716952" cy="398285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22862" y="284094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L0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75190" y="1199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987BF704-D517-4BED-9A63-4D7A12900AED}"/>
              </a:ext>
            </a:extLst>
          </p:cNvPr>
          <p:cNvSpPr txBox="1"/>
          <p:nvPr/>
        </p:nvSpPr>
        <p:spPr>
          <a:xfrm>
            <a:off x="3198832" y="752587"/>
            <a:ext cx="254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Modelo de Ford-</a:t>
            </a:r>
            <a:r>
              <a:rPr lang="es-419" b="1" dirty="0" err="1"/>
              <a:t>Walford</a:t>
            </a:r>
            <a:endParaRPr lang="es-419" b="1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92B5EDAE-2C81-4BB3-8FB2-9FAD7253ADF2}"/>
              </a:ext>
            </a:extLst>
          </p:cNvPr>
          <p:cNvSpPr txBox="1"/>
          <p:nvPr/>
        </p:nvSpPr>
        <p:spPr>
          <a:xfrm>
            <a:off x="5084176" y="1933993"/>
            <a:ext cx="37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Útil para independizarse de la edad (no se requiere asignación). Ejemplo: crustáceos</a:t>
            </a:r>
          </a:p>
        </p:txBody>
      </p:sp>
    </p:spTree>
    <p:extLst>
      <p:ext uri="{BB962C8B-B14F-4D97-AF65-F5344CB8AC3E}">
        <p14:creationId xmlns:p14="http://schemas.microsoft.com/office/powerpoint/2010/main" val="23713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5" y="626823"/>
            <a:ext cx="4956878" cy="41854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48" y="626823"/>
            <a:ext cx="3905797" cy="42113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C9573EF5-C098-4B9B-B759-63AA055D5F07}"/>
              </a:ext>
            </a:extLst>
          </p:cNvPr>
          <p:cNvSpPr txBox="1"/>
          <p:nvPr/>
        </p:nvSpPr>
        <p:spPr>
          <a:xfrm>
            <a:off x="3788302" y="648307"/>
            <a:ext cx="25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Relación peso-talla-edad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BF3A7900-344F-4305-8938-0C800668F6A1}"/>
                  </a:ext>
                </a:extLst>
              </p:cNvPr>
              <p:cNvSpPr txBox="1"/>
              <p:nvPr/>
            </p:nvSpPr>
            <p:spPr>
              <a:xfrm>
                <a:off x="6325343" y="2577854"/>
                <a:ext cx="115467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419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F3A7900-344F-4305-8938-0C800668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343" y="2577854"/>
                <a:ext cx="1154675" cy="281937"/>
              </a:xfrm>
              <a:prstGeom prst="rect">
                <a:avLst/>
              </a:prstGeom>
              <a:blipFill rotWithShape="0">
                <a:blip r:embed="rId4"/>
                <a:stretch>
                  <a:fillRect l="-2646" t="-4348" r="-2116" b="-869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="" xmlns:a16="http://schemas.microsoft.com/office/drawing/2014/main" id="{C382DA56-AB78-4DC7-85DC-E10371994426}"/>
              </a:ext>
            </a:extLst>
          </p:cNvPr>
          <p:cNvSpPr txBox="1"/>
          <p:nvPr/>
        </p:nvSpPr>
        <p:spPr>
          <a:xfrm>
            <a:off x="4148313" y="1083756"/>
            <a:ext cx="62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Woo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id="{5D620919-D13C-44E5-909A-FDF48453DB27}"/>
                  </a:ext>
                </a:extLst>
              </p:cNvPr>
              <p:cNvSpPr txBox="1"/>
              <p:nvPr/>
            </p:nvSpPr>
            <p:spPr>
              <a:xfrm>
                <a:off x="931330" y="4722154"/>
                <a:ext cx="329410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𝑊𝑜𝑜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419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419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419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D620919-D13C-44E5-909A-FDF48453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0" y="4722154"/>
                <a:ext cx="3294107" cy="300660"/>
              </a:xfrm>
              <a:prstGeom prst="rect">
                <a:avLst/>
              </a:prstGeom>
              <a:blipFill rotWithShape="0">
                <a:blip r:embed="rId5"/>
                <a:stretch>
                  <a:fillRect t="-2041" b="-306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0" y="-41000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Crecimiento a la edad (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Loo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Woo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k, t0, </a:t>
            </a:r>
            <a:r>
              <a:rPr lang="es-CL" sz="2400" b="1" dirty="0">
                <a:latin typeface="Times New Roman" panose="02020603050405020304" pitchFamily="18" charset="0"/>
                <a:ea typeface="Avenir"/>
                <a:sym typeface="Symbol" panose="05050102010706020507" pitchFamily="18" charset="2"/>
              </a:rPr>
              <a:t>, b)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85858220-2007-48A6-8E60-284B70B02D4A}"/>
              </a:ext>
            </a:extLst>
          </p:cNvPr>
          <p:cNvSpPr txBox="1"/>
          <p:nvPr/>
        </p:nvSpPr>
        <p:spPr>
          <a:xfrm>
            <a:off x="467544" y="532186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Crecimiento potencial del peso respecto de la talla (b=3): A pequeños incrementos en la longitud se registran grandes aumentos en el peso </a:t>
            </a:r>
            <a:r>
              <a:rPr lang="es-419" dirty="0" smtClean="0"/>
              <a:t>individual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110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arcador de contenido 2">
            <a:extLst>
              <a:ext uri="{FF2B5EF4-FFF2-40B4-BE49-F238E27FC236}">
                <a16:creationId xmlns="" xmlns:a16="http://schemas.microsoft.com/office/drawing/2014/main" id="{74C4B811-1CEF-43E7-BF6B-19E066EF18E8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</p:spTree>
    <p:extLst>
      <p:ext uri="{BB962C8B-B14F-4D97-AF65-F5344CB8AC3E}">
        <p14:creationId xmlns:p14="http://schemas.microsoft.com/office/powerpoint/2010/main" val="36127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="" xmlns:a16="http://schemas.microsoft.com/office/drawing/2014/main" id="{74C4B811-1CEF-43E7-BF6B-19E066EF18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476102"/>
            <a:ext cx="7125694" cy="39057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30951" y="5877272"/>
            <a:ext cx="745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Proporción de individuos maduros en una población respecto de la talla/edad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5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987BF704-D517-4BED-9A63-4D7A12900AED}"/>
              </a:ext>
            </a:extLst>
          </p:cNvPr>
          <p:cNvSpPr txBox="1"/>
          <p:nvPr/>
        </p:nvSpPr>
        <p:spPr>
          <a:xfrm>
            <a:off x="732667" y="5811362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Modelo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="" xmlns:a16="http://schemas.microsoft.com/office/drawing/2014/main" id="{1D8D93A3-B90D-46EB-AABD-22947662AF3C}"/>
                  </a:ext>
                </a:extLst>
              </p:cNvPr>
              <p:cNvSpPr/>
              <p:nvPr/>
            </p:nvSpPr>
            <p:spPr>
              <a:xfrm>
                <a:off x="3098087" y="5566211"/>
                <a:ext cx="5069849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s-419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den>
                          </m:f>
                          <m:r>
                            <a:rPr lang="es-419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419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419" sz="2400" i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419" sz="24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s-419" sz="2400" i="0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  <m:r>
                                    <a:rPr lang="es-419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s-419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1D8D93A3-B90D-46EB-AABD-22947662A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87" y="5566211"/>
                <a:ext cx="5069849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BA9A4459-7359-43B4-B909-3866F0E7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124744"/>
            <a:ext cx="5578685" cy="4142211"/>
          </a:xfrm>
          <a:prstGeom prst="rect">
            <a:avLst/>
          </a:prstGeom>
        </p:spPr>
      </p:pic>
      <p:sp>
        <p:nvSpPr>
          <p:cNvPr id="30" name="Marcador de contenido 2">
            <a:extLst>
              <a:ext uri="{FF2B5EF4-FFF2-40B4-BE49-F238E27FC236}">
                <a16:creationId xmlns="" xmlns:a16="http://schemas.microsoft.com/office/drawing/2014/main" id="{74C4B811-1CEF-43E7-BF6B-19E066EF18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24D0C1E6-0769-4A5D-9277-EE54DE15FA7B}"/>
              </a:ext>
            </a:extLst>
          </p:cNvPr>
          <p:cNvSpPr/>
          <p:nvPr/>
        </p:nvSpPr>
        <p:spPr>
          <a:xfrm>
            <a:off x="2699792" y="3356991"/>
            <a:ext cx="864096" cy="1173345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FD459896-C531-4EA9-8D5D-F4EE34B4BA9B}"/>
              </a:ext>
            </a:extLst>
          </p:cNvPr>
          <p:cNvSpPr/>
          <p:nvPr/>
        </p:nvSpPr>
        <p:spPr>
          <a:xfrm>
            <a:off x="2699792" y="2276872"/>
            <a:ext cx="1296144" cy="225232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DAF8B8C7-38BD-4D88-92B0-E2854077C698}"/>
              </a:ext>
            </a:extLst>
          </p:cNvPr>
          <p:cNvSpPr txBox="1"/>
          <p:nvPr/>
        </p:nvSpPr>
        <p:spPr>
          <a:xfrm>
            <a:off x="2890664" y="196796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95%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D410F7F0-5CC8-4EB7-99EC-8B4B5BC8AAFE}"/>
              </a:ext>
            </a:extLst>
          </p:cNvPr>
          <p:cNvSpPr txBox="1"/>
          <p:nvPr/>
        </p:nvSpPr>
        <p:spPr>
          <a:xfrm>
            <a:off x="2892097" y="306250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50%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4428B553-28BD-4906-8175-F8D1FCC817C8}"/>
              </a:ext>
            </a:extLst>
          </p:cNvPr>
          <p:cNvSpPr txBox="1"/>
          <p:nvPr/>
        </p:nvSpPr>
        <p:spPr>
          <a:xfrm>
            <a:off x="3131840" y="426468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A50m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="" xmlns:a16="http://schemas.microsoft.com/office/drawing/2014/main" id="{BF43D5B1-8C22-4F66-B582-704D6D0555BF}"/>
              </a:ext>
            </a:extLst>
          </p:cNvPr>
          <p:cNvSpPr txBox="1"/>
          <p:nvPr/>
        </p:nvSpPr>
        <p:spPr>
          <a:xfrm>
            <a:off x="3964485" y="426468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A95m</a:t>
            </a:r>
          </a:p>
        </p:txBody>
      </p:sp>
    </p:spTree>
    <p:extLst>
      <p:ext uri="{BB962C8B-B14F-4D97-AF65-F5344CB8AC3E}">
        <p14:creationId xmlns:p14="http://schemas.microsoft.com/office/powerpoint/2010/main" val="33663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 (A50m, A95m)</a:t>
            </a:r>
          </a:p>
        </p:txBody>
      </p:sp>
      <p:sp>
        <p:nvSpPr>
          <p:cNvPr id="30" name="Marcador de contenido 2">
            <a:extLst>
              <a:ext uri="{FF2B5EF4-FFF2-40B4-BE49-F238E27FC236}">
                <a16:creationId xmlns="" xmlns:a16="http://schemas.microsoft.com/office/drawing/2014/main" id="{74C4B811-1CEF-43E7-BF6B-19E066EF18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Madurez a la edad/talla (A/L50m, A/L95m)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41376"/>
            <a:ext cx="4363059" cy="512516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1427170" y="2465512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2517040" y="2499859"/>
            <a:ext cx="1758" cy="918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427170" y="1639077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2867330" y="1639077"/>
            <a:ext cx="1758" cy="1779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D9B696C0-6B08-491A-973E-2C92D625FF90}"/>
              </a:ext>
            </a:extLst>
          </p:cNvPr>
          <p:cNvSpPr txBox="1"/>
          <p:nvPr/>
        </p:nvSpPr>
        <p:spPr>
          <a:xfrm>
            <a:off x="5652120" y="2465512"/>
            <a:ext cx="3384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Estos parámetros pueden cambiar debido a factores ambientales o antrópicos (stress). </a:t>
            </a:r>
          </a:p>
        </p:txBody>
      </p:sp>
    </p:spTree>
    <p:extLst>
      <p:ext uri="{BB962C8B-B14F-4D97-AF65-F5344CB8AC3E}">
        <p14:creationId xmlns:p14="http://schemas.microsoft.com/office/powerpoint/2010/main" val="39275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9A3997C4-8D37-4849-A620-7D26CDD43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7"/>
          <a:stretch/>
        </p:blipFill>
        <p:spPr>
          <a:xfrm>
            <a:off x="568360" y="348164"/>
            <a:ext cx="8007280" cy="61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482B6571-416A-4E64-AB38-C399AF78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588749"/>
            <a:ext cx="6984775" cy="3213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2555348-0D16-444A-BC51-C5ACFA9E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77072"/>
            <a:ext cx="6782747" cy="24292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4766F63F-9E6D-41FF-BA88-0379C6116F45}"/>
              </a:ext>
            </a:extLst>
          </p:cNvPr>
          <p:cNvSpPr txBox="1"/>
          <p:nvPr/>
        </p:nvSpPr>
        <p:spPr>
          <a:xfrm>
            <a:off x="3948615" y="3834493"/>
            <a:ext cx="60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0033CC"/>
                </a:solidFill>
              </a:rPr>
              <a:t>TSM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92A98E2-1CF1-434E-81CF-91B0BB3F1533}"/>
              </a:ext>
            </a:extLst>
          </p:cNvPr>
          <p:cNvSpPr txBox="1"/>
          <p:nvPr/>
        </p:nvSpPr>
        <p:spPr>
          <a:xfrm>
            <a:off x="3948615" y="3142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0033CC"/>
                </a:solidFill>
              </a:rPr>
              <a:t>Madurez</a:t>
            </a:r>
          </a:p>
        </p:txBody>
      </p:sp>
    </p:spTree>
    <p:extLst>
      <p:ext uri="{BB962C8B-B14F-4D97-AF65-F5344CB8AC3E}">
        <p14:creationId xmlns:p14="http://schemas.microsoft.com/office/powerpoint/2010/main" val="21092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4752528" cy="628917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75883" y="2204864"/>
            <a:ext cx="380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3"/>
              </a:rPr>
              <a:t>https://haddonm.github.io/URMQMF/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339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0" y="-41000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Relación talla peso, madurez y valor reproductivo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905976BC-383B-4728-BCF8-9148D99A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5328592" cy="40463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3925A8FA-55C5-4760-9EFD-75AD6C0D4BDA}"/>
              </a:ext>
            </a:extLst>
          </p:cNvPr>
          <p:cNvSpPr txBox="1"/>
          <p:nvPr/>
        </p:nvSpPr>
        <p:spPr>
          <a:xfrm>
            <a:off x="341530" y="4941168"/>
            <a:ext cx="846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La relación talla-peso es un </a:t>
            </a:r>
            <a:r>
              <a:rPr lang="es-419" b="1" u="sng" dirty="0"/>
              <a:t>proxi de la relación de fecundidad </a:t>
            </a:r>
            <a:r>
              <a:rPr lang="es-419" dirty="0"/>
              <a:t>(talla-</a:t>
            </a:r>
            <a:r>
              <a:rPr lang="es-419" dirty="0" err="1"/>
              <a:t>num</a:t>
            </a:r>
            <a:r>
              <a:rPr lang="es-419" dirty="0"/>
              <a:t>. de huevos). Incremento potencial/exponencial del numero de huevos respecto del tamaño corporal</a:t>
            </a:r>
          </a:p>
          <a:p>
            <a:pPr algn="just"/>
            <a:endParaRPr lang="es-419" dirty="0"/>
          </a:p>
          <a:p>
            <a:pPr algn="just"/>
            <a:r>
              <a:rPr lang="es-419" dirty="0"/>
              <a:t>El </a:t>
            </a:r>
            <a:r>
              <a:rPr lang="es-419" b="1" u="sng" dirty="0"/>
              <a:t>valor reproductivo </a:t>
            </a:r>
            <a:r>
              <a:rPr lang="es-419" dirty="0"/>
              <a:t>de una población es el producto entre la fecundidad a la talla y la proporción de maduros a la talla.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E40B149B-ACEB-4024-9FC4-DF5A4D82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844804"/>
            <a:ext cx="3176786" cy="27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EE17D98B-148A-4B9B-9FBB-421D5EE4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4789837" cy="3558533"/>
          </a:xfrm>
          <a:prstGeom prst="rect">
            <a:avLst/>
          </a:prstGeom>
        </p:spPr>
      </p:pic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987BF704-D517-4BED-9A63-4D7A12900AED}"/>
              </a:ext>
            </a:extLst>
          </p:cNvPr>
          <p:cNvSpPr txBox="1"/>
          <p:nvPr/>
        </p:nvSpPr>
        <p:spPr>
          <a:xfrm>
            <a:off x="341529" y="1025353"/>
            <a:ext cx="8460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 smtClean="0"/>
              <a:t>La </a:t>
            </a:r>
            <a:r>
              <a:rPr lang="es-419" dirty="0"/>
              <a:t>cohorte/clase anual en condiciones virginales </a:t>
            </a:r>
            <a:r>
              <a:rPr lang="es-419" dirty="0" smtClean="0"/>
              <a:t>disminuye por M a la vez que incrementa el peso de los individuos. Existe una edad en la cual la biomasa es máxima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 smtClean="0"/>
              <a:t>Edad crítica=Edad óptima de captura para aprovechar </a:t>
            </a:r>
            <a:r>
              <a:rPr lang="es-419" dirty="0"/>
              <a:t>al máximo el crecimiento </a:t>
            </a:r>
            <a:r>
              <a:rPr lang="es-419" dirty="0" smtClean="0"/>
              <a:t>somático individual.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 smtClean="0"/>
              <a:t>Si </a:t>
            </a:r>
            <a:r>
              <a:rPr lang="es-419" dirty="0"/>
              <a:t>la pesca ocurre antes de t* se considera </a:t>
            </a:r>
            <a:r>
              <a:rPr lang="es-419" u="sng" dirty="0"/>
              <a:t>sobrepesca por crecimiento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=""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 y talla crítica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="" xmlns:a16="http://schemas.microsoft.com/office/drawing/2014/main" id="{6F0AF97F-A820-438F-9044-73DD4B5D3C64}"/>
              </a:ext>
            </a:extLst>
          </p:cNvPr>
          <p:cNvCxnSpPr/>
          <p:nvPr/>
        </p:nvCxnSpPr>
        <p:spPr>
          <a:xfrm>
            <a:off x="2267744" y="3723298"/>
            <a:ext cx="0" cy="20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3AD2E9A-1B98-46AD-A6B4-DF227A03645C}"/>
              </a:ext>
            </a:extLst>
          </p:cNvPr>
          <p:cNvSpPr txBox="1"/>
          <p:nvPr/>
        </p:nvSpPr>
        <p:spPr>
          <a:xfrm>
            <a:off x="2195736" y="33200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t*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="" xmlns:a16="http://schemas.microsoft.com/office/drawing/2014/main" id="{B8C9CA8C-8909-4904-B101-70A24E419B8F}"/>
                  </a:ext>
                </a:extLst>
              </p:cNvPr>
              <p:cNvSpPr/>
              <p:nvPr/>
            </p:nvSpPr>
            <p:spPr>
              <a:xfrm>
                <a:off x="5436096" y="3723298"/>
                <a:ext cx="2976391" cy="7146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419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i="0">
                          <a:latin typeface="Cambria Math" panose="02040503050406030204" pitchFamily="18" charset="0"/>
                        </a:rPr>
                        <m:t>  + </m:t>
                      </m:r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s-419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𝑏𝐾</m:t>
                              </m:r>
                            </m:num>
                            <m:den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 +1</m:t>
                          </m:r>
                        </m:e>
                      </m:d>
                      <m:r>
                        <a:rPr lang="es-419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C9CA8C-8909-4904-B101-70A24E419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723298"/>
                <a:ext cx="2976391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-3836" y="1988840"/>
            <a:ext cx="9144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CL" b="1" dirty="0"/>
              <a:t>Dinámica poblacional edad-estructurada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59632" y="3645024"/>
            <a:ext cx="6818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Modelo de equilibrio y sobrevivencia a la edad (natural y por pesca)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Captura </a:t>
            </a:r>
            <a:r>
              <a:rPr lang="es-CL" dirty="0"/>
              <a:t>a la </a:t>
            </a:r>
            <a:r>
              <a:rPr lang="es-CL" dirty="0" smtClean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Rendimiento y biomasa por recluta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39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3C2BB1AC-F2FC-4FA6-A85A-8FD782150875}"/>
              </a:ext>
            </a:extLst>
          </p:cNvPr>
          <p:cNvSpPr txBox="1">
            <a:spLocks/>
          </p:cNvSpPr>
          <p:nvPr/>
        </p:nvSpPr>
        <p:spPr>
          <a:xfrm>
            <a:off x="8329" y="2348880"/>
            <a:ext cx="9144000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 algn="ctr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Equilibrio  </a:t>
            </a:r>
            <a:r>
              <a:rPr lang="es-CL" sz="2400" b="1" dirty="0" smtClean="0">
                <a:latin typeface="Times New Roman" panose="02020603050405020304" pitchFamily="18" charset="0"/>
                <a:ea typeface="Avenir"/>
              </a:rPr>
              <a:t>poblacional</a:t>
            </a:r>
          </a:p>
          <a:p>
            <a:pPr marL="0" indent="0" algn="ctr"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4751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9612" t="14347" r="9439" b="46454"/>
          <a:stretch/>
        </p:blipFill>
        <p:spPr>
          <a:xfrm>
            <a:off x="1619672" y="1442875"/>
            <a:ext cx="4933827" cy="2656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9450" t="51799" r="49601" b="7601"/>
          <a:stretch/>
        </p:blipFill>
        <p:spPr>
          <a:xfrm>
            <a:off x="1619672" y="4005064"/>
            <a:ext cx="4933826" cy="27515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339752" y="3356992"/>
            <a:ext cx="3816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11760" y="5445224"/>
            <a:ext cx="3816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6804248" y="3861048"/>
            <a:ext cx="233975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Valores de equilibrio de largo plazo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300192" y="3356992"/>
            <a:ext cx="432048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6300192" y="4869160"/>
            <a:ext cx="432048" cy="476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="" xmlns:a16="http://schemas.microsoft.com/office/drawing/2014/main" id="{3C2BB1AC-F2FC-4FA6-A85A-8FD7821508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Equilibrio  poblacional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436096" y="299612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0212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388" y="1995114"/>
            <a:ext cx="85325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Dinámica </a:t>
            </a:r>
            <a:r>
              <a:rPr lang="es-CL" dirty="0"/>
              <a:t>poblacional </a:t>
            </a:r>
            <a:r>
              <a:rPr lang="es-CL" dirty="0" smtClean="0"/>
              <a:t>edad-estructurada considerando reclutamiento </a:t>
            </a:r>
            <a:r>
              <a:rPr lang="es-CL" dirty="0"/>
              <a:t>(R0) y la mortalidad </a:t>
            </a:r>
            <a:r>
              <a:rPr lang="es-CL" dirty="0" smtClean="0"/>
              <a:t>constante </a:t>
            </a:r>
            <a:r>
              <a:rPr lang="es-CL" dirty="0"/>
              <a:t>en el </a:t>
            </a:r>
            <a:r>
              <a:rPr lang="es-CL" dirty="0" smtClean="0"/>
              <a:t>tiempo. Las respuestas esperadas son promedios de largo plazo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87916" y="133130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ea typeface="Avenir"/>
              </a:rPr>
              <a:t>Modelo de equilibrio</a:t>
            </a:r>
            <a:endParaRPr lang="es-C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1039" y="3747341"/>
            <a:ext cx="853255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b="1" u="sng" dirty="0" smtClean="0"/>
              <a:t>Pregunta a responder</a:t>
            </a:r>
          </a:p>
          <a:p>
            <a:pPr algn="just"/>
            <a:endParaRPr lang="es-CL" dirty="0"/>
          </a:p>
          <a:p>
            <a:pPr algn="just"/>
            <a:r>
              <a:rPr lang="es-CL" dirty="0" smtClean="0"/>
              <a:t>¿ Que debiera suceder con los desembarques/rendimientos de pesca, la población y su biomasa en el largo plazo, frente a cambios (políticas) en el esfuerzo de pesca y en la selectividad (= talla de primera captura) 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60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6855"/>
          <a:stretch/>
        </p:blipFill>
        <p:spPr>
          <a:xfrm>
            <a:off x="107504" y="1124744"/>
            <a:ext cx="4735264" cy="555832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04048" y="1268760"/>
            <a:ext cx="383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- A mayor </a:t>
            </a:r>
            <a:r>
              <a:rPr lang="es-CL" sz="1600" dirty="0" err="1" smtClean="0"/>
              <a:t>Lc</a:t>
            </a:r>
            <a:r>
              <a:rPr lang="es-CL" sz="1600" dirty="0" smtClean="0"/>
              <a:t> menor mayor biomasa para grandes niveles de esfuerzo de pesca (F)</a:t>
            </a:r>
            <a:endParaRPr lang="es-CL" sz="16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974799" y="2060848"/>
            <a:ext cx="383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- El mismo objetivo de manejo (B/B0) puede ser alcanzado sin variar el esfuerzo de pesca pero solo modificando la talla de captura</a:t>
            </a:r>
            <a:endParaRPr lang="es-CL" sz="16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991567" y="4224040"/>
            <a:ext cx="3833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- El máximo rendimiento de pesca se obtiene con cierta talla de captura permitiendo rendimientos sostenidos aún con aumentos de F (= talla crítica!)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41577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487977"/>
            <a:ext cx="4312381" cy="500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16" y="1484784"/>
            <a:ext cx="4312381" cy="500571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217398" y="1115452"/>
            <a:ext cx="3655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 smtClean="0">
                <a:latin typeface="Times New Roman" panose="02020603050405020304" pitchFamily="18" charset="0"/>
                <a:ea typeface="Avenir"/>
              </a:rPr>
              <a:t>Isopletas</a:t>
            </a:r>
            <a:r>
              <a:rPr lang="es-CL" b="1" dirty="0" smtClean="0">
                <a:latin typeface="Times New Roman" panose="02020603050405020304" pitchFamily="18" charset="0"/>
                <a:ea typeface="Avenir"/>
              </a:rPr>
              <a:t> de rendimiento y biomasa</a:t>
            </a:r>
            <a:endParaRPr lang="es-CL" dirty="0"/>
          </a:p>
        </p:txBody>
      </p:sp>
      <p:sp>
        <p:nvSpPr>
          <p:cNvPr id="13" name="Estrella de 5 puntas 12"/>
          <p:cNvSpPr/>
          <p:nvPr/>
        </p:nvSpPr>
        <p:spPr>
          <a:xfrm>
            <a:off x="2246345" y="2564904"/>
            <a:ext cx="201122" cy="1661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strella de 5 puntas 13"/>
          <p:cNvSpPr/>
          <p:nvPr/>
        </p:nvSpPr>
        <p:spPr>
          <a:xfrm>
            <a:off x="6699637" y="2584555"/>
            <a:ext cx="201122" cy="1661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1403648" y="6381328"/>
            <a:ext cx="6797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>
                <a:solidFill>
                  <a:srgbClr val="0033CC"/>
                </a:solidFill>
              </a:rPr>
              <a:t>Para mantener la población se puede gestionar el esfuerzo de pesca y/o la selectividad</a:t>
            </a:r>
            <a:endParaRPr lang="es-CL" sz="1400" dirty="0">
              <a:solidFill>
                <a:srgbClr val="0033CC"/>
              </a:solidFill>
            </a:endParaRPr>
          </a:p>
        </p:txBody>
      </p:sp>
      <p:sp>
        <p:nvSpPr>
          <p:cNvPr id="18" name="Estrella de 5 puntas 17"/>
          <p:cNvSpPr/>
          <p:nvPr/>
        </p:nvSpPr>
        <p:spPr>
          <a:xfrm>
            <a:off x="2771800" y="2568985"/>
            <a:ext cx="201122" cy="16614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strella de 5 puntas 18"/>
          <p:cNvSpPr/>
          <p:nvPr/>
        </p:nvSpPr>
        <p:spPr>
          <a:xfrm>
            <a:off x="7225092" y="2588636"/>
            <a:ext cx="201122" cy="16614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1" name="Conector recto de flecha 20"/>
          <p:cNvCxnSpPr>
            <a:endCxn id="18" idx="1"/>
          </p:cNvCxnSpPr>
          <p:nvPr/>
        </p:nvCxnSpPr>
        <p:spPr>
          <a:xfrm flipV="1">
            <a:off x="2447467" y="2632445"/>
            <a:ext cx="324333" cy="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922014" y="2695792"/>
            <a:ext cx="324333" cy="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87917" y="1569123"/>
            <a:ext cx="853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Nos interesa modelar </a:t>
            </a:r>
            <a:r>
              <a:rPr lang="es-CL" dirty="0" smtClean="0"/>
              <a:t>los atributos poblacionales/demográficos considerando </a:t>
            </a:r>
            <a:r>
              <a:rPr lang="es-CL" dirty="0"/>
              <a:t>los </a:t>
            </a:r>
            <a:r>
              <a:rPr lang="es-CL" dirty="0" smtClean="0"/>
              <a:t>aspectos </a:t>
            </a:r>
            <a:r>
              <a:rPr lang="es-CL" dirty="0"/>
              <a:t>biológicos y pesqueros cuando el reclutamiento (R0) y la mortalidad es constante en el </a:t>
            </a:r>
            <a:r>
              <a:rPr lang="es-CL" dirty="0" smtClean="0"/>
              <a:t>tiempo. 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0688" y="3007019"/>
            <a:ext cx="8180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b="1" u="sng" dirty="0"/>
              <a:t>Sobrevivencia a la edad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i="1" dirty="0"/>
              <a:t>R</a:t>
            </a:r>
            <a:r>
              <a:rPr lang="es-CL" i="1" baseline="-25000" dirty="0"/>
              <a:t>0</a:t>
            </a:r>
            <a:r>
              <a:rPr lang="es-CL" i="1" dirty="0"/>
              <a:t> </a:t>
            </a:r>
            <a:r>
              <a:rPr lang="es-CL" dirty="0"/>
              <a:t>es el reclutamiento de largo-plazo,  </a:t>
            </a:r>
            <a:r>
              <a:rPr lang="es-CL" i="1" dirty="0" err="1"/>
              <a:t>ar</a:t>
            </a:r>
            <a:r>
              <a:rPr lang="es-CL" dirty="0"/>
              <a:t> edad de reclutamiento y </a:t>
            </a:r>
            <a:r>
              <a:rPr lang="es-CL" i="1" dirty="0"/>
              <a:t>A</a:t>
            </a:r>
            <a:r>
              <a:rPr lang="es-CL" dirty="0"/>
              <a:t> edad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067944" y="2877657"/>
                <a:ext cx="3444661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/(1−</m:t>
                                </m:r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77657"/>
                <a:ext cx="3444661" cy="1025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16400" y="4691627"/>
                <a:ext cx="1297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0" y="4691627"/>
                <a:ext cx="12972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56" r="-3756" b="-111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10501" y="5081841"/>
                <a:ext cx="130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CL"/>
                </a:defPPr>
                <a:lvl1pPr>
                  <a:defRPr sz="2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8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180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s-C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8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1" y="5081841"/>
                <a:ext cx="130311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738" r="-467" b="-28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287917" y="5380650"/>
                <a:ext cx="4201535" cy="88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95−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7" y="5380650"/>
                <a:ext cx="4201535" cy="887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52885" y="1177981"/>
            <a:ext cx="338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ea typeface="Avenir"/>
              </a:rPr>
              <a:t>Modelo de </a:t>
            </a:r>
            <a:r>
              <a:rPr lang="es-CL" b="1" dirty="0" smtClean="0">
                <a:latin typeface="Times New Roman" panose="02020603050405020304" pitchFamily="18" charset="0"/>
                <a:ea typeface="Avenir"/>
              </a:rPr>
              <a:t>equilibrio por recluta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63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  <p:bldP spid="13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9378" y="1625254"/>
            <a:ext cx="8180147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Biomasa total: </a:t>
            </a:r>
            <a:r>
              <a:rPr lang="es-CL" dirty="0" smtClean="0"/>
              <a:t>Corresponde a la suma en peso de todos los individuos a través de los grupos de edades a inicios de año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203848" y="2320005"/>
                <a:ext cx="1400512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320005"/>
                <a:ext cx="1400512" cy="676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67544" y="1147203"/>
            <a:ext cx="281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latin typeface="Times New Roman" panose="02020603050405020304" pitchFamily="18" charset="0"/>
                <a:ea typeface="Avenir"/>
              </a:rPr>
              <a:t>Estimadores de la biomasa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99378" y="3284984"/>
                <a:ext cx="8180147" cy="17543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b="1" dirty="0" smtClean="0"/>
                  <a:t>Biomasa explotable/vulnerable: </a:t>
                </a:r>
                <a:r>
                  <a:rPr lang="es-CL" dirty="0" smtClean="0"/>
                  <a:t>Corresponde a la suma en peso de todos los individuos explotables/vulnerables a través de los grupos de edades en alguna fracción del año 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s-CL" dirty="0" smtClean="0"/>
                  <a:t>=0-1).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L" dirty="0" smtClean="0"/>
                  <a:t>selectividad a la edad</a:t>
                </a:r>
              </a:p>
              <a:p>
                <a:pPr algn="just"/>
                <a:endParaRPr lang="es-CL" dirty="0"/>
              </a:p>
              <a:p>
                <a:pPr algn="just"/>
                <a:endParaRPr lang="es-CL" dirty="0"/>
              </a:p>
              <a:p>
                <a:pPr algn="just"/>
                <a:endParaRPr lang="es-CL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8" y="3284984"/>
                <a:ext cx="8180147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596" t="-1724" r="-5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3059832" y="4164977"/>
                <a:ext cx="242637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164977"/>
                <a:ext cx="2426370" cy="672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399378" y="5125148"/>
                <a:ext cx="8180147" cy="147732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b="1" dirty="0" smtClean="0"/>
                  <a:t>Biomasa </a:t>
                </a:r>
                <a:r>
                  <a:rPr lang="es-CL" b="1" dirty="0" err="1" smtClean="0"/>
                  <a:t>desovante</a:t>
                </a:r>
                <a:r>
                  <a:rPr lang="es-CL" b="1" dirty="0" smtClean="0"/>
                  <a:t>: </a:t>
                </a:r>
                <a:r>
                  <a:rPr lang="es-CL" dirty="0" smtClean="0"/>
                  <a:t>Corresponde a la suma en peso de todos los individuos adultos a través de los grupos de edades en alguna fracción del año (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L" dirty="0" smtClean="0"/>
                  <a:t>=0-1).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CL" dirty="0" smtClean="0"/>
                  <a:t>madurez a la edad</a:t>
                </a:r>
                <a:endParaRPr lang="es-CL" dirty="0"/>
              </a:p>
              <a:p>
                <a:pPr algn="just"/>
                <a:endParaRPr lang="es-CL" dirty="0"/>
              </a:p>
              <a:p>
                <a:pPr algn="just"/>
                <a:endParaRPr lang="es-CL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8" y="5125148"/>
                <a:ext cx="8180147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596" t="-2049" r="-59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3059832" y="5919303"/>
                <a:ext cx="242637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919303"/>
                <a:ext cx="2426370" cy="6721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2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1" grpId="0" animBg="1"/>
      <p:bldP spid="14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836" y="1988840"/>
            <a:ext cx="9144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CL" b="1" dirty="0"/>
              <a:t>Sobre parámetros biológicos (individuales)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331640" y="3861048"/>
            <a:ext cx="4119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Mortalidad 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Crecimiento individual (en talla y peso)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Madurez sexual a la edad/talla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Potencial reproductivo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Biomasa y talla </a:t>
            </a:r>
            <a:r>
              <a:rPr lang="es-CL" dirty="0" smtClean="0"/>
              <a:t>crítica</a:t>
            </a:r>
          </a:p>
        </p:txBody>
      </p:sp>
    </p:spTree>
    <p:extLst>
      <p:ext uri="{BB962C8B-B14F-4D97-AF65-F5344CB8AC3E}">
        <p14:creationId xmlns:p14="http://schemas.microsoft.com/office/powerpoint/2010/main" val="16923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536" y="2204864"/>
            <a:ext cx="8180147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CL" b="1" dirty="0" smtClean="0"/>
              <a:t>Desembarque total: </a:t>
            </a:r>
            <a:r>
              <a:rPr lang="es-CL" dirty="0" smtClean="0"/>
              <a:t>Corresponde a la suma en peso de todos los individuos capturados a través de los grupos de edades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3200006" y="2899615"/>
                <a:ext cx="1400512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06" y="2899615"/>
                <a:ext cx="1400512" cy="676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67544" y="1147203"/>
            <a:ext cx="390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smtClean="0">
                <a:latin typeface="Times New Roman" panose="02020603050405020304" pitchFamily="18" charset="0"/>
                <a:ea typeface="Avenir"/>
              </a:rPr>
              <a:t>Estimadores de la biomasa y capturas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01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10501" y="2010017"/>
                <a:ext cx="421621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/(1−</m:t>
                                </m:r>
                                <m:sSup>
                                  <m:sSup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1" y="2010017"/>
                <a:ext cx="4216219" cy="1025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60607" y="5531107"/>
                <a:ext cx="1004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14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7" y="5531107"/>
                <a:ext cx="100482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636" r="-3030" b="-8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60607" y="5130373"/>
                <a:ext cx="10105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CL"/>
                </a:defPPr>
                <a:lvl1pPr>
                  <a:defRPr sz="2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4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4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140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s-C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14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7" y="5130373"/>
                <a:ext cx="101053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3614" b="-257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49115" y="3338019"/>
                <a:ext cx="3168880" cy="710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sz="1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s-C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95−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" y="3338019"/>
                <a:ext cx="3168880" cy="7107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52885" y="11779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ea typeface="Avenir"/>
              </a:rPr>
              <a:t>Modelo de equilibrio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466" y="4002605"/>
            <a:ext cx="5077534" cy="268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560607" y="5922768"/>
                <a:ext cx="2484363" cy="229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𝐿𝑜𝑜</m:t>
                      </m:r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14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7" y="5922768"/>
                <a:ext cx="2484363" cy="229935"/>
              </a:xfrm>
              <a:prstGeom prst="rect">
                <a:avLst/>
              </a:prstGeom>
              <a:blipFill rotWithShape="0">
                <a:blip r:embed="rId9"/>
                <a:stretch>
                  <a:fillRect l="-2451" b="-324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76767" y="4171051"/>
                <a:ext cx="3604000" cy="710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sz="1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s-C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CL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7" y="4171051"/>
                <a:ext cx="3604000" cy="7107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560606" y="6274963"/>
                <a:ext cx="2484363" cy="232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419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L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s-CL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419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6" y="6274963"/>
                <a:ext cx="2484363" cy="232821"/>
              </a:xfrm>
              <a:prstGeom prst="rect">
                <a:avLst/>
              </a:prstGeom>
              <a:blipFill rotWithShape="0">
                <a:blip r:embed="rId11"/>
                <a:stretch>
                  <a:fillRect l="-2451" b="-76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2"/>
          <a:srcRect r="26807"/>
          <a:stretch/>
        </p:blipFill>
        <p:spPr>
          <a:xfrm>
            <a:off x="4860032" y="1965949"/>
            <a:ext cx="3960440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554773" y="1863925"/>
                <a:ext cx="2196306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CL"/>
                </a:defPPr>
                <a:lvl1pPr>
                  <a:defRPr sz="2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8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L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18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L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CL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  <m:r>
                        <a:rPr lang="es-CL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18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73" y="1863925"/>
                <a:ext cx="2196306" cy="567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452885" y="11779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ea typeface="Avenir"/>
              </a:rPr>
              <a:t>Modelo de equilibrio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74665" y="3429000"/>
                <a:ext cx="1400512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5" y="3429000"/>
                <a:ext cx="1400512" cy="676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09781" y="4283278"/>
                <a:ext cx="242637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1" y="4283278"/>
                <a:ext cx="2426370" cy="672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73367" y="5167097"/>
                <a:ext cx="242637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7" y="5167097"/>
                <a:ext cx="2426370" cy="6721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569594" y="2608430"/>
                <a:ext cx="1400512" cy="67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4" y="2608430"/>
                <a:ext cx="1400512" cy="6769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7944" y="2147528"/>
            <a:ext cx="386769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1" grpId="0"/>
      <p:bldP spid="12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395536" y="332656"/>
            <a:ext cx="7772400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Edad/talla crítica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="" xmlns:a16="http://schemas.microsoft.com/office/drawing/2014/main" id="{490CEBA8-7DAC-43E5-96CE-06258D41C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sz="2400" b="1" dirty="0">
              <a:latin typeface="Times New Roman" panose="02020603050405020304" pitchFamily="18" charset="0"/>
              <a:ea typeface="Aveni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Taller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76545" y="948859"/>
            <a:ext cx="865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Calcular la biomasa </a:t>
            </a:r>
            <a:r>
              <a:rPr lang="es-CL" dirty="0" err="1" smtClean="0"/>
              <a:t>desovante</a:t>
            </a:r>
            <a:r>
              <a:rPr lang="es-CL" dirty="0" smtClean="0"/>
              <a:t> y el rendimiento en equilibrio por recluta considerando un nivel de mortalidad por pesca equivalente a la mortalidad </a:t>
            </a:r>
            <a:r>
              <a:rPr lang="es-CL" dirty="0" smtClean="0"/>
              <a:t>natural. Considere los </a:t>
            </a:r>
            <a:r>
              <a:rPr lang="es-CL" dirty="0" smtClean="0"/>
              <a:t>siguientes parámetros biológicos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3079216" y="2130494"/>
                <a:ext cx="2793585" cy="68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CL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L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s-CL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/(1−</m:t>
                                </m:r>
                                <m:sSup>
                                  <m:sSupPr>
                                    <m:ctrlP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2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s-CL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L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16" y="2130494"/>
                <a:ext cx="2793585" cy="6838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3104879" y="4629814"/>
                <a:ext cx="8660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12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79" y="4629814"/>
                <a:ext cx="866006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225" r="-2817" b="-64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3104879" y="4229080"/>
                <a:ext cx="866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CL"/>
                </a:defPPr>
                <a:lvl1pPr>
                  <a:defRPr sz="2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12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2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sz="120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120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79" y="4229080"/>
                <a:ext cx="866712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196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3027191" y="2899294"/>
                <a:ext cx="2741263" cy="622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 sz="1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sz="12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num>
                                    <m:den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95−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91" y="2899294"/>
                <a:ext cx="2741263" cy="622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3104879" y="5021475"/>
                <a:ext cx="2484363" cy="197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200" b="0" i="1" smtClean="0">
                          <a:latin typeface="Cambria Math" panose="02040503050406030204" pitchFamily="18" charset="0"/>
                        </a:rPr>
                        <m:t>𝐿𝑜𝑜</m:t>
                      </m:r>
                      <m:r>
                        <a:rPr lang="es-419" sz="12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419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s-419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419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419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s-419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419" sz="12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79" y="5021475"/>
                <a:ext cx="2484363" cy="197170"/>
              </a:xfrm>
              <a:prstGeom prst="rect">
                <a:avLst/>
              </a:prstGeom>
              <a:blipFill rotWithShape="0">
                <a:blip r:embed="rId6"/>
                <a:stretch>
                  <a:fillRect l="-2206" b="-37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3005067" y="3606666"/>
                <a:ext cx="2995500" cy="622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CL" sz="1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s-C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CL" sz="12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d>
                                </m:e>
                              </m:func>
                              <m:d>
                                <m:dPr>
                                  <m:ctrlP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i="1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CL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067" y="3606666"/>
                <a:ext cx="2995500" cy="622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12123F6F-7D03-4422-93F5-E75C3E153C9A}"/>
                  </a:ext>
                </a:extLst>
              </p:cNvPr>
              <p:cNvSpPr txBox="1"/>
              <p:nvPr/>
            </p:nvSpPr>
            <p:spPr>
              <a:xfrm>
                <a:off x="3104878" y="5373670"/>
                <a:ext cx="2484363" cy="199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419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C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419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419" sz="12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123F6F-7D03-4422-93F5-E75C3E153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78" y="5373670"/>
                <a:ext cx="2484363" cy="199670"/>
              </a:xfrm>
              <a:prstGeom prst="rect">
                <a:avLst/>
              </a:prstGeom>
              <a:blipFill rotWithShape="0">
                <a:blip r:embed="rId8"/>
                <a:stretch>
                  <a:fillRect l="-2206" t="-3125" b="-125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6516216" y="2143250"/>
                <a:ext cx="1468479" cy="378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s-CL"/>
                </a:defPPr>
                <a:lvl1pPr>
                  <a:defRPr sz="20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/>
                          </m:ctrlPr>
                        </m:sSubPr>
                        <m:e>
                          <m:r>
                            <a:rPr lang="es-CL" sz="1200" b="0" i="1" smtClean="0"/>
                            <m:t>𝐶</m:t>
                          </m:r>
                        </m:e>
                        <m:sub>
                          <m:r>
                            <a:rPr lang="es-CL" sz="1200"/>
                            <m:t>𝑎</m:t>
                          </m:r>
                        </m:sub>
                      </m:sSub>
                      <m:r>
                        <a:rPr lang="es-CL" sz="1200" b="0" i="1" smtClean="0"/>
                        <m:t>=</m:t>
                      </m:r>
                      <m:f>
                        <m:fPr>
                          <m:ctrlPr>
                            <a:rPr lang="es-CL" sz="1200" b="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es-CL" sz="1200" i="1"/>
                              </m:ctrlPr>
                            </m:sSubPr>
                            <m:e>
                              <m:r>
                                <a:rPr lang="es-CL" sz="1200"/>
                                <m:t>𝐶</m:t>
                              </m:r>
                            </m:e>
                            <m:sub>
                              <m:r>
                                <a:rPr lang="es-CL" sz="1200"/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1200" i="1"/>
                              </m:ctrlPr>
                            </m:sSubPr>
                            <m:e>
                              <m:r>
                                <a:rPr lang="es-CL" sz="1200" b="0" i="1" smtClean="0"/>
                                <m:t>𝑍</m:t>
                              </m:r>
                            </m:e>
                            <m:sub>
                              <m:r>
                                <a:rPr lang="es-CL" sz="1200"/>
                                <m:t>𝑎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L" sz="1200" i="1"/>
                          </m:ctrlPr>
                        </m:sSubPr>
                        <m:e>
                          <m:r>
                            <a:rPr lang="es-CL" sz="1200" b="0" i="1" smtClean="0"/>
                            <m:t>𝑁</m:t>
                          </m:r>
                        </m:e>
                        <m:sub>
                          <m:r>
                            <a:rPr lang="es-CL" sz="1200"/>
                            <m:t>𝑎</m:t>
                          </m:r>
                        </m:sub>
                      </m:sSub>
                      <m:r>
                        <a:rPr lang="es-CL" sz="1200" b="0" i="1" smtClean="0"/>
                        <m:t>(1−</m:t>
                      </m:r>
                      <m:sSup>
                        <m:sSupPr>
                          <m:ctrlPr>
                            <a:rPr lang="es-CL" sz="1200" b="0" i="1" smtClean="0"/>
                          </m:ctrlPr>
                        </m:sSupPr>
                        <m:e>
                          <m:r>
                            <a:rPr lang="es-CL" sz="1200" b="0" i="1" smtClean="0"/>
                            <m:t>𝑒</m:t>
                          </m:r>
                        </m:e>
                        <m:sup>
                          <m:r>
                            <a:rPr lang="es-CL" sz="1200" b="0" i="1" smtClean="0"/>
                            <m:t>−</m:t>
                          </m:r>
                          <m:sSub>
                            <m:sSubPr>
                              <m:ctrlPr>
                                <a:rPr lang="es-CL" sz="1200" i="1"/>
                              </m:ctrlPr>
                            </m:sSubPr>
                            <m:e>
                              <m:r>
                                <a:rPr lang="es-CL" sz="1200" b="0" i="1" smtClean="0"/>
                                <m:t>𝑍</m:t>
                              </m:r>
                            </m:e>
                            <m:sub>
                              <m:r>
                                <a:rPr lang="es-CL" sz="1200"/>
                                <m:t>𝑎</m:t>
                              </m:r>
                            </m:sub>
                          </m:sSub>
                        </m:sup>
                      </m:sSup>
                      <m:r>
                        <a:rPr lang="es-CL" sz="1200" b="0" i="1" smtClean="0"/>
                        <m:t>)</m:t>
                      </m:r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43250"/>
                <a:ext cx="1468479" cy="378117"/>
              </a:xfrm>
              <a:prstGeom prst="rect">
                <a:avLst/>
              </a:prstGeom>
              <a:blipFill rotWithShape="0">
                <a:blip r:embed="rId9"/>
                <a:stretch>
                  <a:fillRect l="-2075" t="-3226" r="-3320" b="-645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6485219" y="3043197"/>
                <a:ext cx="1728422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𝑑𝑓𝑡</m:t>
                                  </m:r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219" y="3043197"/>
                <a:ext cx="1728422" cy="448200"/>
              </a:xfrm>
              <a:prstGeom prst="rect">
                <a:avLst/>
              </a:prstGeom>
              <a:blipFill rotWithShape="0">
                <a:blip r:embed="rId10"/>
                <a:stretch>
                  <a:fillRect l="-9541" t="-148649" r="-2473" b="-2067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6475397" y="3523810"/>
                <a:ext cx="1716624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𝑑𝑡𝑠</m:t>
                                  </m:r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CL" sz="1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s-CL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97" y="3523810"/>
                <a:ext cx="1716624" cy="448200"/>
              </a:xfrm>
              <a:prstGeom prst="rect">
                <a:avLst/>
              </a:prstGeom>
              <a:blipFill rotWithShape="0">
                <a:blip r:embed="rId11"/>
                <a:stretch>
                  <a:fillRect l="-8865" t="-148649" r="-3546" b="-2067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6560490" y="2562584"/>
                <a:ext cx="908454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C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L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1200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90" y="2562584"/>
                <a:ext cx="908454" cy="448200"/>
              </a:xfrm>
              <a:prstGeom prst="rect">
                <a:avLst/>
              </a:prstGeom>
              <a:blipFill rotWithShape="0">
                <a:blip r:embed="rId12"/>
                <a:stretch>
                  <a:fillRect l="-29530" t="-148649" r="-83221" b="-2067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2915816" y="1844824"/>
            <a:ext cx="5688632" cy="38884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3023" y="5161676"/>
            <a:ext cx="1581371" cy="114316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2409" y="2079184"/>
            <a:ext cx="1377903" cy="3323987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M=0.2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A50=5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A95=7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Fref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R0=1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dtf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dts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=0.8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=150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k=0.15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t0=-0.5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=0.001</a:t>
            </a:r>
          </a:p>
          <a:p>
            <a:r>
              <a:rPr lang="es-C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A50m=6</a:t>
            </a:r>
          </a:p>
          <a:p>
            <a:r>
              <a:rPr lang="es-C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A95m=7</a:t>
            </a:r>
          </a:p>
        </p:txBody>
      </p:sp>
    </p:spTree>
    <p:extLst>
      <p:ext uri="{BB962C8B-B14F-4D97-AF65-F5344CB8AC3E}">
        <p14:creationId xmlns:p14="http://schemas.microsoft.com/office/powerpoint/2010/main" val="1281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611560" y="1016789"/>
            <a:ext cx="7610068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Mortalidad natural (modelos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bio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-analógicos)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7233" y="1797233"/>
            <a:ext cx="8085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dirty="0"/>
              <a:t>A menudo es supuesta constante entre edades a través del tiempo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M debe ser coherente con la longevidad de la especie y la tasa de crecimiento k  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99091"/>
              </p:ext>
            </p:extLst>
          </p:nvPr>
        </p:nvGraphicFramePr>
        <p:xfrm>
          <a:off x="194733" y="3429000"/>
          <a:ext cx="4318372" cy="22905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69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43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3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7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4507">
                <a:tc>
                  <a:txBody>
                    <a:bodyPr/>
                    <a:lstStyle/>
                    <a:p>
                      <a:pPr algn="l" fontAlgn="b"/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 err="1">
                          <a:effectLst/>
                        </a:rPr>
                        <a:t>Sobreviviencia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u="none" strike="noStrike" dirty="0">
                          <a:effectLst/>
                        </a:rPr>
                        <a:t>Edad máxima (año)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1%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3%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5%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2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2.30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1.84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1.50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4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1.15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0.92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0.75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6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0.77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0.61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0.50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8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0.58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0.46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0.37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10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0.46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0.37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0.30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20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0.23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0.18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0.15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b="1" u="none" strike="noStrike" dirty="0">
                          <a:effectLst/>
                        </a:rPr>
                        <a:t>40</a:t>
                      </a:r>
                      <a:endParaRPr lang="es-C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0.12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>
                          <a:effectLst/>
                        </a:rPr>
                        <a:t>0.09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0.07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t="10809" r="3641"/>
          <a:stretch/>
        </p:blipFill>
        <p:spPr>
          <a:xfrm>
            <a:off x="4644008" y="3140967"/>
            <a:ext cx="4330876" cy="306415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300192" y="429309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M=0.3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501979" y="513355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M=0.6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7504" y="3105370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Valores de M según longevidad y % sobrevida</a:t>
            </a:r>
          </a:p>
        </p:txBody>
      </p:sp>
    </p:spTree>
    <p:extLst>
      <p:ext uri="{BB962C8B-B14F-4D97-AF65-F5344CB8AC3E}">
        <p14:creationId xmlns:p14="http://schemas.microsoft.com/office/powerpoint/2010/main" val="42063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611560" y="1016789"/>
            <a:ext cx="7610068" cy="360041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Mortalidad natural (modelos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bio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-analógicos)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26121"/>
            <a:ext cx="747816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11560" y="1679306"/>
            <a:ext cx="7886700" cy="3693910"/>
          </a:xfrm>
        </p:spPr>
        <p:txBody>
          <a:bodyPr>
            <a:noAutofit/>
          </a:bodyPr>
          <a:lstStyle/>
          <a:p>
            <a:r>
              <a:rPr lang="es-CL" sz="1600" b="1" dirty="0" err="1"/>
              <a:t>Pauly</a:t>
            </a:r>
            <a:r>
              <a:rPr lang="es-CL" sz="1600" b="1" dirty="0"/>
              <a:t> (1980)</a:t>
            </a:r>
          </a:p>
          <a:p>
            <a:endParaRPr lang="es-CL" sz="1600" b="0" i="1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r>
              <a:rPr lang="es-CL" sz="1600" dirty="0" smtClean="0"/>
              <a:t>Donde el factor </a:t>
            </a:r>
            <a:r>
              <a:rPr lang="es-CL" sz="1600" i="1" dirty="0"/>
              <a:t>0.8 </a:t>
            </a:r>
            <a:r>
              <a:rPr lang="es-CL" sz="1600" dirty="0"/>
              <a:t>es para peces pelágicos y </a:t>
            </a:r>
            <a:r>
              <a:rPr lang="es-CL" sz="1600" i="1" dirty="0"/>
              <a:t>T</a:t>
            </a:r>
            <a:r>
              <a:rPr lang="es-CL" sz="1600" dirty="0"/>
              <a:t> es la temperatura </a:t>
            </a:r>
            <a:r>
              <a:rPr lang="es-CL" sz="1600" dirty="0" smtClean="0"/>
              <a:t>del mar</a:t>
            </a:r>
            <a:endParaRPr lang="es-CL" sz="1600" i="1" baseline="-25000" dirty="0"/>
          </a:p>
          <a:p>
            <a:pPr marL="0" indent="0">
              <a:buNone/>
            </a:pPr>
            <a:endParaRPr lang="es-CL" sz="1600" i="1" baseline="-25000" dirty="0"/>
          </a:p>
          <a:p>
            <a:pPr marL="0" indent="0">
              <a:buNone/>
            </a:pPr>
            <a:endParaRPr lang="es-CL" sz="1600" i="1" baseline="-25000" dirty="0"/>
          </a:p>
          <a:p>
            <a:r>
              <a:rPr lang="es-CL" sz="1600" b="1" dirty="0" err="1"/>
              <a:t>Rikhter</a:t>
            </a:r>
            <a:r>
              <a:rPr lang="es-CL" sz="1600" b="1" dirty="0"/>
              <a:t> y </a:t>
            </a:r>
            <a:r>
              <a:rPr lang="es-CL" sz="1600" b="1" dirty="0" err="1"/>
              <a:t>Efanov</a:t>
            </a:r>
            <a:r>
              <a:rPr lang="es-CL" sz="1600" b="1" dirty="0"/>
              <a:t> (1976)</a:t>
            </a:r>
          </a:p>
          <a:p>
            <a:endParaRPr lang="es-CL" sz="1600" b="0" i="1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r>
              <a:rPr lang="es-CL" sz="1600" dirty="0"/>
              <a:t>Donde </a:t>
            </a:r>
            <a:r>
              <a:rPr lang="es-CL" sz="1600" i="1" dirty="0"/>
              <a:t>Tm </a:t>
            </a:r>
            <a:r>
              <a:rPr lang="es-CL" sz="1600" dirty="0"/>
              <a:t>es la edad al 50% de madurez sexual</a:t>
            </a:r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552" y="1177401"/>
            <a:ext cx="7610068" cy="360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Mortalidad natural (modelos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bioanalógicos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1EA3D88F-3D4F-4A1C-94A9-108361FF8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05" r="50000" b="61083"/>
          <a:stretch/>
        </p:blipFill>
        <p:spPr>
          <a:xfrm>
            <a:off x="1259632" y="2164211"/>
            <a:ext cx="6408712" cy="4665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B22DD82-BB3F-4560-9EA5-15241FE4EE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" t="84085" r="69102" b="2914"/>
          <a:stretch/>
        </p:blipFill>
        <p:spPr>
          <a:xfrm>
            <a:off x="1979711" y="4851558"/>
            <a:ext cx="314583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11560" y="1679306"/>
            <a:ext cx="7886700" cy="3693910"/>
          </a:xfrm>
        </p:spPr>
        <p:txBody>
          <a:bodyPr>
            <a:noAutofit/>
          </a:bodyPr>
          <a:lstStyle/>
          <a:p>
            <a:r>
              <a:rPr lang="es-CL" sz="1600" b="1" dirty="0"/>
              <a:t>Gunderson y </a:t>
            </a:r>
            <a:r>
              <a:rPr lang="es-CL" sz="1600" b="1" dirty="0" err="1"/>
              <a:t>Dygert</a:t>
            </a:r>
            <a:r>
              <a:rPr lang="es-CL" sz="1600" b="1" dirty="0"/>
              <a:t> (1988)</a:t>
            </a:r>
          </a:p>
          <a:p>
            <a:endParaRPr lang="es-CL" sz="1600" b="0" i="1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endParaRPr lang="es-CL" sz="1600" dirty="0"/>
          </a:p>
          <a:p>
            <a:pPr marL="0" indent="0">
              <a:buNone/>
            </a:pPr>
            <a:r>
              <a:rPr lang="es-CL" sz="1600" dirty="0" smtClean="0"/>
              <a:t>GSI</a:t>
            </a:r>
            <a:r>
              <a:rPr lang="es-CL" sz="1600" dirty="0"/>
              <a:t>= </a:t>
            </a:r>
            <a:r>
              <a:rPr lang="es-CL" sz="1600" dirty="0" err="1"/>
              <a:t>Indice</a:t>
            </a:r>
            <a:r>
              <a:rPr lang="es-CL" sz="1600" dirty="0"/>
              <a:t> </a:t>
            </a:r>
            <a:r>
              <a:rPr lang="es-CL" sz="1600" dirty="0" err="1"/>
              <a:t>gonadosomático</a:t>
            </a:r>
            <a:r>
              <a:rPr lang="es-CL" sz="1600" dirty="0"/>
              <a:t> (?)</a:t>
            </a:r>
            <a:endParaRPr lang="es-CL" sz="1600" i="1" baseline="-25000" dirty="0"/>
          </a:p>
          <a:p>
            <a:pPr marL="0" indent="0">
              <a:buNone/>
            </a:pPr>
            <a:endParaRPr lang="es-CL" sz="1600" i="1" baseline="-250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552" y="1177401"/>
            <a:ext cx="7610068" cy="360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Mortalidad natural (modelos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bioanalógicos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A5939363-8899-48B8-BEBA-6914E388D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58" r="63058"/>
          <a:stretch/>
        </p:blipFill>
        <p:spPr>
          <a:xfrm>
            <a:off x="2627784" y="2132856"/>
            <a:ext cx="3492643" cy="18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B75885BB-A694-420C-B24E-F175DF8CF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" y="163511"/>
            <a:ext cx="3056467" cy="8795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6225" b="30436"/>
          <a:stretch/>
        </p:blipFill>
        <p:spPr>
          <a:xfrm>
            <a:off x="5130800" y="-27913"/>
            <a:ext cx="3994619" cy="917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79306"/>
                <a:ext cx="7886700" cy="4630014"/>
              </a:xfrm>
            </p:spPr>
            <p:txBody>
              <a:bodyPr>
                <a:normAutofit/>
              </a:bodyPr>
              <a:lstStyle/>
              <a:p>
                <a:r>
                  <a:rPr lang="es-CL" sz="1600" b="1" dirty="0"/>
                  <a:t>Alagaraja (1984)</a:t>
                </a:r>
              </a:p>
              <a:p>
                <a:endParaRPr lang="es-CL" sz="16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1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s-CL" sz="20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sz="2000" b="1" i="1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s-CL" sz="2000" b="1" i="1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s-CL" sz="2000" b="1" i="1" dirty="0"/>
              </a:p>
              <a:p>
                <a:endParaRPr lang="es-CL" sz="1600" b="0" i="1" dirty="0"/>
              </a:p>
              <a:p>
                <a:pPr marL="0" indent="0">
                  <a:buNone/>
                </a:pPr>
                <a:r>
                  <a:rPr lang="es-CL" sz="1600" dirty="0"/>
                  <a:t>Donde </a:t>
                </a:r>
                <a:r>
                  <a:rPr lang="es-CL" sz="1600" i="1" dirty="0"/>
                  <a:t>p </a:t>
                </a:r>
                <a:r>
                  <a:rPr lang="es-CL" sz="1600" dirty="0"/>
                  <a:t>es la proporción de sobrevivientes (</a:t>
                </a:r>
                <a:r>
                  <a:rPr lang="es-CL" sz="1600" dirty="0" err="1"/>
                  <a:t>ej</a:t>
                </a:r>
                <a:r>
                  <a:rPr lang="es-CL" sz="1600" dirty="0"/>
                  <a:t> 5%) al término de su ciclo vital definido por </a:t>
                </a:r>
                <a:r>
                  <a:rPr lang="es-CL" sz="1600" i="1" dirty="0" err="1"/>
                  <a:t>T</a:t>
                </a:r>
                <a:r>
                  <a:rPr lang="es-CL" sz="1600" i="1" baseline="-25000" dirty="0" err="1"/>
                  <a:t>máx</a:t>
                </a:r>
                <a:endParaRPr lang="es-CL" sz="1600" i="1" baseline="-25000" dirty="0"/>
              </a:p>
              <a:p>
                <a:pPr marL="0" indent="0">
                  <a:buNone/>
                </a:pPr>
                <a:endParaRPr lang="es-CL" sz="1600" i="1" baseline="-25000" dirty="0"/>
              </a:p>
              <a:p>
                <a:r>
                  <a:rPr lang="es-CL" sz="1600" b="1" dirty="0" err="1"/>
                  <a:t>Beverton</a:t>
                </a:r>
                <a:r>
                  <a:rPr lang="es-CL" sz="1600" b="1" dirty="0"/>
                  <a:t> &amp; </a:t>
                </a:r>
                <a:r>
                  <a:rPr lang="es-CL" sz="1600" b="1" dirty="0" err="1"/>
                  <a:t>Holt</a:t>
                </a:r>
                <a:endParaRPr lang="es-CL" sz="1600" b="1" dirty="0"/>
              </a:p>
              <a:p>
                <a:endParaRPr lang="es-CL" sz="16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≤2.5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s-CL" sz="2000" b="0" i="1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s-C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CL" sz="2000" b="1" i="1" dirty="0"/>
              </a:p>
              <a:p>
                <a:pPr marL="0" indent="0">
                  <a:buNone/>
                </a:pPr>
                <a:endParaRPr lang="es-CL" sz="1600" dirty="0"/>
              </a:p>
              <a:p>
                <a:pPr marL="0" indent="0">
                  <a:buNone/>
                </a:pPr>
                <a:r>
                  <a:rPr lang="es-CL" sz="1600" dirty="0"/>
                  <a:t>Donde </a:t>
                </a:r>
                <a:r>
                  <a:rPr lang="es-CL" sz="1600" i="1" dirty="0"/>
                  <a:t>k </a:t>
                </a:r>
                <a:r>
                  <a:rPr lang="es-CL" sz="1600" dirty="0"/>
                  <a:t>es la </a:t>
                </a:r>
                <a:r>
                  <a:rPr lang="es-CL" sz="1600" b="1" u="sng" dirty="0"/>
                  <a:t>tasa de crecimiento individual </a:t>
                </a:r>
                <a:r>
                  <a:rPr lang="es-CL" sz="1600" dirty="0"/>
                  <a:t>de la talla respecto de la edad (modelo de Von </a:t>
                </a:r>
                <a:r>
                  <a:rPr lang="es-CL" sz="1600" dirty="0" err="1"/>
                  <a:t>Bertanlanfy</a:t>
                </a:r>
                <a:r>
                  <a:rPr lang="es-CL" sz="1600" dirty="0"/>
                  <a:t>).</a:t>
                </a:r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79306"/>
                <a:ext cx="7886700" cy="4630014"/>
              </a:xfrm>
              <a:blipFill>
                <a:blip r:embed="rId4"/>
                <a:stretch>
                  <a:fillRect l="-386" t="-92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arcador de contenido 2"/>
          <p:cNvSpPr txBox="1">
            <a:spLocks/>
          </p:cNvSpPr>
          <p:nvPr/>
        </p:nvSpPr>
        <p:spPr>
          <a:xfrm>
            <a:off x="539552" y="1177401"/>
            <a:ext cx="7610068" cy="360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Mortalidad natural (modelos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bioanalógicos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7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contenido 2">
            <a:extLst>
              <a:ext uri="{FF2B5EF4-FFF2-40B4-BE49-F238E27FC236}">
                <a16:creationId xmlns="" xmlns:a16="http://schemas.microsoft.com/office/drawing/2014/main" id="{4C02FB03-B8A4-43F2-8308-AA71686D8AF7}"/>
              </a:ext>
            </a:extLst>
          </p:cNvPr>
          <p:cNvSpPr txBox="1">
            <a:spLocks/>
          </p:cNvSpPr>
          <p:nvPr/>
        </p:nvSpPr>
        <p:spPr>
          <a:xfrm>
            <a:off x="11992" y="2852936"/>
            <a:ext cx="9144000" cy="756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b="1" dirty="0">
                <a:latin typeface="Times New Roman" panose="02020603050405020304" pitchFamily="18" charset="0"/>
                <a:ea typeface="Avenir"/>
              </a:rPr>
              <a:t>Crecimiento a la edad (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Loo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</a:t>
            </a:r>
            <a:r>
              <a:rPr lang="es-CL" sz="2400" b="1" dirty="0" err="1">
                <a:latin typeface="Times New Roman" panose="02020603050405020304" pitchFamily="18" charset="0"/>
                <a:ea typeface="Avenir"/>
              </a:rPr>
              <a:t>Woo</a:t>
            </a:r>
            <a:r>
              <a:rPr lang="es-CL" sz="2400" b="1" dirty="0">
                <a:latin typeface="Times New Roman" panose="02020603050405020304" pitchFamily="18" charset="0"/>
                <a:ea typeface="Avenir"/>
              </a:rPr>
              <a:t>, k, t0, </a:t>
            </a:r>
            <a:r>
              <a:rPr lang="es-CL" sz="2400" b="1" dirty="0">
                <a:latin typeface="Times New Roman" panose="02020603050405020304" pitchFamily="18" charset="0"/>
                <a:ea typeface="Avenir"/>
                <a:sym typeface="Symbol" panose="05050102010706020507" pitchFamily="18" charset="2"/>
              </a:rPr>
              <a:t>, b)</a:t>
            </a:r>
            <a:endParaRPr lang="es-CL" sz="2400" b="1" dirty="0">
              <a:latin typeface="Times New Roman" panose="02020603050405020304" pitchFamily="18" charset="0"/>
              <a:ea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237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24607</TotalTime>
  <Words>1106</Words>
  <Application>Microsoft Office PowerPoint</Application>
  <PresentationFormat>Presentación en pantalla (4:3)</PresentationFormat>
  <Paragraphs>242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Avenir</vt:lpstr>
      <vt:lpstr>Calibri</vt:lpstr>
      <vt:lpstr>Calibri Light</vt:lpstr>
      <vt:lpstr>Cambria Math</vt:lpstr>
      <vt:lpstr>Courier New</vt:lpstr>
      <vt:lpstr>Symbol</vt:lpstr>
      <vt:lpstr>Times New Roman</vt:lpstr>
      <vt:lpstr>Tema de Office</vt:lpstr>
      <vt:lpstr>Evaluación de recursos pesqueros</vt:lpstr>
      <vt:lpstr>Presentación de PowerPoint</vt:lpstr>
      <vt:lpstr>Sobre parámetros biológicos (individuales)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Dinámica poblacional edad-estructurada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IFOP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evaluacion de stock.   Parte 1</dc:title>
  <dc:creator>ccanales</dc:creator>
  <cp:lastModifiedBy>Cristian Canales</cp:lastModifiedBy>
  <cp:revision>477</cp:revision>
  <dcterms:created xsi:type="dcterms:W3CDTF">2009-12-29T14:43:41Z</dcterms:created>
  <dcterms:modified xsi:type="dcterms:W3CDTF">2023-08-31T21:13:36Z</dcterms:modified>
  <cp:contentStatus/>
</cp:coreProperties>
</file>