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2"/>
  </p:notesMasterIdLst>
  <p:sldIdLst>
    <p:sldId id="404" r:id="rId2"/>
    <p:sldId id="719" r:id="rId3"/>
    <p:sldId id="744" r:id="rId4"/>
    <p:sldId id="745" r:id="rId5"/>
    <p:sldId id="748" r:id="rId6"/>
    <p:sldId id="747" r:id="rId7"/>
    <p:sldId id="730" r:id="rId8"/>
    <p:sldId id="727" r:id="rId9"/>
    <p:sldId id="749" r:id="rId10"/>
    <p:sldId id="750" r:id="rId1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Canales R" initials="CCR" lastIdx="3" clrIdx="0">
    <p:extLst>
      <p:ext uri="{19B8F6BF-5375-455C-9EA6-DF929625EA0E}">
        <p15:presenceInfo xmlns:p15="http://schemas.microsoft.com/office/powerpoint/2012/main" userId="Cristian Canales R" providerId="None"/>
      </p:ext>
    </p:extLst>
  </p:cmAuthor>
  <p:cmAuthor id="2" name="Cristian Canales" initials="CC" lastIdx="1" clrIdx="1">
    <p:extLst>
      <p:ext uri="{19B8F6BF-5375-455C-9EA6-DF929625EA0E}">
        <p15:presenceInfo xmlns:p15="http://schemas.microsoft.com/office/powerpoint/2012/main" userId="429af4bb6c22f5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4" autoAdjust="0"/>
    <p:restoredTop sz="94590" autoAdjust="0"/>
  </p:normalViewPr>
  <p:slideViewPr>
    <p:cSldViewPr>
      <p:cViewPr>
        <p:scale>
          <a:sx n="120" d="100"/>
          <a:sy n="120" d="100"/>
        </p:scale>
        <p:origin x="-408" y="-1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6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524C3-62C8-4AD4-9118-0F2190B679F3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97F3-1DD6-4536-80EA-49AD54A6A6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659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6F170-2D4D-4D6D-913E-CC025EA7A2C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9D57C-E2C7-44D3-B575-92C9755F2C2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03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23EB2-6AB1-4B7B-981B-D59611E8075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1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7B047-D744-4EFD-B71C-83BCE3A37BA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07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A26A9D-3103-42CF-8F9D-07D3C1636E0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44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688F-54C7-4E72-817D-3E75641C507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64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CC226-DA38-4AB9-8E31-3F536EC7D84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82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C878D-1139-4945-97FE-D114EB404B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1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19AC7-D1A6-4A63-82A7-12862828BA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5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5394A-1EBA-424F-BCBD-071DA9A7986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71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805C7-73AB-4DDD-B287-BEDC2517D48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37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9C878D-1139-4945-97FE-D114EB404B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7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65783612001099#bib0025" TargetMode="External"/><Relationship Id="rId2" Type="http://schemas.openxmlformats.org/officeDocument/2006/relationships/hyperlink" Target="https://www.sciencedirect.com/science/article/pii/S0165783612001099#bib005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upload.wikimedia.org/wikipedia/commons/thumb/a/a2/Fishing_down_the_food_web.jpg/1200px-Fishing_down_the_food_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48881"/>
            <a:ext cx="7772400" cy="792088"/>
          </a:xfrm>
        </p:spPr>
        <p:txBody>
          <a:bodyPr/>
          <a:lstStyle/>
          <a:p>
            <a:r>
              <a:rPr lang="es-CL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recursos pesqueros</a:t>
            </a:r>
            <a:endParaRPr lang="es-CL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744" y="5373216"/>
            <a:ext cx="6400800" cy="914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s-ES_tradnl" sz="2400" b="1" dirty="0"/>
              <a:t>Profesor coordinador: Dr. Cristian M. Canales R.</a:t>
            </a:r>
          </a:p>
          <a:p>
            <a:pPr algn="ctr">
              <a:lnSpc>
                <a:spcPct val="80000"/>
              </a:lnSpc>
            </a:pPr>
            <a:r>
              <a:rPr lang="es-US" sz="2400" b="1" dirty="0"/>
              <a:t>ECM-PUCV</a:t>
            </a:r>
            <a:endParaRPr lang="es-ES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0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41C40F7A-6C18-4E70-B4C9-7384615A81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Análisis por recluta – Ciclos de valores de F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30859"/>
            <a:ext cx="6336704" cy="566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395536" y="332656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Edad/talla crítica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490CEBA8-7DAC-43E5-96CE-06258D41CE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Análisis de Equilibrio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9936" y="1019912"/>
            <a:ext cx="856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Calculo de la biomasa </a:t>
            </a:r>
            <a:r>
              <a:rPr lang="es-CL" dirty="0" err="1"/>
              <a:t>desovante</a:t>
            </a:r>
            <a:r>
              <a:rPr lang="es-CL" dirty="0"/>
              <a:t> y del rendimiento de pesca relativo (por recluta) en equilibrio en el largo plazo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04864"/>
            <a:ext cx="2010056" cy="377242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791077"/>
            <a:ext cx="6533333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395536" y="332656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Edad/talla crítica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490CEBA8-7DAC-43E5-96CE-06258D41CE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Análisis de sensibilidad (Sin relación Stock-Recluta)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9936" y="1019912"/>
            <a:ext cx="856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base al script8.r, calcule la biomasa </a:t>
            </a:r>
            <a:r>
              <a:rPr lang="es-CL" dirty="0" err="1"/>
              <a:t>desovante</a:t>
            </a:r>
            <a:r>
              <a:rPr lang="es-CL" dirty="0"/>
              <a:t> y el rendimiento por recluta para los siguientes escenarios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91206"/>
              </p:ext>
            </p:extLst>
          </p:nvPr>
        </p:nvGraphicFramePr>
        <p:xfrm>
          <a:off x="1331640" y="206084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YPR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BPR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%BPR0=BPR/BPR0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0.5M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1.5M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2.5M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863588" y="479715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Que valor de mortalidad por pesca F debería aplicar si el objetivo de manejo fuese 40%B0?</a:t>
            </a:r>
          </a:p>
        </p:txBody>
      </p:sp>
    </p:spTree>
    <p:extLst>
      <p:ext uri="{BB962C8B-B14F-4D97-AF65-F5344CB8AC3E}">
        <p14:creationId xmlns:p14="http://schemas.microsoft.com/office/powerpoint/2010/main" val="359266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395536" y="332656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Edad/talla crítica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490CEBA8-7DAC-43E5-96CE-06258D41CE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Análisis por recluta generalizado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79512" y="1340768"/>
            <a:ext cx="856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Hasta acá hemos supuesto que el reclutamiento “siempre será R0 (i.e. h=1.0)”. Esto es difícil de sostener y podemos integrar en el análisis la relación S/R de </a:t>
            </a:r>
            <a:r>
              <a:rPr lang="es-CL" dirty="0" err="1"/>
              <a:t>Beverton</a:t>
            </a:r>
            <a:r>
              <a:rPr lang="es-CL" dirty="0"/>
              <a:t> y </a:t>
            </a:r>
            <a:r>
              <a:rPr lang="es-CL" dirty="0" err="1"/>
              <a:t>Holt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76872"/>
            <a:ext cx="5715798" cy="4210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084168" y="2276872"/>
                <a:ext cx="1717265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𝐵𝐷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𝐵𝐷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276872"/>
                <a:ext cx="1717265" cy="565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5381156" y="2962716"/>
            <a:ext cx="33681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BD es la biomasa </a:t>
            </a:r>
            <a:r>
              <a:rPr lang="es-C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desovante</a:t>
            </a:r>
            <a:r>
              <a:rPr lang="es-C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alfa y beta son coeficientes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5428104" y="5369147"/>
                <a:ext cx="3589124" cy="66742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L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CL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s-CL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sub>
                              </m:sSub>
                              <m:r>
                                <a:rPr lang="es-CL" i="0">
                                  <a:latin typeface="Cambria Math" panose="02040503050406030204" pitchFamily="18" charset="0"/>
                                </a:rPr>
                                <m:t>(5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s-CL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104" y="5369147"/>
                <a:ext cx="3589124" cy="6674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/>
          <p:cNvSpPr/>
          <p:nvPr/>
        </p:nvSpPr>
        <p:spPr>
          <a:xfrm>
            <a:off x="4511351" y="462448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 err="1">
                <a:solidFill>
                  <a:srgbClr val="0033CC"/>
                </a:solidFill>
              </a:rPr>
              <a:t>Reparametrizando</a:t>
            </a:r>
            <a:r>
              <a:rPr lang="es-CL" dirty="0">
                <a:solidFill>
                  <a:srgbClr val="0033CC"/>
                </a:solidFill>
              </a:rPr>
              <a:t> en función de h, R0 y B0 tenemos: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788024" y="231022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R0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001384" y="595130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B0</a:t>
            </a:r>
          </a:p>
        </p:txBody>
      </p:sp>
      <p:sp>
        <p:nvSpPr>
          <p:cNvPr id="14" name="CuadroTexto 13"/>
          <p:cNvSpPr txBox="1"/>
          <p:nvPr/>
        </p:nvSpPr>
        <p:spPr>
          <a:xfrm flipH="1">
            <a:off x="7549650" y="6250205"/>
            <a:ext cx="1236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/>
              <a:t>0.2&lt;</a:t>
            </a:r>
            <a:r>
              <a:rPr lang="es-CL" sz="1600" i="1" dirty="0"/>
              <a:t>h</a:t>
            </a:r>
            <a:r>
              <a:rPr lang="es-CL" sz="1600" dirty="0"/>
              <a:t>&lt;1</a:t>
            </a:r>
          </a:p>
        </p:txBody>
      </p:sp>
    </p:spTree>
    <p:extLst>
      <p:ext uri="{BB962C8B-B14F-4D97-AF65-F5344CB8AC3E}">
        <p14:creationId xmlns:p14="http://schemas.microsoft.com/office/powerpoint/2010/main" val="25773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9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395536" y="332656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Edad/talla crítica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490CEBA8-7DAC-43E5-96CE-06258D41CE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None/>
            </a:pPr>
            <a:r>
              <a:rPr lang="es-CL" sz="2400" b="1" dirty="0" err="1">
                <a:latin typeface="Times New Roman" panose="02020603050405020304" pitchFamily="18" charset="0"/>
                <a:ea typeface="Avenir"/>
              </a:rPr>
              <a:t>Steepness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 en la relación S/R (</a:t>
            </a:r>
            <a:r>
              <a:rPr lang="en-US" sz="2400" dirty="0">
                <a:hlinkClick r:id="rId2"/>
              </a:rPr>
              <a:t>Mace and </a:t>
            </a:r>
            <a:r>
              <a:rPr lang="en-US" sz="2400" dirty="0" err="1">
                <a:hlinkClick r:id="rId2"/>
              </a:rPr>
              <a:t>Doonan</a:t>
            </a:r>
            <a:r>
              <a:rPr lang="en-US" sz="2400" dirty="0">
                <a:hlinkClick r:id="rId2"/>
              </a:rPr>
              <a:t>, 1988</a:t>
            </a:r>
            <a:r>
              <a:rPr lang="en-US" sz="2400" dirty="0"/>
              <a:t>, </a:t>
            </a:r>
            <a:r>
              <a:rPr lang="en-US" sz="2400" dirty="0">
                <a:hlinkClick r:id="rId3"/>
              </a:rPr>
              <a:t>Francis, 1992</a:t>
            </a:r>
            <a:r>
              <a:rPr lang="en-US" sz="2400" dirty="0"/>
              <a:t>)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79512" y="1340768"/>
            <a:ext cx="8569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Mide la inclinación de la relación S/R, y corresponde a la proporción de R0 cuando la reducción poblacional llega al 20%. Término asociado a la </a:t>
            </a:r>
            <a:r>
              <a:rPr lang="es-CL" dirty="0" err="1"/>
              <a:t>densodependencia</a:t>
            </a:r>
            <a:r>
              <a:rPr lang="es-CL" dirty="0"/>
              <a:t> y resiliencia poblacional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t="12065"/>
          <a:stretch/>
        </p:blipFill>
        <p:spPr>
          <a:xfrm>
            <a:off x="395297" y="2426527"/>
            <a:ext cx="5558708" cy="4270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5830071" y="5324684"/>
                <a:ext cx="3206583" cy="6034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1600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s-C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L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CL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L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L" sz="1600" b="0" i="1" smtClean="0">
                                  <a:latin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es-C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CL" sz="16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s-CL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s-CL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CL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L" sz="1600" b="0" i="1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sub>
                              </m:sSub>
                              <m:r>
                                <a:rPr lang="es-CL" sz="1600" i="0">
                                  <a:latin typeface="Cambria Math" panose="02040503050406030204" pitchFamily="18" charset="0"/>
                                </a:rPr>
                                <m:t>(5</m:t>
                              </m:r>
                              <m:r>
                                <a:rPr lang="es-CL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s-CL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71" y="5324684"/>
                <a:ext cx="3206583" cy="6034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2084818" y="263691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i="1" dirty="0"/>
              <a:t>h</a:t>
            </a:r>
            <a:r>
              <a:rPr lang="es-CL" sz="1600" dirty="0"/>
              <a:t>=1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356348" y="3146513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i="1" dirty="0"/>
              <a:t>h</a:t>
            </a:r>
            <a:r>
              <a:rPr lang="es-CL" sz="1600" dirty="0"/>
              <a:t>=0.75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734817" y="3531481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i="1" dirty="0"/>
              <a:t>h</a:t>
            </a:r>
            <a:r>
              <a:rPr lang="es-CL" sz="1600" dirty="0"/>
              <a:t>=0.5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3061189" y="3870035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i="1" dirty="0"/>
              <a:t>h</a:t>
            </a:r>
            <a:r>
              <a:rPr lang="es-CL" sz="1600" dirty="0"/>
              <a:t>=0.3</a:t>
            </a:r>
          </a:p>
        </p:txBody>
      </p:sp>
      <p:sp>
        <p:nvSpPr>
          <p:cNvPr id="12" name="CuadroTexto 11"/>
          <p:cNvSpPr txBox="1"/>
          <p:nvPr/>
        </p:nvSpPr>
        <p:spPr>
          <a:xfrm flipH="1">
            <a:off x="7951416" y="6009398"/>
            <a:ext cx="1236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/>
              <a:t>0.2&lt;</a:t>
            </a:r>
            <a:r>
              <a:rPr lang="es-CL" sz="1600" i="1" dirty="0"/>
              <a:t>h</a:t>
            </a:r>
            <a:r>
              <a:rPr lang="es-CL" sz="1600" dirty="0"/>
              <a:t>&lt;1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796136" y="4208589"/>
            <a:ext cx="3209487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Si h-&gt;1, población denso-independiente y </a:t>
            </a:r>
            <a:r>
              <a:rPr lang="es-CL" dirty="0" err="1"/>
              <a:t>resiliente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0763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7" grpId="0"/>
      <p:bldP spid="18" grpId="0"/>
      <p:bldP spid="19" grpId="0"/>
      <p:bldP spid="12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395536" y="332656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Edad/talla crítica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490CEBA8-7DAC-43E5-96CE-06258D41CE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Análisis de sensibilidad (Con relación Stock-Recluta)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9936" y="1019912"/>
            <a:ext cx="856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base al script8.r, genere script9.r y calcule la biomasa </a:t>
            </a:r>
            <a:r>
              <a:rPr lang="es-CL" dirty="0" err="1"/>
              <a:t>desovante</a:t>
            </a:r>
            <a:r>
              <a:rPr lang="es-CL" dirty="0"/>
              <a:t> y el rendimiento por recluta para los siguientes escenarios considerando h=0.75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331640" y="206084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YPR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BPR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%BPR0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0.5M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1.5M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2.5M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863588" y="4797152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Que valor de mortalidad por pesca F debería aplicar su el objetivo de manejo fuese 40%B0?</a:t>
            </a:r>
          </a:p>
          <a:p>
            <a:endParaRPr lang="es-CL" dirty="0"/>
          </a:p>
          <a:p>
            <a:r>
              <a:rPr lang="es-CL" dirty="0"/>
              <a:t>Que concluye respecto del ejercicio anterior?</a:t>
            </a:r>
          </a:p>
        </p:txBody>
      </p:sp>
    </p:spTree>
    <p:extLst>
      <p:ext uri="{BB962C8B-B14F-4D97-AF65-F5344CB8AC3E}">
        <p14:creationId xmlns:p14="http://schemas.microsoft.com/office/powerpoint/2010/main" val="85628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90872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Agotamiento poblacional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7BF704-D517-4BED-9A63-4D7A12900AED}"/>
              </a:ext>
            </a:extLst>
          </p:cNvPr>
          <p:cNvSpPr txBox="1"/>
          <p:nvPr/>
        </p:nvSpPr>
        <p:spPr>
          <a:xfrm>
            <a:off x="251520" y="1011561"/>
            <a:ext cx="8460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/>
              <a:t>La disminución de una población se mide como proporción respecto de la </a:t>
            </a:r>
            <a:r>
              <a:rPr lang="es-419" b="1" dirty="0"/>
              <a:t>condición inicial sin explotación</a:t>
            </a:r>
            <a:r>
              <a:rPr lang="es-419" dirty="0"/>
              <a:t>.  Esta última se de suele denominar biomasa virginal o </a:t>
            </a:r>
            <a:r>
              <a:rPr lang="es-419" b="1" dirty="0"/>
              <a:t>B</a:t>
            </a:r>
            <a:r>
              <a:rPr lang="es-419" b="1" baseline="-25000" dirty="0"/>
              <a:t>0</a:t>
            </a:r>
          </a:p>
          <a:p>
            <a:pPr algn="just"/>
            <a:endParaRPr lang="es-419" dirty="0"/>
          </a:p>
          <a:p>
            <a:pPr algn="just"/>
            <a:r>
              <a:rPr lang="es-419" dirty="0"/>
              <a:t>Este agotamiento se suele conocer como “</a:t>
            </a:r>
            <a:r>
              <a:rPr lang="es-419" u="sng" dirty="0" err="1"/>
              <a:t>Spawning</a:t>
            </a:r>
            <a:r>
              <a:rPr lang="es-419" u="sng" dirty="0"/>
              <a:t> </a:t>
            </a:r>
            <a:r>
              <a:rPr lang="es-419" u="sng" dirty="0" err="1"/>
              <a:t>Potential</a:t>
            </a:r>
            <a:r>
              <a:rPr lang="es-419" u="sng" dirty="0"/>
              <a:t> Ratio” </a:t>
            </a:r>
            <a:r>
              <a:rPr lang="es-419" dirty="0"/>
              <a:t>o simplemente B/B</a:t>
            </a:r>
            <a:r>
              <a:rPr lang="es-419" baseline="-25000" dirty="0"/>
              <a:t>0</a:t>
            </a:r>
            <a:endParaRPr lang="es-419" u="sng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B948DEC-B67E-4701-AB8C-88CB89C9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212976"/>
            <a:ext cx="3835117" cy="2808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0E91D08-8D32-4B65-BC1D-66A41335552D}"/>
                  </a:ext>
                </a:extLst>
              </p:cNvPr>
              <p:cNvSpPr txBox="1"/>
              <p:nvPr/>
            </p:nvSpPr>
            <p:spPr>
              <a:xfrm>
                <a:off x="4266038" y="4043068"/>
                <a:ext cx="18747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i="1">
                              <a:latin typeface="Cambria Math" panose="02040503050406030204" pitchFamily="18" charset="0"/>
                            </a:rPr>
                            <m:t>𝐵𝑃𝑅</m:t>
                          </m:r>
                        </m:e>
                        <m: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419" sz="2000" i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0E91D08-8D32-4B65-BC1D-66A41335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38" y="4043068"/>
                <a:ext cx="1874744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932" r="-2932" b="-1568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E0E5980-6F0D-45D4-9191-0F1D24F7C89C}"/>
                  </a:ext>
                </a:extLst>
              </p:cNvPr>
              <p:cNvSpPr txBox="1"/>
              <p:nvPr/>
            </p:nvSpPr>
            <p:spPr>
              <a:xfrm>
                <a:off x="4266038" y="2921245"/>
                <a:ext cx="2009268" cy="628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𝑆𝑃𝑅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i="1">
                              <a:latin typeface="Cambria Math" panose="02040503050406030204" pitchFamily="18" charset="0"/>
                            </a:rPr>
                            <m:t>𝐵𝑃𝑅</m:t>
                          </m:r>
                        </m:num>
                        <m:den>
                          <m:sSub>
                            <m:sSubPr>
                              <m:ctrlPr>
                                <a:rPr lang="es-419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i="1">
                                  <a:latin typeface="Cambria Math" panose="02040503050406030204" pitchFamily="18" charset="0"/>
                                </a:rPr>
                                <m:t>𝐵𝑃𝑅</m:t>
                              </m:r>
                            </m:e>
                            <m:sub>
                              <m:r>
                                <a:rPr lang="es-419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419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419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es-419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419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419" sz="2000" i="1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E0E5980-6F0D-45D4-9191-0F1D24F7C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38" y="2921245"/>
                <a:ext cx="2009268" cy="6284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0E91D08-8D32-4B65-BC1D-66A41335552D}"/>
                  </a:ext>
                </a:extLst>
              </p:cNvPr>
              <p:cNvSpPr txBox="1"/>
              <p:nvPr/>
            </p:nvSpPr>
            <p:spPr>
              <a:xfrm>
                <a:off x="4301173" y="4825008"/>
                <a:ext cx="4501297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e>
                        <m:sub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419" sz="2000" i="1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0E91D08-8D32-4B65-BC1D-66A41335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73" y="4825008"/>
                <a:ext cx="4501297" cy="7468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4238384" y="5892153"/>
            <a:ext cx="3419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i="1" dirty="0" err="1"/>
              <a:t>dt</a:t>
            </a:r>
            <a:r>
              <a:rPr lang="es-CL" sz="1400" i="1" dirty="0"/>
              <a:t>: fracción del año cuando ocurre el desove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762516" y="2473792"/>
            <a:ext cx="101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0033CC"/>
                </a:solidFill>
              </a:rPr>
              <a:t>Biomasa por recluta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947890" y="2501387"/>
            <a:ext cx="101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0033CC"/>
                </a:solidFill>
              </a:rPr>
              <a:t>Biomasa absoluta</a:t>
            </a:r>
          </a:p>
        </p:txBody>
      </p:sp>
    </p:spTree>
    <p:extLst>
      <p:ext uri="{BB962C8B-B14F-4D97-AF65-F5344CB8AC3E}">
        <p14:creationId xmlns:p14="http://schemas.microsoft.com/office/powerpoint/2010/main" val="327869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95536" y="116661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/>
              <a:t>Supone reclutamientos R y mortalidad por pesca F constantes (equilibrio), y permite conocer la respuesta poblacional (biomasa y rendimientos de largo plazo) en términos relativos</a:t>
            </a:r>
            <a:endParaRPr lang="es-CL" sz="2400" u="sng" dirty="0"/>
          </a:p>
        </p:txBody>
      </p:sp>
      <p:sp>
        <p:nvSpPr>
          <p:cNvPr id="4" name="Rectángulo 3"/>
          <p:cNvSpPr/>
          <p:nvPr/>
        </p:nvSpPr>
        <p:spPr>
          <a:xfrm>
            <a:off x="3563888" y="3825161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Dinámica en equilibrio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508104" y="2834928"/>
            <a:ext cx="2448272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Selectividad, peso, madurez, M, otros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97467" y="2829185"/>
            <a:ext cx="2448272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Mortalidad por pesca </a:t>
            </a:r>
            <a:r>
              <a:rPr lang="es-CL" dirty="0" err="1"/>
              <a:t>Fcr</a:t>
            </a:r>
            <a:endParaRPr lang="es-CL" dirty="0"/>
          </a:p>
        </p:txBody>
      </p:sp>
      <p:sp>
        <p:nvSpPr>
          <p:cNvPr id="7" name="Flecha doblada hacia arriba 6"/>
          <p:cNvSpPr/>
          <p:nvPr/>
        </p:nvSpPr>
        <p:spPr>
          <a:xfrm rot="10800000">
            <a:off x="4499992" y="3105081"/>
            <a:ext cx="576064" cy="576064"/>
          </a:xfrm>
          <a:prstGeom prst="bent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Flecha doblada hacia arriba 13"/>
          <p:cNvSpPr/>
          <p:nvPr/>
        </p:nvSpPr>
        <p:spPr>
          <a:xfrm rot="10800000" flipH="1">
            <a:off x="3385703" y="3105081"/>
            <a:ext cx="589963" cy="576064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/>
          <p:cNvSpPr/>
          <p:nvPr/>
        </p:nvSpPr>
        <p:spPr>
          <a:xfrm>
            <a:off x="5155436" y="5121305"/>
            <a:ext cx="2448272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Biomasa por recluta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720455" y="5121305"/>
            <a:ext cx="2448272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Rendimiento o captura por recluta</a:t>
            </a:r>
          </a:p>
        </p:txBody>
      </p:sp>
      <p:sp>
        <p:nvSpPr>
          <p:cNvPr id="17" name="Flecha doblada hacia arriba 16"/>
          <p:cNvSpPr/>
          <p:nvPr/>
        </p:nvSpPr>
        <p:spPr>
          <a:xfrm rot="5400000">
            <a:off x="4387001" y="4874436"/>
            <a:ext cx="925792" cy="576064"/>
          </a:xfrm>
          <a:prstGeom prst="bent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Flecha doblada hacia arriba 17"/>
          <p:cNvSpPr/>
          <p:nvPr/>
        </p:nvSpPr>
        <p:spPr>
          <a:xfrm rot="16200000" flipH="1">
            <a:off x="3224739" y="4874436"/>
            <a:ext cx="925791" cy="576064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41C40F7A-6C18-4E70-B4C9-7384615A81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Análisis por recluta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694528" y="5661248"/>
            <a:ext cx="2448272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PUNTOS BIOLOGICOS DE REFERENCIA</a:t>
            </a:r>
          </a:p>
        </p:txBody>
      </p:sp>
    </p:spTree>
    <p:extLst>
      <p:ext uri="{BB962C8B-B14F-4D97-AF65-F5344CB8AC3E}">
        <p14:creationId xmlns:p14="http://schemas.microsoft.com/office/powerpoint/2010/main" val="72688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1520" y="1052736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/>
              <a:t>Podemos generar un ciclo en R que calcule los valores de BPR y YPR para cada valor de F. Si los valores de F son almacenados en un vector (desde 0 hasta </a:t>
            </a:r>
            <a:r>
              <a:rPr lang="es-CL" sz="2000" dirty="0" err="1"/>
              <a:t>Fmáx</a:t>
            </a:r>
            <a:r>
              <a:rPr lang="es-CL" sz="2000" dirty="0"/>
              <a:t>)</a:t>
            </a:r>
          </a:p>
          <a:p>
            <a:pPr algn="just"/>
            <a:endParaRPr lang="es-CL" sz="2000" u="sng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41C40F7A-6C18-4E70-B4C9-7384615A81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Análisis por recluta – Ciclos de valores de F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619672" y="2520191"/>
            <a:ext cx="5688632" cy="1815882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1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in 1:N){</a:t>
            </a:r>
          </a:p>
          <a:p>
            <a:endParaRPr lang="es-C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Modelo por recluta para el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iésimo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valor de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Fcr</a:t>
            </a:r>
            <a:endParaRPr lang="es-C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Almacenamiento de YPR(i) y BPR(i)</a:t>
            </a:r>
          </a:p>
          <a:p>
            <a:endParaRPr lang="es-C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Grafico de F vs YPR y BPR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23528" y="515719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En base al script9.r, incorpore el ciclo anterior y grafique BPR y YPR respecto de </a:t>
            </a:r>
            <a:r>
              <a:rPr lang="es-CL" dirty="0" err="1"/>
              <a:t>Fcr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75767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24594</TotalTime>
  <Words>618</Words>
  <Application>Microsoft Office PowerPoint</Application>
  <PresentationFormat>Presentación en pantalla (4:3)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Avenir</vt:lpstr>
      <vt:lpstr>Calibri</vt:lpstr>
      <vt:lpstr>Calibri Light</vt:lpstr>
      <vt:lpstr>Cambria Math</vt:lpstr>
      <vt:lpstr>Courier New</vt:lpstr>
      <vt:lpstr>Times New Roman</vt:lpstr>
      <vt:lpstr>Tema de Office</vt:lpstr>
      <vt:lpstr>Evaluación de recursos pesqueros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IFOP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la evaluacion de stock.   Parte 1</dc:title>
  <dc:creator>ccanales</dc:creator>
  <cp:lastModifiedBy>Cristian</cp:lastModifiedBy>
  <cp:revision>481</cp:revision>
  <dcterms:created xsi:type="dcterms:W3CDTF">2009-12-29T14:43:41Z</dcterms:created>
  <dcterms:modified xsi:type="dcterms:W3CDTF">2023-09-04T20:44:39Z</dcterms:modified>
  <cp:contentStatus/>
</cp:coreProperties>
</file>