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sldIdLst>
    <p:sldId id="404" r:id="rId2"/>
    <p:sldId id="730" r:id="rId3"/>
    <p:sldId id="727" r:id="rId4"/>
    <p:sldId id="749" r:id="rId5"/>
    <p:sldId id="756" r:id="rId6"/>
    <p:sldId id="750" r:id="rId7"/>
    <p:sldId id="751" r:id="rId8"/>
    <p:sldId id="752" r:id="rId9"/>
    <p:sldId id="755" r:id="rId10"/>
    <p:sldId id="753" r:id="rId11"/>
    <p:sldId id="754" r:id="rId12"/>
    <p:sldId id="757" r:id="rId13"/>
    <p:sldId id="758" r:id="rId14"/>
    <p:sldId id="759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1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4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21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8881"/>
            <a:ext cx="7772400" cy="792088"/>
          </a:xfrm>
        </p:spPr>
        <p:txBody>
          <a:bodyPr/>
          <a:lstStyle/>
          <a:p>
            <a:r>
              <a:rPr lang="es-CL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recursos pesqueros</a:t>
            </a:r>
            <a:endParaRPr lang="es-CL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744" y="5373216"/>
            <a:ext cx="64008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2400" b="1" dirty="0"/>
              <a:t>Profesor coordinador: Dr. Cristian M. Canales R.</a:t>
            </a:r>
          </a:p>
          <a:p>
            <a:pPr algn="ctr">
              <a:lnSpc>
                <a:spcPct val="80000"/>
              </a:lnSpc>
            </a:pPr>
            <a:r>
              <a:rPr lang="es-US" sz="2400" b="1" dirty="0"/>
              <a:t>ECM-PUCV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520" y="1484784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Visualice en la consola de R los valores de BPR, YPR, </a:t>
            </a:r>
            <a:r>
              <a:rPr lang="es-CL" sz="2000" dirty="0" err="1" smtClean="0"/>
              <a:t>Fcr</a:t>
            </a:r>
            <a:r>
              <a:rPr lang="es-CL" sz="2000" dirty="0" smtClean="0"/>
              <a:t>, </a:t>
            </a:r>
            <a:r>
              <a:rPr lang="es-CL" sz="2000" dirty="0" err="1" smtClean="0"/>
              <a:t>BPR_eq</a:t>
            </a:r>
            <a:r>
              <a:rPr lang="es-CL" sz="2000" dirty="0" smtClean="0"/>
              <a:t>, </a:t>
            </a:r>
            <a:r>
              <a:rPr lang="es-CL" sz="2000" dirty="0" err="1" smtClean="0"/>
              <a:t>YPR_eq</a:t>
            </a:r>
            <a:r>
              <a:rPr lang="es-CL" sz="2000" dirty="0" smtClean="0"/>
              <a:t> y </a:t>
            </a:r>
            <a:r>
              <a:rPr lang="es-CL" sz="2000" dirty="0" err="1" smtClean="0"/>
              <a:t>Reclu</a:t>
            </a:r>
            <a:r>
              <a:rPr lang="es-CL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Cual es el valor de BPR0 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Genere el vector del agotamiento de pB0 = </a:t>
            </a:r>
            <a:r>
              <a:rPr lang="es-CL" sz="2000" dirty="0" err="1" smtClean="0"/>
              <a:t>BPR_eq</a:t>
            </a:r>
            <a:r>
              <a:rPr lang="es-CL" sz="2000" dirty="0" smtClean="0"/>
              <a:t>/BPR0. En que valor de pB0 se </a:t>
            </a:r>
            <a:r>
              <a:rPr lang="es-CL" sz="2000" dirty="0"/>
              <a:t>genera </a:t>
            </a:r>
            <a:r>
              <a:rPr lang="es-CL" sz="2000" dirty="0" smtClean="0"/>
              <a:t>el máximo de </a:t>
            </a:r>
            <a:r>
              <a:rPr lang="es-CL" sz="2000" dirty="0" err="1" smtClean="0"/>
              <a:t>YPR_eq</a:t>
            </a:r>
            <a:endParaRPr lang="es-CL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Cual es el valor de F que genera el 40% BPR y el 40% </a:t>
            </a:r>
            <a:r>
              <a:rPr lang="es-CL" sz="2000" dirty="0" err="1" smtClean="0"/>
              <a:t>BPR_eq</a:t>
            </a:r>
            <a:r>
              <a:rPr lang="es-CL" sz="2000" dirty="0" smtClean="0"/>
              <a:t> ?. Que concluye?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Como cambia el criterio F40%BPR0_eq al cambiar h=0.5, 0.75</a:t>
            </a:r>
            <a:r>
              <a:rPr lang="es-CL" sz="2000" dirty="0"/>
              <a:t>, 0.95. Que concluye</a:t>
            </a:r>
            <a:r>
              <a:rPr lang="es-CL" sz="2000" dirty="0" smtClean="0"/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Grafique la relación de producción (</a:t>
            </a:r>
            <a:r>
              <a:rPr lang="es-CL" sz="2000" dirty="0" err="1" smtClean="0"/>
              <a:t>BPR_eq</a:t>
            </a:r>
            <a:r>
              <a:rPr lang="es-CL" sz="2000" dirty="0" smtClean="0"/>
              <a:t> vs </a:t>
            </a:r>
            <a:r>
              <a:rPr lang="es-CL" sz="2000" dirty="0" err="1" smtClean="0"/>
              <a:t>YPR_eq</a:t>
            </a:r>
            <a:r>
              <a:rPr lang="es-CL" sz="2000" dirty="0" smtClean="0"/>
              <a:t>) para los tres niveles de h</a:t>
            </a:r>
            <a:endParaRPr lang="es-CL" sz="2000" u="sng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Taller: Análisis 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por 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recluta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410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…. sobre Manejo pesquero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51403" y="2492896"/>
            <a:ext cx="749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u="sng" dirty="0" smtClean="0"/>
              <a:t>Objetivo de manejo</a:t>
            </a:r>
            <a:r>
              <a:rPr lang="es-CL" dirty="0" smtClean="0"/>
              <a:t>: Alcanzar/mantener un determinado escape (%) de la biomasa virginal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751403" y="3861048"/>
            <a:ext cx="7703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 smtClean="0"/>
              <a:t>Instrumentos</a:t>
            </a:r>
            <a:r>
              <a:rPr lang="es-CL" dirty="0" smtClean="0"/>
              <a:t>: </a:t>
            </a:r>
          </a:p>
          <a:p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 smtClean="0"/>
              <a:t>Regulación del esfuerzo de pesca/mortalidad (cuotas captura, vedas, otras?)</a:t>
            </a:r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Regulación de selectividad (cambio de zonas, cambio de talla mínima, otras?)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36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Isopletas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 de biomasa y rendimiento 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por 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recluta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17609"/>
            <a:ext cx="4947946" cy="56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Isopletas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 de biomasa y rendimiento 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por 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recluta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5490097" cy="5552643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051720" y="3861048"/>
            <a:ext cx="2016224" cy="0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051720" y="3861048"/>
            <a:ext cx="0" cy="908721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847125" y="350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917102" y="350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035982" y="4607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05105" y="2132856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Recuperamos la biomasa desde 1 incrementando la talla de 1ra captura (2), o disminuyendo el esfuerzo (3)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smtClean="0"/>
              <a:t>Que acción tiene menos implicancias?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9943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Isopletas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 de biomasa y rendimiento 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por 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recluta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5472608" cy="553495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051720" y="3861048"/>
            <a:ext cx="2016224" cy="0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2051720" y="3861048"/>
            <a:ext cx="0" cy="908721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847125" y="350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917102" y="350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35982" y="4607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05105" y="2132856"/>
            <a:ext cx="3096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Aumentamos el rendimiento desde 1 si se incrementa la talla de 1ra captura (2), o mantenemos el rendimiento no obstante la disminución  del esfuerzo (3)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smtClean="0"/>
              <a:t>Que acción tiene menos implicancias?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7894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90872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Biomasa y rendimiento de equilibrio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87BF704-D517-4BED-9A63-4D7A12900AED}"/>
              </a:ext>
            </a:extLst>
          </p:cNvPr>
          <p:cNvSpPr txBox="1"/>
          <p:nvPr/>
        </p:nvSpPr>
        <p:spPr>
          <a:xfrm>
            <a:off x="251520" y="1011561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La disminución de una población se mide como proporción respecto de la </a:t>
            </a:r>
            <a:r>
              <a:rPr lang="es-419" b="1" dirty="0"/>
              <a:t>condición inicial sin explotación</a:t>
            </a:r>
            <a:r>
              <a:rPr lang="es-419" dirty="0"/>
              <a:t>.  Esta última se de suele denominar biomasa virginal o </a:t>
            </a:r>
            <a:r>
              <a:rPr lang="es-419" b="1" dirty="0"/>
              <a:t>B</a:t>
            </a:r>
            <a:r>
              <a:rPr lang="es-419" b="1" baseline="-25000" dirty="0"/>
              <a:t>0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Este agotamiento se suele conocer como “</a:t>
            </a:r>
            <a:r>
              <a:rPr lang="es-419" u="sng" dirty="0" err="1"/>
              <a:t>Spawning</a:t>
            </a:r>
            <a:r>
              <a:rPr lang="es-419" u="sng" dirty="0"/>
              <a:t> </a:t>
            </a:r>
            <a:r>
              <a:rPr lang="es-419" u="sng" dirty="0" err="1"/>
              <a:t>Potential</a:t>
            </a:r>
            <a:r>
              <a:rPr lang="es-419" u="sng" dirty="0"/>
              <a:t> Ratio” </a:t>
            </a:r>
            <a:r>
              <a:rPr lang="es-419" dirty="0"/>
              <a:t>o simplemente B/B</a:t>
            </a:r>
            <a:r>
              <a:rPr lang="es-419" baseline="-25000" dirty="0"/>
              <a:t>0</a:t>
            </a:r>
            <a:endParaRPr lang="es-419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B948DEC-B67E-4701-AB8C-88CB89C9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12976"/>
            <a:ext cx="3835117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90E91D08-8D32-4B65-BC1D-66A41335552D}"/>
                  </a:ext>
                </a:extLst>
              </p:cNvPr>
              <p:cNvSpPr txBox="1"/>
              <p:nvPr/>
            </p:nvSpPr>
            <p:spPr>
              <a:xfrm>
                <a:off x="4266038" y="4043068"/>
                <a:ext cx="18747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𝐵𝑃𝑅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419" sz="2000" i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E91D08-8D32-4B65-BC1D-66A41335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4043068"/>
                <a:ext cx="187474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932" r="-2932" b="-156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AE0E5980-6F0D-45D4-9191-0F1D24F7C89C}"/>
                  </a:ext>
                </a:extLst>
              </p:cNvPr>
              <p:cNvSpPr txBox="1"/>
              <p:nvPr/>
            </p:nvSpPr>
            <p:spPr>
              <a:xfrm>
                <a:off x="4266038" y="2921245"/>
                <a:ext cx="2009268" cy="628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𝑆𝑃𝑅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𝐵𝑃𝑅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𝐵𝑃𝑅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419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419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419" sz="2000" i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0E5980-6F0D-45D4-9191-0F1D24F7C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2921245"/>
                <a:ext cx="2009268" cy="6284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4762516" y="2473792"/>
            <a:ext cx="101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por recluta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47890" y="2501387"/>
            <a:ext cx="101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absoluta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75306" y="4045809"/>
            <a:ext cx="218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</a:t>
            </a:r>
            <a:r>
              <a:rPr lang="es-CL" sz="1200" dirty="0" smtClean="0">
                <a:solidFill>
                  <a:srgbClr val="0033CC"/>
                </a:solidFill>
              </a:rPr>
              <a:t>virginal (F=0)</a:t>
            </a:r>
            <a:endParaRPr lang="es-CL" sz="12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90E91D08-8D32-4B65-BC1D-66A41335552D}"/>
                  </a:ext>
                </a:extLst>
              </p:cNvPr>
              <p:cNvSpPr txBox="1"/>
              <p:nvPr/>
            </p:nvSpPr>
            <p:spPr>
              <a:xfrm>
                <a:off x="4266038" y="4778924"/>
                <a:ext cx="1948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𝐵𝑃𝑅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419" sz="2000" i="1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E91D08-8D32-4B65-BC1D-66A41335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4778924"/>
                <a:ext cx="194854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567" r="-1567" b="-16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6275306" y="4781665"/>
            <a:ext cx="243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33CC"/>
                </a:solidFill>
              </a:rPr>
              <a:t>Biomasa </a:t>
            </a:r>
            <a:r>
              <a:rPr lang="es-CL" sz="1200" dirty="0" smtClean="0">
                <a:solidFill>
                  <a:srgbClr val="0033CC"/>
                </a:solidFill>
              </a:rPr>
              <a:t>en equilibrio</a:t>
            </a:r>
            <a:r>
              <a:rPr lang="es-CL" sz="1200" dirty="0" smtClean="0">
                <a:solidFill>
                  <a:srgbClr val="0033CC"/>
                </a:solidFill>
              </a:rPr>
              <a:t> al valor de F</a:t>
            </a:r>
            <a:endParaRPr lang="es-CL" sz="12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90E91D08-8D32-4B65-BC1D-66A41335552D}"/>
                  </a:ext>
                </a:extLst>
              </p:cNvPr>
              <p:cNvSpPr txBox="1"/>
              <p:nvPr/>
            </p:nvSpPr>
            <p:spPr>
              <a:xfrm>
                <a:off x="4266038" y="5433602"/>
                <a:ext cx="1858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419" sz="2000" i="1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E91D08-8D32-4B65-BC1D-66A41335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38" y="5433602"/>
                <a:ext cx="185839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623" r="-2295" b="-156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/>
          <p:cNvSpPr txBox="1"/>
          <p:nvPr/>
        </p:nvSpPr>
        <p:spPr>
          <a:xfrm>
            <a:off x="6275306" y="5420846"/>
            <a:ext cx="243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0033CC"/>
                </a:solidFill>
              </a:rPr>
              <a:t>Rendimiento </a:t>
            </a:r>
            <a:r>
              <a:rPr lang="es-CL" sz="1200" dirty="0" smtClean="0">
                <a:solidFill>
                  <a:srgbClr val="0033CC"/>
                </a:solidFill>
              </a:rPr>
              <a:t>en equilibrio</a:t>
            </a:r>
            <a:r>
              <a:rPr lang="es-CL" sz="1200" dirty="0" smtClean="0">
                <a:solidFill>
                  <a:srgbClr val="0033CC"/>
                </a:solidFill>
              </a:rPr>
              <a:t> al valor de F</a:t>
            </a:r>
            <a:endParaRPr lang="es-CL" sz="1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3693684"/>
            <a:ext cx="8136904" cy="2903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395536" y="1268631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Supone reclutamientos R y mortalidad por pesca F constantes (equilibrio), y permite conocer la respuesta poblacional (biomasa y rendimientos de largo plazo) en términos relativos</a:t>
            </a:r>
            <a:endParaRPr lang="es-CL" u="sng" dirty="0"/>
          </a:p>
        </p:txBody>
      </p:sp>
      <p:sp>
        <p:nvSpPr>
          <p:cNvPr id="4" name="Rectángulo 3"/>
          <p:cNvSpPr/>
          <p:nvPr/>
        </p:nvSpPr>
        <p:spPr>
          <a:xfrm>
            <a:off x="3310977" y="393305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Dinámica en equilibrio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44712" y="2656085"/>
            <a:ext cx="2448272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Selectividad, peso, madurez, M, otros</a:t>
            </a:r>
          </a:p>
        </p:txBody>
      </p:sp>
      <p:sp>
        <p:nvSpPr>
          <p:cNvPr id="7" name="Flecha doblada hacia arriba 6"/>
          <p:cNvSpPr/>
          <p:nvPr/>
        </p:nvSpPr>
        <p:spPr>
          <a:xfrm rot="10800000">
            <a:off x="3995935" y="2942822"/>
            <a:ext cx="575149" cy="918225"/>
          </a:xfrm>
          <a:prstGeom prst="bent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4902525" y="5229200"/>
            <a:ext cx="24482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Biomasa por recluta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67544" y="5229200"/>
            <a:ext cx="24482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Rendimiento o captura por recluta</a:t>
            </a:r>
          </a:p>
        </p:txBody>
      </p:sp>
      <p:sp>
        <p:nvSpPr>
          <p:cNvPr id="17" name="Flecha doblada hacia arriba 16"/>
          <p:cNvSpPr/>
          <p:nvPr/>
        </p:nvSpPr>
        <p:spPr>
          <a:xfrm rot="5400000">
            <a:off x="4134090" y="4982331"/>
            <a:ext cx="925792" cy="576064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oblada hacia arriba 17"/>
          <p:cNvSpPr/>
          <p:nvPr/>
        </p:nvSpPr>
        <p:spPr>
          <a:xfrm rot="16200000" flipH="1">
            <a:off x="2971828" y="4982331"/>
            <a:ext cx="925791" cy="57606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67544" y="3727477"/>
            <a:ext cx="222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Mortalidad por pesca</a:t>
            </a:r>
            <a:endParaRPr lang="es-CL" b="1" dirty="0"/>
          </a:p>
        </p:txBody>
      </p:sp>
      <p:sp>
        <p:nvSpPr>
          <p:cNvPr id="19" name="Rectángulo 18"/>
          <p:cNvSpPr/>
          <p:nvPr/>
        </p:nvSpPr>
        <p:spPr>
          <a:xfrm>
            <a:off x="5724128" y="5811779"/>
            <a:ext cx="2448272" cy="4615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Puntos de Referencia</a:t>
            </a:r>
            <a:endParaRPr lang="es-CL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/>
          <a:srcRect l="4409" t="10560" r="47096" b="70656"/>
          <a:stretch/>
        </p:blipFill>
        <p:spPr>
          <a:xfrm>
            <a:off x="4902525" y="4088407"/>
            <a:ext cx="2070672" cy="5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520" y="105273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/>
              <a:t>Podemos generar un ciclo en R que calcule los valores de BPR y YPR para cada valor de </a:t>
            </a:r>
            <a:r>
              <a:rPr lang="es-CL" sz="2000" dirty="0" err="1" smtClean="0"/>
              <a:t>Fcr</a:t>
            </a:r>
            <a:r>
              <a:rPr lang="es-CL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 smtClean="0"/>
              <a:t>Los </a:t>
            </a:r>
            <a:r>
              <a:rPr lang="es-CL" sz="2000" dirty="0"/>
              <a:t>valores de </a:t>
            </a:r>
            <a:r>
              <a:rPr lang="es-CL" sz="2000" dirty="0" err="1" smtClean="0"/>
              <a:t>Fcr</a:t>
            </a:r>
            <a:r>
              <a:rPr lang="es-CL" sz="2000" dirty="0" smtClean="0"/>
              <a:t> son ahora un </a:t>
            </a:r>
            <a:r>
              <a:rPr lang="es-CL" sz="2000" dirty="0"/>
              <a:t>vector </a:t>
            </a:r>
            <a:r>
              <a:rPr lang="es-CL" sz="2000" dirty="0" smtClean="0"/>
              <a:t>de valores discretos desde </a:t>
            </a:r>
            <a:r>
              <a:rPr lang="es-CL" sz="2000" dirty="0"/>
              <a:t>0 hasta </a:t>
            </a:r>
            <a:r>
              <a:rPr lang="es-CL" sz="2000" dirty="0" err="1" smtClean="0"/>
              <a:t>Fmáx</a:t>
            </a:r>
            <a:r>
              <a:rPr lang="es-CL" sz="2000" dirty="0" smtClean="0"/>
              <a:t>=5M (?) </a:t>
            </a:r>
            <a:endParaRPr lang="es-CL" sz="2000" dirty="0"/>
          </a:p>
          <a:p>
            <a:pPr algn="just"/>
            <a:endParaRPr lang="es-CL" sz="2000" u="sng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07704" y="2852936"/>
            <a:ext cx="5688632" cy="28931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in 1:N){</a:t>
            </a:r>
          </a:p>
          <a:p>
            <a:endParaRPr lang="es-C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 F y Z en función de M, </a:t>
            </a:r>
            <a:r>
              <a:rPr lang="es-C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C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Fcr</a:t>
            </a: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 dinámica a la edad en equilibrio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 YPR(i)</a:t>
            </a: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BPR(i)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 Reclutamiento R(i) en función de BPR(i)</a:t>
            </a:r>
          </a:p>
          <a:p>
            <a:endParaRPr lang="es-C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Calcula </a:t>
            </a:r>
            <a:r>
              <a:rPr lang="es-C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YPR_eq</a:t>
            </a: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s-C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BPR_en</a:t>
            </a:r>
            <a:r>
              <a:rPr lang="es-C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 en equilibrio</a:t>
            </a:r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5536" y="602128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En base al script9.r, incorpore el ciclo anterior y grafique BPR y YPR respecto de </a:t>
            </a:r>
            <a:r>
              <a:rPr lang="es-CL" dirty="0" err="1"/>
              <a:t>Fcr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57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script10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09" y="116632"/>
            <a:ext cx="6477904" cy="65445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" y="1124744"/>
            <a:ext cx="240063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506967" cy="5216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04248" y="3140968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33CC"/>
                </a:solidFill>
              </a:rPr>
              <a:t>La biomasa disminuye </a:t>
            </a:r>
            <a:r>
              <a:rPr lang="es-CL" b="1" dirty="0" smtClean="0">
                <a:solidFill>
                  <a:srgbClr val="0033CC"/>
                </a:solidFill>
              </a:rPr>
              <a:t>por F</a:t>
            </a:r>
            <a:endParaRPr lang="es-CL" b="1" dirty="0">
              <a:solidFill>
                <a:srgbClr val="0033CC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5536" y="119675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Script10</a:t>
            </a:r>
            <a:endParaRPr lang="es-CL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2915816" y="3861048"/>
            <a:ext cx="0" cy="1368152"/>
          </a:xfrm>
          <a:prstGeom prst="line">
            <a:avLst/>
          </a:prstGeom>
          <a:ln w="28575"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267744" y="3861048"/>
            <a:ext cx="648072" cy="0"/>
          </a:xfrm>
          <a:prstGeom prst="line">
            <a:avLst/>
          </a:prstGeom>
          <a:ln w="28575">
            <a:solidFill>
              <a:srgbClr val="0033CC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788024" y="5013176"/>
            <a:ext cx="0" cy="288032"/>
          </a:xfrm>
          <a:prstGeom prst="line">
            <a:avLst/>
          </a:prstGeom>
          <a:ln w="28575"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267744" y="5013176"/>
            <a:ext cx="2520280" cy="0"/>
          </a:xfrm>
          <a:prstGeom prst="line">
            <a:avLst/>
          </a:prstGeom>
          <a:ln w="28575">
            <a:solidFill>
              <a:srgbClr val="0033CC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955497" y="6206553"/>
            <a:ext cx="40542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 smtClean="0"/>
              <a:t>Cual es el costo de recuperar la biomasa?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4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520952" cy="52295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804248" y="3140968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33CC"/>
                </a:solidFill>
              </a:rPr>
              <a:t>La biomasa disminuye por </a:t>
            </a:r>
            <a:r>
              <a:rPr lang="es-CL" b="1" dirty="0" smtClean="0">
                <a:solidFill>
                  <a:srgbClr val="0033CC"/>
                </a:solidFill>
              </a:rPr>
              <a:t>F y R</a:t>
            </a:r>
            <a:endParaRPr lang="es-CL" b="1" dirty="0">
              <a:solidFill>
                <a:srgbClr val="0033CC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5536" y="119675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Script10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7350" r="6749" b="6148"/>
          <a:stretch/>
        </p:blipFill>
        <p:spPr>
          <a:xfrm>
            <a:off x="6649983" y="3798332"/>
            <a:ext cx="2205985" cy="20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5536" y="119675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Script10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520952" cy="52295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804248" y="31409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33CC"/>
                </a:solidFill>
              </a:rPr>
              <a:t>Efecto “</a:t>
            </a:r>
            <a:r>
              <a:rPr lang="es-CL" b="1" dirty="0" smtClean="0">
                <a:solidFill>
                  <a:srgbClr val="0033CC"/>
                </a:solidFill>
              </a:rPr>
              <a:t>h”</a:t>
            </a:r>
            <a:endParaRPr lang="es-CL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41C40F7A-6C18-4E70-B4C9-7384615A81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Análisis por recluta – Ciclos de valores de F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" y="454359"/>
            <a:ext cx="6340482" cy="65391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300192" y="2309970"/>
            <a:ext cx="27610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El mismo nivel de mortalidad por pesca ocasiona mas efecto en la población cuando si h&lt;1</a:t>
            </a:r>
            <a:endParaRPr lang="es-CL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300192" y="5373216"/>
            <a:ext cx="276109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El %B0 que genera el RMS dependerá del valor de h y de los aspectos reproductivos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7386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24774</TotalTime>
  <Words>599</Words>
  <Application>Microsoft Office PowerPoint</Application>
  <PresentationFormat>Presentación en pantalla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Avenir</vt:lpstr>
      <vt:lpstr>Calibri</vt:lpstr>
      <vt:lpstr>Calibri Light</vt:lpstr>
      <vt:lpstr>Cambria Math</vt:lpstr>
      <vt:lpstr>Courier New</vt:lpstr>
      <vt:lpstr>Times New Roman</vt:lpstr>
      <vt:lpstr>Tema de Office</vt:lpstr>
      <vt:lpstr>Evaluación de recursos pesqueros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504</cp:revision>
  <dcterms:created xsi:type="dcterms:W3CDTF">2009-12-29T14:43:41Z</dcterms:created>
  <dcterms:modified xsi:type="dcterms:W3CDTF">2023-09-07T20:14:40Z</dcterms:modified>
  <cp:contentStatus/>
</cp:coreProperties>
</file>